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262" r:id="rId5"/>
    <p:sldId id="263" r:id="rId6"/>
    <p:sldId id="265" r:id="rId7"/>
    <p:sldId id="266" r:id="rId8"/>
    <p:sldId id="267" r:id="rId9"/>
    <p:sldId id="275" r:id="rId10"/>
    <p:sldId id="276" r:id="rId11"/>
    <p:sldId id="29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BE2617-C9B1-4006-90CF-4CBC46958CC5}"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6A0A9B-E83A-46AE-8849-1DEB49542D3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051" name="Rectangle 3"/>
          <p:cNvSpPr>
            <a:spLocks noGrp="1" noChangeArrowheads="1"/>
          </p:cNvSpPr>
          <p:nvPr>
            <p:ph type="ctrTitle"/>
          </p:nvPr>
        </p:nvSpPr>
        <p:spPr>
          <a:xfrm>
            <a:off x="1547813" y="1701800"/>
            <a:ext cx="6908800"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1547813" y="2927350"/>
            <a:ext cx="6913562"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483A997-395A-4EFF-BDD0-4B5AEECDE932}" type="datetimeFigureOut">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E0B3E18-D7B1-4C9D-AB64-DC00C50C86C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483A997-395A-4EFF-BDD0-4B5AEECDE932}"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5E0B3E18-D7B1-4C9D-AB64-DC00C50C86C3}"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483A997-395A-4EFF-BDD0-4B5AEECDE932}"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5E0B3E18-D7B1-4C9D-AB64-DC00C50C86C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483A997-395A-4EFF-BDD0-4B5AEECDE932}"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5E0B3E18-D7B1-4C9D-AB64-DC00C50C86C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483A997-395A-4EFF-BDD0-4B5AEECDE932}"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5E0B3E18-D7B1-4C9D-AB64-DC00C50C86C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B483A997-395A-4EFF-BDD0-4B5AEECDE932}"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5E0B3E18-D7B1-4C9D-AB64-DC00C50C86C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B483A997-395A-4EFF-BDD0-4B5AEECDE932}"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5E0B3E18-D7B1-4C9D-AB64-DC00C50C86C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B483A997-395A-4EFF-BDD0-4B5AEECDE932}"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5E0B3E18-D7B1-4C9D-AB64-DC00C50C86C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B483A997-395A-4EFF-BDD0-4B5AEECDE932}"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5E0B3E18-D7B1-4C9D-AB64-DC00C50C86C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B483A997-395A-4EFF-BDD0-4B5AEECDE932}"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5E0B3E18-D7B1-4C9D-AB64-DC00C50C86C3}"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B483A997-395A-4EFF-BDD0-4B5AEECDE932}"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5E0B3E18-D7B1-4C9D-AB64-DC00C50C86C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6350" y="0"/>
            <a:ext cx="915035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B483A997-395A-4EFF-BDD0-4B5AEECDE932}" type="datetimeFigureOut">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5E0B3E18-D7B1-4C9D-AB64-DC00C50C86C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abuse@valdosta.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181600" y="2765425"/>
            <a:ext cx="2538730" cy="2449830"/>
          </a:xfrm>
          <a:prstGeom prst="rect">
            <a:avLst/>
          </a:prstGeom>
        </p:spPr>
      </p:pic>
      <p:sp>
        <p:nvSpPr>
          <p:cNvPr id="2" name="Title 1"/>
          <p:cNvSpPr>
            <a:spLocks noGrp="1"/>
          </p:cNvSpPr>
          <p:nvPr>
            <p:ph type="ctrTitle"/>
          </p:nvPr>
        </p:nvSpPr>
        <p:spPr>
          <a:xfrm>
            <a:off x="838200" y="1295400"/>
            <a:ext cx="7772400" cy="1470025"/>
          </a:xfrm>
        </p:spPr>
        <p:txBody>
          <a:bodyPr/>
          <a:lstStyle/>
          <a:p>
            <a:r>
              <a:rPr lang="en-GB" altLang="en-US" dirty="0" smtClean="0"/>
              <a:t>Scam and </a:t>
            </a:r>
            <a:r>
              <a:rPr lang="en-US" dirty="0" smtClean="0"/>
              <a:t>Phishing Awareness</a:t>
            </a:r>
            <a:endParaRPr lang="en-US" dirty="0"/>
          </a:p>
        </p:txBody>
      </p:sp>
      <p:sp>
        <p:nvSpPr>
          <p:cNvPr id="3" name="TextBox 2"/>
          <p:cNvSpPr txBox="1"/>
          <p:nvPr/>
        </p:nvSpPr>
        <p:spPr>
          <a:xfrm>
            <a:off x="6096256" y="5791306"/>
            <a:ext cx="2980240" cy="583565"/>
          </a:xfrm>
          <a:prstGeom prst="rect">
            <a:avLst/>
          </a:prstGeom>
          <a:noFill/>
        </p:spPr>
        <p:txBody>
          <a:bodyPr wrap="square" rtlCol="0">
            <a:spAutoFit/>
          </a:bodyPr>
          <a:lstStyle/>
          <a:p>
            <a:pPr algn="ctr"/>
            <a:r>
              <a:rPr lang="en-GB" sz="1600" dirty="0" smtClean="0"/>
              <a:t>IRNANDI MULIAWAN</a:t>
            </a:r>
            <a:endParaRPr lang="en-GB" sz="1600" dirty="0" smtClean="0"/>
          </a:p>
          <a:p>
            <a:pPr algn="ctr"/>
            <a:r>
              <a:rPr lang="en-GB" sz="1600" dirty="0"/>
              <a:t>18073</a:t>
            </a:r>
            <a:endParaRPr lang="en-GB" sz="1600" dirty="0"/>
          </a:p>
        </p:txBody>
      </p:sp>
      <p:sp>
        <p:nvSpPr>
          <p:cNvPr id="6" name="TextBox 5"/>
          <p:cNvSpPr txBox="1"/>
          <p:nvPr/>
        </p:nvSpPr>
        <p:spPr>
          <a:xfrm>
            <a:off x="1676400" y="152400"/>
            <a:ext cx="5715000" cy="521970"/>
          </a:xfrm>
          <a:prstGeom prst="rect">
            <a:avLst/>
          </a:prstGeom>
          <a:noFill/>
        </p:spPr>
        <p:txBody>
          <a:bodyPr wrap="square" rtlCol="0">
            <a:spAutoFit/>
          </a:bodyPr>
          <a:lstStyle/>
          <a:p>
            <a:pPr algn="ctr"/>
            <a:r>
              <a:rPr lang="en-US" sz="2800" dirty="0" smtClean="0"/>
              <a:t>D</a:t>
            </a:r>
            <a:r>
              <a:rPr lang="en-GB" altLang="en-US" sz="2800" dirty="0" smtClean="0"/>
              <a:t>evelop ICT Solution</a:t>
            </a:r>
            <a:endParaRPr lang="en-GB" altLang="en-US" sz="28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GB" altLang="en-US"/>
              <a:t>THANK YOU!!</a:t>
            </a:r>
            <a:endParaRPr lang="en-GB" altLang="en-US"/>
          </a:p>
          <a:p>
            <a:pPr marL="0" indent="0">
              <a:buNone/>
            </a:pPr>
            <a:endParaRPr lang="en-GB" altLang="en-US"/>
          </a:p>
          <a:p>
            <a:pPr marL="0" indent="0">
              <a:buNone/>
            </a:pPr>
            <a:endParaRPr lang="en-GB" altLang="en-US"/>
          </a:p>
          <a:p>
            <a:pPr marL="0" indent="0">
              <a:buNone/>
            </a:pPr>
            <a:endParaRPr lang="en-GB" altLang="en-US"/>
          </a:p>
          <a:p>
            <a:pPr marL="0" indent="0">
              <a:buNone/>
            </a:pPr>
            <a:endParaRPr lang="en-GB" altLang="en-US"/>
          </a:p>
          <a:p>
            <a:pPr marL="0" indent="0">
              <a:buNone/>
            </a:pPr>
            <a:r>
              <a:rPr lang="en-GB" altLang="en-US"/>
              <a:t>Source : </a:t>
            </a:r>
            <a:endParaRPr lang="en-GB" altLang="en-US"/>
          </a:p>
          <a:p>
            <a:pPr marL="0" indent="0">
              <a:buNone/>
            </a:pPr>
            <a:r>
              <a:rPr lang="en-GB" altLang="en-US"/>
              <a:t>Chad Vantine</a:t>
            </a:r>
            <a:endParaRPr lang="en-GB" altLang="en-US"/>
          </a:p>
          <a:p>
            <a:pPr marL="0" indent="0">
              <a:buNone/>
            </a:pPr>
            <a:r>
              <a:rPr lang="en-GB" altLang="en-US"/>
              <a:t>Valdosta State University</a:t>
            </a:r>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What is Phishing?</a:t>
            </a:r>
            <a:endParaRPr lang="en-US" dirty="0"/>
          </a:p>
        </p:txBody>
      </p:sp>
      <p:sp>
        <p:nvSpPr>
          <p:cNvPr id="3" name="Content Placeholder 2"/>
          <p:cNvSpPr>
            <a:spLocks noGrp="1"/>
          </p:cNvSpPr>
          <p:nvPr>
            <p:ph idx="1"/>
          </p:nvPr>
        </p:nvSpPr>
        <p:spPr>
          <a:xfrm>
            <a:off x="457200" y="1828800"/>
            <a:ext cx="8229600" cy="4525963"/>
          </a:xfrm>
        </p:spPr>
        <p:txBody>
          <a:bodyPr>
            <a:normAutofit/>
          </a:bodyPr>
          <a:lstStyle/>
          <a:p>
            <a:pPr marL="0" indent="0">
              <a:buNone/>
            </a:pPr>
            <a:r>
              <a:rPr lang="en-US" dirty="0"/>
              <a:t>Phishing email messages, websites, and phone calls are designed to steal </a:t>
            </a:r>
            <a:r>
              <a:rPr lang="en-US" dirty="0" smtClean="0"/>
              <a:t>money or sensitive information. </a:t>
            </a:r>
            <a:r>
              <a:rPr lang="en-US" dirty="0"/>
              <a:t>Cybercriminals can do this by </a:t>
            </a:r>
            <a:r>
              <a:rPr lang="en-US" dirty="0" smtClean="0"/>
              <a:t>installing malicious </a:t>
            </a:r>
            <a:r>
              <a:rPr lang="en-US" dirty="0"/>
              <a:t>software on your </a:t>
            </a:r>
            <a:r>
              <a:rPr lang="en-US" dirty="0" smtClean="0"/>
              <a:t>computer, tricking you into giving them sensitive </a:t>
            </a:r>
            <a:r>
              <a:rPr lang="en-US" dirty="0" smtClean="0"/>
              <a:t>information, </a:t>
            </a:r>
            <a:r>
              <a:rPr lang="en-US" dirty="0" smtClean="0"/>
              <a:t>or outright </a:t>
            </a:r>
            <a:r>
              <a:rPr lang="en-US" dirty="0"/>
              <a:t>stealing personal information off of your computer.</a:t>
            </a:r>
            <a:endParaRPr lang="en-US" dirty="0"/>
          </a:p>
          <a:p>
            <a:pPr marL="0" indent="0">
              <a:buNone/>
            </a:pPr>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Types of Phishing Attacks</a:t>
            </a:r>
            <a:endParaRPr lang="en-US" dirty="0"/>
          </a:p>
        </p:txBody>
      </p:sp>
      <p:sp>
        <p:nvSpPr>
          <p:cNvPr id="3" name="Content Placeholder 2"/>
          <p:cNvSpPr>
            <a:spLocks noGrp="1"/>
          </p:cNvSpPr>
          <p:nvPr>
            <p:ph idx="1"/>
          </p:nvPr>
        </p:nvSpPr>
        <p:spPr>
          <a:xfrm>
            <a:off x="457200" y="1447801"/>
            <a:ext cx="8077200" cy="2438399"/>
          </a:xfrm>
        </p:spPr>
        <p:txBody>
          <a:bodyPr>
            <a:normAutofit/>
          </a:bodyPr>
          <a:lstStyle/>
          <a:p>
            <a:pPr marL="0" indent="0">
              <a:buNone/>
            </a:pPr>
            <a:r>
              <a:rPr lang="en-US" sz="1400" b="1" dirty="0" smtClean="0"/>
              <a:t>Social Engineering </a:t>
            </a:r>
            <a:r>
              <a:rPr lang="en-US" sz="1400" dirty="0" smtClean="0"/>
              <a:t>- On your Facebook profile or LinkedIn profile, you can find: Name, Date of Birth, Location, Workplace, Interests, Hobbies, Skills, your Relationship Status, Telephone Number, Email Address and Favorite Food. This is everything a Cybercriminal needs in order to fool you into thinking that the message or email is legitimate. </a:t>
            </a:r>
            <a:endParaRPr lang="en-US" sz="1400" dirty="0" smtClean="0"/>
          </a:p>
        </p:txBody>
      </p:sp>
      <p:sp>
        <p:nvSpPr>
          <p:cNvPr id="5" name="TextBox 4"/>
          <p:cNvSpPr txBox="1"/>
          <p:nvPr/>
        </p:nvSpPr>
        <p:spPr>
          <a:xfrm>
            <a:off x="457200" y="2350135"/>
            <a:ext cx="8077200" cy="1383665"/>
          </a:xfrm>
          <a:prstGeom prst="rect">
            <a:avLst/>
          </a:prstGeom>
          <a:noFill/>
        </p:spPr>
        <p:txBody>
          <a:bodyPr wrap="square" rtlCol="0">
            <a:spAutoFit/>
          </a:bodyPr>
          <a:lstStyle/>
          <a:p>
            <a:r>
              <a:rPr lang="en-US" sz="1400" b="1" dirty="0"/>
              <a:t>Link Manipulation </a:t>
            </a:r>
            <a:r>
              <a:rPr lang="en-US" sz="1400" dirty="0"/>
              <a:t>- Most methods of phishing use some form of deception designed to make a link in an email appear to belong to the spoofed organization or person. Misspelled URLs or the use of subdomains are common tricks used by phishers. Many email clients or web browsers will show previews of where a link will take the user in the bottom left of the screen or while hovering the mouse cursor over a link. </a:t>
            </a:r>
            <a:endParaRPr lang="en-US" sz="1400" dirty="0"/>
          </a:p>
          <a:p>
            <a:endParaRPr lang="en-US" sz="1400" dirty="0"/>
          </a:p>
        </p:txBody>
      </p:sp>
      <p:sp>
        <p:nvSpPr>
          <p:cNvPr id="4" name="TextBox 2"/>
          <p:cNvSpPr txBox="1"/>
          <p:nvPr/>
        </p:nvSpPr>
        <p:spPr>
          <a:xfrm>
            <a:off x="457200" y="3429000"/>
            <a:ext cx="7620000" cy="953135"/>
          </a:xfrm>
          <a:prstGeom prst="rect">
            <a:avLst/>
          </a:prstGeom>
          <a:noFill/>
        </p:spPr>
        <p:txBody>
          <a:bodyPr wrap="square" rtlCol="0">
            <a:spAutoFit/>
          </a:bodyPr>
          <a:p>
            <a:r>
              <a:rPr lang="en-US" sz="1400" b="1" dirty="0"/>
              <a:t>Spear </a:t>
            </a:r>
            <a:r>
              <a:rPr lang="en-US" sz="1400" b="1" dirty="0" smtClean="0"/>
              <a:t>phishing </a:t>
            </a:r>
            <a:r>
              <a:rPr lang="en-US" sz="1400" dirty="0" smtClean="0"/>
              <a:t>- Phishing </a:t>
            </a:r>
            <a:r>
              <a:rPr lang="en-US" sz="1400" dirty="0"/>
              <a:t>attempts directed at specific individuals or companies have been termed spear </a:t>
            </a:r>
            <a:r>
              <a:rPr lang="en-US" sz="1400" dirty="0" smtClean="0"/>
              <a:t>phishing. Attackers </a:t>
            </a:r>
            <a:r>
              <a:rPr lang="en-US" sz="1400" dirty="0"/>
              <a:t>may gather personal </a:t>
            </a:r>
            <a:r>
              <a:rPr lang="en-US" sz="1400" dirty="0" smtClean="0"/>
              <a:t>information (social engineering) </a:t>
            </a:r>
            <a:r>
              <a:rPr lang="en-US" sz="1400" dirty="0"/>
              <a:t>about their </a:t>
            </a:r>
            <a:r>
              <a:rPr lang="en-US" sz="1400" dirty="0" smtClean="0"/>
              <a:t>targets </a:t>
            </a:r>
            <a:r>
              <a:rPr lang="en-US" sz="1400" dirty="0"/>
              <a:t>to increase their probability of success. This technique is, by far, the most successful on the internet today, accounting for 91% of attacks</a:t>
            </a:r>
            <a:r>
              <a:rPr lang="en-US" sz="1400" dirty="0" smtClean="0"/>
              <a:t>.</a:t>
            </a:r>
            <a:endParaRPr lang="en-US" sz="1400" dirty="0"/>
          </a:p>
        </p:txBody>
      </p:sp>
      <p:sp>
        <p:nvSpPr>
          <p:cNvPr id="7" name="TextBox 4"/>
          <p:cNvSpPr txBox="1"/>
          <p:nvPr/>
        </p:nvSpPr>
        <p:spPr>
          <a:xfrm>
            <a:off x="457200" y="4382363"/>
            <a:ext cx="7620000" cy="1168400"/>
          </a:xfrm>
          <a:prstGeom prst="rect">
            <a:avLst/>
          </a:prstGeom>
          <a:noFill/>
        </p:spPr>
        <p:txBody>
          <a:bodyPr wrap="square" rtlCol="0">
            <a:spAutoFit/>
          </a:bodyPr>
          <a:p>
            <a:r>
              <a:rPr lang="en-US" sz="1400" b="1" dirty="0"/>
              <a:t>Clone </a:t>
            </a:r>
            <a:r>
              <a:rPr lang="en-US" sz="1400" b="1" dirty="0" smtClean="0"/>
              <a:t>phishing </a:t>
            </a:r>
            <a:r>
              <a:rPr lang="en-US" sz="1400" dirty="0" smtClean="0"/>
              <a:t>- A </a:t>
            </a:r>
            <a:r>
              <a:rPr lang="en-US" sz="1400" dirty="0"/>
              <a:t>type of phishing attack whereby a legitimate, and previously </a:t>
            </a:r>
            <a:r>
              <a:rPr lang="en-US" sz="1400" dirty="0" smtClean="0"/>
              <a:t>delivered email </a:t>
            </a:r>
            <a:r>
              <a:rPr lang="en-US" sz="1400" dirty="0"/>
              <a:t>containing an attachment or link has had its content and recipient address(</a:t>
            </a:r>
            <a:r>
              <a:rPr lang="en-US" sz="1400" dirty="0" err="1"/>
              <a:t>es</a:t>
            </a:r>
            <a:r>
              <a:rPr lang="en-US" sz="1400" dirty="0"/>
              <a:t>) taken and used to create an almost identical or cloned email. The attachment or link within the email is replaced with a malicious version and then sent from an email address spoofed to appear to come from the original sender. </a:t>
            </a:r>
            <a:endParaRPr lang="en-US" sz="1400" dirty="0"/>
          </a:p>
        </p:txBody>
      </p:sp>
      <p:sp>
        <p:nvSpPr>
          <p:cNvPr id="8" name="Content Placeholder 2"/>
          <p:cNvSpPr>
            <a:spLocks noGrp="1"/>
          </p:cNvSpPr>
          <p:nvPr/>
        </p:nvSpPr>
        <p:spPr>
          <a:xfrm>
            <a:off x="457200" y="5550535"/>
            <a:ext cx="7620000" cy="4114800"/>
          </a:xfrm>
          <a:prstGeom prst="rect">
            <a:avLst/>
          </a:prstGeom>
          <a:noFill/>
          <a:ln w="9525">
            <a:noFill/>
          </a:ln>
        </p:spPr>
        <p:txBody>
          <a:bodyPr>
            <a:normAutofit/>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Voice Phishing </a:t>
            </a:r>
            <a:r>
              <a:rPr lang="en-US" sz="1400" dirty="0"/>
              <a:t>- Voice phishing is the criminal practice of using social engineering over the telephone system to gain access to </a:t>
            </a:r>
            <a:r>
              <a:rPr lang="en-US" sz="1400" dirty="0" smtClean="0"/>
              <a:t>personal </a:t>
            </a:r>
            <a:r>
              <a:rPr lang="en-US" sz="1400" dirty="0"/>
              <a:t>and financial information from the public for the purpose of financial reward. Sometimes referred to as </a:t>
            </a:r>
            <a:r>
              <a:rPr lang="en-US" sz="1400" dirty="0" smtClean="0"/>
              <a:t>'</a:t>
            </a:r>
            <a:r>
              <a:rPr lang="en-US" sz="1400" dirty="0" err="1" smtClean="0"/>
              <a:t>vishing</a:t>
            </a:r>
            <a:r>
              <a:rPr lang="en-US" sz="1400" dirty="0" smtClean="0"/>
              <a:t>’, Voice </a:t>
            </a:r>
            <a:r>
              <a:rPr lang="en-US" sz="1400" dirty="0"/>
              <a:t>phishing is typically used to steal credit card numbers or other information used in identity theft schemes from individuals.</a:t>
            </a:r>
            <a:endParaRPr lang="en-US" sz="1400" dirty="0"/>
          </a:p>
          <a:p>
            <a:pPr marL="0" indent="0">
              <a:buNone/>
            </a:pPr>
            <a:endParaRPr lang="en-US" sz="1400" dirty="0"/>
          </a:p>
          <a:p>
            <a:pPr marL="0" indent="0">
              <a:buNone/>
            </a:pPr>
            <a:endParaRPr 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200" dirty="0" smtClean="0"/>
              <a:t>Examples </a:t>
            </a:r>
            <a:r>
              <a:rPr lang="en-US" sz="3200" dirty="0"/>
              <a:t>of Phishing Attacks</a:t>
            </a:r>
            <a:endParaRPr lang="en-US" sz="3200" dirty="0"/>
          </a:p>
        </p:txBody>
      </p:sp>
      <p:sp>
        <p:nvSpPr>
          <p:cNvPr id="3" name="Content Placeholder 2"/>
          <p:cNvSpPr>
            <a:spLocks noGrp="1"/>
          </p:cNvSpPr>
          <p:nvPr>
            <p:ph idx="1"/>
          </p:nvPr>
        </p:nvSpPr>
        <p:spPr>
          <a:xfrm>
            <a:off x="-609600" y="990600"/>
            <a:ext cx="8229600" cy="4525963"/>
          </a:xfrm>
        </p:spPr>
        <p:txBody>
          <a:bodyPr/>
          <a:lstStyle/>
          <a:p>
            <a:pPr marL="0" indent="0" algn="ctr">
              <a:buNone/>
            </a:pPr>
            <a:r>
              <a:rPr lang="en-US" sz="2400" dirty="0" smtClean="0"/>
              <a:t>Spear Phishing</a:t>
            </a:r>
            <a:endParaRPr lang="en-US" sz="2400" dirty="0" smtClean="0"/>
          </a:p>
          <a:p>
            <a:pPr algn="ctr"/>
            <a:endParaRPr 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015094" y="1600200"/>
            <a:ext cx="6909706" cy="40306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3276600"/>
            <a:ext cx="9144000" cy="3293209"/>
          </a:xfrm>
          <a:prstGeom prst="rect">
            <a:avLst/>
          </a:prstGeom>
          <a:noFill/>
        </p:spPr>
        <p:txBody>
          <a:bodyPr wrap="square" rtlCol="0">
            <a:spAutoFit/>
          </a:bodyPr>
          <a:lstStyle/>
          <a:p>
            <a:pPr marL="342900" indent="-342900">
              <a:buFont typeface="+mj-lt"/>
              <a:buAutoNum type="arabicPeriod"/>
            </a:pPr>
            <a:r>
              <a:rPr lang="en-US" sz="1600" dirty="0" smtClean="0"/>
              <a:t>The </a:t>
            </a:r>
            <a:r>
              <a:rPr lang="en-US" sz="1600" dirty="0" smtClean="0"/>
              <a:t>first question you have to ask is, “</a:t>
            </a:r>
            <a:r>
              <a:rPr lang="en-US" sz="1600" b="1" dirty="0" smtClean="0"/>
              <a:t>Do I know this person</a:t>
            </a:r>
            <a:r>
              <a:rPr lang="en-US" sz="1600" dirty="0" smtClean="0"/>
              <a:t>?” or “</a:t>
            </a:r>
            <a:r>
              <a:rPr lang="en-US" sz="1600" b="1" dirty="0" smtClean="0"/>
              <a:t>Am I expecting an email from the person</a:t>
            </a:r>
            <a:r>
              <a:rPr lang="en-US" sz="1600" dirty="0" smtClean="0"/>
              <a:t>?”</a:t>
            </a:r>
            <a:r>
              <a:rPr lang="en-US" sz="1600" dirty="0"/>
              <a:t> </a:t>
            </a:r>
            <a:r>
              <a:rPr lang="en-US" sz="1600" dirty="0" smtClean="0"/>
              <a:t>If </a:t>
            </a:r>
            <a:r>
              <a:rPr lang="en-US" sz="1600" dirty="0" smtClean="0"/>
              <a:t>you answered no to either question, you must take a harder look at other aspects of the email</a:t>
            </a:r>
            <a:endParaRPr lang="en-US" sz="1600" dirty="0" smtClean="0"/>
          </a:p>
          <a:p>
            <a:pPr marL="342900" indent="-342900">
              <a:buFont typeface="+mj-lt"/>
              <a:buAutoNum type="arabicPeriod"/>
            </a:pPr>
            <a:r>
              <a:rPr lang="en-US" sz="1600" dirty="0" smtClean="0"/>
              <a:t> A  large </a:t>
            </a:r>
            <a:r>
              <a:rPr lang="en-US" sz="1600" dirty="0" smtClean="0"/>
              <a:t>amount of phishing emails will blank out the To: or Cc: fields so that you cannot see that this is a mass email to a large group of people. </a:t>
            </a:r>
            <a:endParaRPr lang="en-US" sz="1600" dirty="0" smtClean="0"/>
          </a:p>
          <a:p>
            <a:pPr marL="342900" indent="-342900">
              <a:buFont typeface="+mj-lt"/>
              <a:buAutoNum type="arabicPeriod"/>
            </a:pPr>
            <a:r>
              <a:rPr lang="en-US" sz="1600" dirty="0" smtClean="0"/>
              <a:t>Phishing emails </a:t>
            </a:r>
            <a:r>
              <a:rPr lang="en-US" sz="1600" dirty="0" smtClean="0"/>
              <a:t>will </a:t>
            </a:r>
            <a:r>
              <a:rPr lang="en-US" sz="1600" dirty="0" smtClean="0"/>
              <a:t>often come </a:t>
            </a:r>
            <a:r>
              <a:rPr lang="en-US" sz="1600" dirty="0" smtClean="0"/>
              <a:t>with subjects that are in all capitals or have multiple exclamation marks in order for you to think that this email is important or that you should take the recommended action within the email. </a:t>
            </a:r>
            <a:endParaRPr lang="en-US" sz="1600" dirty="0" smtClean="0"/>
          </a:p>
          <a:p>
            <a:pPr marL="342900" indent="-342900">
              <a:buFont typeface="+mj-lt"/>
              <a:buAutoNum type="arabicPeriod"/>
            </a:pPr>
            <a:r>
              <a:rPr lang="en-US" sz="1600" dirty="0" smtClean="0"/>
              <a:t>This </a:t>
            </a:r>
            <a:r>
              <a:rPr lang="en-US" sz="1600" dirty="0" smtClean="0"/>
              <a:t>is a targeted email (Spear Phishing) to VSU, so more than likely, this was sent to everyone at VSU that the sender had in their address book.</a:t>
            </a:r>
            <a:endParaRPr lang="en-US" sz="1600" dirty="0" smtClean="0"/>
          </a:p>
          <a:p>
            <a:pPr marL="342900" indent="-342900">
              <a:buFont typeface="+mj-lt"/>
              <a:buAutoNum type="arabicPeriod"/>
            </a:pPr>
            <a:r>
              <a:rPr lang="en-US" sz="1600" b="1" dirty="0" smtClean="0"/>
              <a:t>Hovering</a:t>
            </a:r>
            <a:r>
              <a:rPr lang="en-US" sz="1600" dirty="0" smtClean="0"/>
              <a:t> </a:t>
            </a:r>
            <a:r>
              <a:rPr lang="en-US" sz="1600" b="1" dirty="0" smtClean="0"/>
              <a:t>your </a:t>
            </a:r>
            <a:r>
              <a:rPr lang="en-US" sz="1600" b="1" dirty="0" smtClean="0"/>
              <a:t>mouse over the link</a:t>
            </a:r>
            <a:r>
              <a:rPr lang="en-US" sz="1600" dirty="0" smtClean="0"/>
              <a:t>, you can see that this is not taking you to a valdosta.edu address, but rather to an external site. This site would either prompt you for a password, then steal that password, or would download a malicious file infecting your computer.</a:t>
            </a:r>
            <a:endParaRPr lang="en-US"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rmAutofit/>
          </a:bodyPr>
          <a:lstStyle/>
          <a:p>
            <a:r>
              <a:rPr lang="en-GB" altLang="en-US" sz="3200" dirty="0"/>
              <a:t>	</a:t>
            </a:r>
            <a:r>
              <a:rPr lang="en-US" sz="3200" dirty="0"/>
              <a:t>Examples of Phishing Attacks</a:t>
            </a:r>
            <a:endParaRPr lang="en-US" sz="3200" dirty="0"/>
          </a:p>
        </p:txBody>
      </p:sp>
      <p:sp>
        <p:nvSpPr>
          <p:cNvPr id="3" name="Content Placeholder 2"/>
          <p:cNvSpPr>
            <a:spLocks noGrp="1"/>
          </p:cNvSpPr>
          <p:nvPr>
            <p:ph idx="1"/>
          </p:nvPr>
        </p:nvSpPr>
        <p:spPr>
          <a:xfrm>
            <a:off x="-609600" y="838200"/>
            <a:ext cx="8229600" cy="4525963"/>
          </a:xfrm>
        </p:spPr>
        <p:txBody>
          <a:bodyPr>
            <a:normAutofit/>
          </a:bodyPr>
          <a:lstStyle/>
          <a:p>
            <a:pPr marL="0" indent="0" algn="ctr">
              <a:buNone/>
            </a:pPr>
            <a:r>
              <a:rPr lang="en-US" sz="2400" dirty="0"/>
              <a:t>Clone </a:t>
            </a:r>
            <a:r>
              <a:rPr lang="en-US" sz="2400" dirty="0" smtClean="0"/>
              <a:t>Phishing</a:t>
            </a:r>
            <a:endParaRPr lang="en-US" sz="2400"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545957" y="1219200"/>
            <a:ext cx="6912243" cy="37162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5704" y="4343400"/>
            <a:ext cx="8763000" cy="2523768"/>
          </a:xfrm>
          <a:prstGeom prst="rect">
            <a:avLst/>
          </a:prstGeom>
          <a:solidFill>
            <a:schemeClr val="bg1"/>
          </a:solidFill>
        </p:spPr>
        <p:txBody>
          <a:bodyPr wrap="square" rtlCol="0">
            <a:spAutoFit/>
          </a:bodyPr>
          <a:lstStyle/>
          <a:p>
            <a:pPr marL="342900" indent="-342900">
              <a:buAutoNum type="arabicPeriod"/>
            </a:pPr>
            <a:r>
              <a:rPr lang="en-US" sz="1600" dirty="0" smtClean="0"/>
              <a:t>These emails are harder to spot because they look exactly like legitimate emails you would normally receive. The first cue that something is not right with this email is the sender. It is a generic address, member@ebay.com.  You would never see this from a legitimate email, you would see the username of the buyer/seller; e.g.; valdostarocks@ebay.com</a:t>
            </a:r>
            <a:endParaRPr lang="en-US" sz="1600" dirty="0" smtClean="0"/>
          </a:p>
          <a:p>
            <a:pPr marL="342900" indent="-342900">
              <a:buAutoNum type="arabicPeriod"/>
            </a:pPr>
            <a:r>
              <a:rPr lang="en-US" sz="1600" dirty="0" smtClean="0"/>
              <a:t>The question you have to ask yourself is did I buy anything from </a:t>
            </a:r>
            <a:r>
              <a:rPr lang="en-US" sz="1600" dirty="0" err="1" smtClean="0"/>
              <a:t>ebay</a:t>
            </a:r>
            <a:r>
              <a:rPr lang="en-US" sz="1600" dirty="0" smtClean="0"/>
              <a:t> recently, and if I did, is this what I purchased? If no to these questions, then you more than likely have a phishing email.</a:t>
            </a:r>
            <a:endParaRPr lang="en-US" sz="1600" dirty="0" smtClean="0"/>
          </a:p>
          <a:p>
            <a:pPr marL="342900" indent="-342900">
              <a:buAutoNum type="arabicPeriod"/>
            </a:pPr>
            <a:r>
              <a:rPr lang="en-US" sz="1600" dirty="0" smtClean="0"/>
              <a:t>The last piece is the most critical in seeing if the email is in fact a phishing email. If you </a:t>
            </a:r>
            <a:r>
              <a:rPr lang="en-US" sz="1600" b="1" dirty="0" smtClean="0"/>
              <a:t>hover </a:t>
            </a:r>
            <a:r>
              <a:rPr lang="en-US" sz="1600" b="1" dirty="0" smtClean="0"/>
              <a:t>your mouse</a:t>
            </a:r>
            <a:r>
              <a:rPr lang="en-US" sz="1600" dirty="0" smtClean="0"/>
              <a:t> over </a:t>
            </a:r>
            <a:r>
              <a:rPr lang="en-US" sz="1600" dirty="0" smtClean="0"/>
              <a:t>the button it is wanting you to press, you see that this is not taking you to an ebay.com site, but rather an external site that will more than likely try to steal your </a:t>
            </a:r>
            <a:r>
              <a:rPr lang="en-US" sz="1600" dirty="0" err="1" smtClean="0"/>
              <a:t>ebay</a:t>
            </a:r>
            <a:r>
              <a:rPr lang="en-US" sz="1600" dirty="0" smtClean="0"/>
              <a:t> credentials. </a:t>
            </a:r>
            <a:endParaRPr lang="en-US" sz="1600" dirty="0" smtClean="0"/>
          </a:p>
          <a:p>
            <a:pPr marL="342900" indent="-342900">
              <a:buAutoNum type="arabicPeriod"/>
            </a:pPr>
            <a:endParaRPr lang="en-US"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normAutofit/>
          </a:bodyPr>
          <a:lstStyle/>
          <a:p>
            <a:r>
              <a:rPr lang="en-GB" altLang="en-US" sz="3200" dirty="0"/>
              <a:t>	</a:t>
            </a:r>
            <a:r>
              <a:rPr lang="en-US" sz="3200" dirty="0"/>
              <a:t>Examples of Phishing Attacks</a:t>
            </a:r>
            <a:endParaRPr lang="en-US" sz="3200" dirty="0"/>
          </a:p>
        </p:txBody>
      </p:sp>
      <p:sp>
        <p:nvSpPr>
          <p:cNvPr id="3" name="Content Placeholder 2"/>
          <p:cNvSpPr>
            <a:spLocks noGrp="1"/>
          </p:cNvSpPr>
          <p:nvPr>
            <p:ph idx="1"/>
          </p:nvPr>
        </p:nvSpPr>
        <p:spPr>
          <a:xfrm>
            <a:off x="-609600" y="990600"/>
            <a:ext cx="8229600" cy="4525963"/>
          </a:xfrm>
        </p:spPr>
        <p:txBody>
          <a:bodyPr>
            <a:normAutofit/>
          </a:bodyPr>
          <a:lstStyle/>
          <a:p>
            <a:pPr marL="0" indent="0" algn="ctr">
              <a:buNone/>
            </a:pPr>
            <a:r>
              <a:rPr lang="en-US" sz="2400" dirty="0"/>
              <a:t>Clone </a:t>
            </a:r>
            <a:r>
              <a:rPr lang="en-US" sz="2400" dirty="0" smtClean="0"/>
              <a:t>Phishing</a:t>
            </a:r>
            <a:endParaRPr lang="en-US" sz="2400"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524000" y="1371600"/>
            <a:ext cx="7315200" cy="42119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8600" y="4800600"/>
            <a:ext cx="8839200" cy="2062103"/>
          </a:xfrm>
          <a:prstGeom prst="rect">
            <a:avLst/>
          </a:prstGeom>
          <a:solidFill>
            <a:schemeClr val="bg1"/>
          </a:solidFill>
        </p:spPr>
        <p:txBody>
          <a:bodyPr wrap="square" rtlCol="0">
            <a:spAutoFit/>
          </a:bodyPr>
          <a:lstStyle/>
          <a:p>
            <a:pPr marL="342900" indent="-342900">
              <a:buAutoNum type="arabicPeriod"/>
            </a:pPr>
            <a:r>
              <a:rPr lang="en-US" sz="1600" dirty="0" smtClean="0"/>
              <a:t>Just like in the previous example, this email looks like a legit PayPal email that you would normally see. So the first thing to do is to see if you recognize the email, or if you have done any kind of transaction with this email address. Also look through the email for spelling and grammatical errors, as Cybercriminals will often leave these errors in the body of the email.</a:t>
            </a:r>
            <a:endParaRPr lang="en-US" sz="1600" dirty="0" smtClean="0"/>
          </a:p>
          <a:p>
            <a:pPr marL="342900" indent="-342900">
              <a:buAutoNum type="arabicPeriod"/>
            </a:pPr>
            <a:r>
              <a:rPr lang="en-US" sz="1600" dirty="0" smtClean="0"/>
              <a:t>Second, see if the item in question is one that you actually bought or sold. If not, then delete and move on.</a:t>
            </a:r>
            <a:endParaRPr lang="en-US" sz="1600" dirty="0" smtClean="0"/>
          </a:p>
          <a:p>
            <a:pPr marL="342900" indent="-342900">
              <a:buAutoNum type="arabicPeriod"/>
            </a:pPr>
            <a:r>
              <a:rPr lang="en-US" sz="1600" dirty="0" smtClean="0"/>
              <a:t>Look at the email circled, if this was an official email from </a:t>
            </a:r>
            <a:r>
              <a:rPr lang="en-US" sz="1600" dirty="0" err="1" smtClean="0"/>
              <a:t>paypal</a:t>
            </a:r>
            <a:r>
              <a:rPr lang="en-US" sz="1600" dirty="0" smtClean="0"/>
              <a:t>, it would end in “@paypal.com” not mail2world.</a:t>
            </a:r>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normAutofit/>
          </a:bodyPr>
          <a:lstStyle/>
          <a:p>
            <a:r>
              <a:rPr lang="en-GB" altLang="en-US" sz="3200" dirty="0"/>
              <a:t>	</a:t>
            </a:r>
            <a:r>
              <a:rPr lang="en-US" sz="3200" dirty="0"/>
              <a:t>Examples of Phishing Attacks</a:t>
            </a:r>
            <a:endParaRPr lang="en-US" sz="3200" dirty="0"/>
          </a:p>
        </p:txBody>
      </p:sp>
      <p:sp>
        <p:nvSpPr>
          <p:cNvPr id="3" name="Content Placeholder 2"/>
          <p:cNvSpPr>
            <a:spLocks noGrp="1"/>
          </p:cNvSpPr>
          <p:nvPr>
            <p:ph idx="1"/>
          </p:nvPr>
        </p:nvSpPr>
        <p:spPr>
          <a:xfrm>
            <a:off x="-685800" y="960437"/>
            <a:ext cx="8229600" cy="4525963"/>
          </a:xfrm>
        </p:spPr>
        <p:txBody>
          <a:bodyPr>
            <a:normAutofit/>
          </a:bodyPr>
          <a:lstStyle/>
          <a:p>
            <a:pPr marL="0" indent="0" algn="ctr">
              <a:buNone/>
            </a:pPr>
            <a:r>
              <a:rPr lang="en-US" sz="2400" dirty="0"/>
              <a:t>Link manipulation</a:t>
            </a:r>
            <a:endParaRPr lang="en-US" sz="2400" dirty="0"/>
          </a:p>
        </p:txBody>
      </p:sp>
      <p:pic>
        <p:nvPicPr>
          <p:cNvPr id="6146" name="Picture 2" descr="C:\Users\cvantine\Desktop\Phishing Proj\linkmanip6ex.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672564"/>
            <a:ext cx="8153400" cy="29756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4267200"/>
            <a:ext cx="8534400" cy="2554545"/>
          </a:xfrm>
          <a:prstGeom prst="rect">
            <a:avLst/>
          </a:prstGeom>
          <a:solidFill>
            <a:schemeClr val="bg1"/>
          </a:solidFill>
        </p:spPr>
        <p:txBody>
          <a:bodyPr wrap="square" rtlCol="0">
            <a:spAutoFit/>
          </a:bodyPr>
          <a:lstStyle/>
          <a:p>
            <a:pPr marL="342900" indent="-342900">
              <a:buAutoNum type="arabicPeriod"/>
            </a:pPr>
            <a:r>
              <a:rPr lang="en-US" sz="1600" dirty="0" smtClean="0"/>
              <a:t>This is actually from a valdosta.edu address, so first you have to ask whether or not this is from someone you know or someone that would be emailing you about your email account. Remember that </a:t>
            </a:r>
            <a:r>
              <a:rPr lang="en-US" sz="1600" b="1" dirty="0" smtClean="0"/>
              <a:t>only members of I.T. will email you about your accounts</a:t>
            </a:r>
            <a:r>
              <a:rPr lang="en-US" sz="1600" dirty="0" smtClean="0"/>
              <a:t>. </a:t>
            </a:r>
            <a:endParaRPr lang="en-US" sz="1600" dirty="0" smtClean="0"/>
          </a:p>
          <a:p>
            <a:pPr marL="342900" indent="-342900">
              <a:buAutoNum type="arabicPeriod"/>
            </a:pPr>
            <a:r>
              <a:rPr lang="en-US" sz="1600" dirty="0" smtClean="0"/>
              <a:t>One again, cybercriminals will use a subject line trying to get your </a:t>
            </a:r>
            <a:r>
              <a:rPr lang="en-US" sz="1600" dirty="0" smtClean="0"/>
              <a:t>attention, </a:t>
            </a:r>
            <a:r>
              <a:rPr lang="en-US" sz="1600" dirty="0" smtClean="0"/>
              <a:t>often using all caps and multiple exclamation marks. </a:t>
            </a:r>
            <a:r>
              <a:rPr lang="en-US" sz="1600" b="1" dirty="0" smtClean="0"/>
              <a:t>A legitimate email from I.T. will not do this.</a:t>
            </a:r>
            <a:endParaRPr lang="en-US" sz="1600" b="1" dirty="0" smtClean="0"/>
          </a:p>
          <a:p>
            <a:pPr marL="342900" indent="-342900">
              <a:buAutoNum type="arabicPeriod"/>
            </a:pPr>
            <a:r>
              <a:rPr lang="en-US" sz="1600" dirty="0" smtClean="0"/>
              <a:t>The To: and Cc: lines are not shown so that you can’t tell this is a mass email targeting multiple individuals. </a:t>
            </a:r>
            <a:endParaRPr lang="en-US" sz="1600" dirty="0" smtClean="0"/>
          </a:p>
          <a:p>
            <a:pPr marL="342900" indent="-342900">
              <a:buAutoNum type="arabicPeriod"/>
            </a:pPr>
            <a:r>
              <a:rPr lang="en-US" sz="1600" b="1" dirty="0" smtClean="0"/>
              <a:t>Hovering your </a:t>
            </a:r>
            <a:r>
              <a:rPr lang="en-US" sz="1600" b="1" dirty="0" smtClean="0"/>
              <a:t>mouse over the link</a:t>
            </a:r>
            <a:r>
              <a:rPr lang="en-US" sz="1600" dirty="0" smtClean="0"/>
              <a:t>, you can see that this is not a legitimate valdosta.edu link, but an external one designed to steal your information or install malicious software. </a:t>
            </a:r>
            <a:endParaRPr lang="en-US" sz="1600" dirty="0" smtClean="0"/>
          </a:p>
          <a:p>
            <a:pPr marL="342900" indent="-342900">
              <a:buAutoNum type="arabicPeriod"/>
            </a:pPr>
            <a:r>
              <a:rPr lang="en-US" sz="1600" dirty="0" smtClean="0"/>
              <a:t>The signature often will end in a generic sign off as to not arouse suspicion as to the sender.</a:t>
            </a:r>
            <a:endParaRPr 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r>
              <a:rPr lang="en-US" sz="2800" dirty="0" smtClean="0"/>
              <a:t>Tips to protect yourself from Phishing emails.</a:t>
            </a:r>
            <a:endParaRPr lang="en-US" sz="2800" dirty="0"/>
          </a:p>
        </p:txBody>
      </p:sp>
      <p:sp>
        <p:nvSpPr>
          <p:cNvPr id="4" name="TextBox 3"/>
          <p:cNvSpPr txBox="1"/>
          <p:nvPr/>
        </p:nvSpPr>
        <p:spPr>
          <a:xfrm>
            <a:off x="0" y="1295400"/>
            <a:ext cx="8610600" cy="5442516"/>
          </a:xfrm>
          <a:prstGeom prst="rect">
            <a:avLst/>
          </a:prstGeom>
          <a:noFill/>
        </p:spPr>
        <p:txBody>
          <a:bodyPr wrap="square" rtlCol="0">
            <a:spAutoFit/>
          </a:bodyPr>
          <a:lstStyle/>
          <a:p>
            <a:pPr marL="285750" indent="-285750">
              <a:lnSpc>
                <a:spcPts val="2200"/>
              </a:lnSpc>
              <a:buFont typeface="Arial" panose="020B0604020202020204" pitchFamily="34" charset="0"/>
              <a:buChar char="•"/>
            </a:pPr>
            <a:r>
              <a:rPr lang="en-US" sz="1700" dirty="0" smtClean="0"/>
              <a:t>I.T. will </a:t>
            </a:r>
            <a:r>
              <a:rPr lang="en-US" sz="1700" b="1" dirty="0" smtClean="0"/>
              <a:t>NEVER</a:t>
            </a:r>
            <a:r>
              <a:rPr lang="en-US" sz="1700" dirty="0" smtClean="0"/>
              <a:t> ask for your password over email. Please be wary of any emails asking for passwords</a:t>
            </a:r>
            <a:r>
              <a:rPr lang="en-US" sz="1700" b="1" dirty="0" smtClean="0"/>
              <a:t>. </a:t>
            </a:r>
            <a:r>
              <a:rPr lang="en-US" sz="1700" b="1" dirty="0"/>
              <a:t>Never send passwords, bank account numbers, or other private information in an email.</a:t>
            </a:r>
            <a:endParaRPr lang="en-US" sz="1700" b="1" dirty="0"/>
          </a:p>
          <a:p>
            <a:pPr marL="285750" indent="-285750">
              <a:lnSpc>
                <a:spcPts val="2200"/>
              </a:lnSpc>
              <a:buFont typeface="Arial" panose="020B0604020202020204" pitchFamily="34" charset="0"/>
              <a:buChar char="•"/>
            </a:pPr>
            <a:r>
              <a:rPr lang="en-US" sz="1700" dirty="0" smtClean="0"/>
              <a:t>Be </a:t>
            </a:r>
            <a:r>
              <a:rPr lang="en-US" sz="1700" dirty="0"/>
              <a:t>cautious about opening attachments and downloading files from emails, regardless of who sent them. These files can contain viruses or other malware that can weaken your computer's security</a:t>
            </a:r>
            <a:r>
              <a:rPr lang="en-US" sz="1700" dirty="0" smtClean="0"/>
              <a:t>. If you are not expecting an email with an attachment from someone, such as a fax or a PDF, please </a:t>
            </a:r>
            <a:r>
              <a:rPr lang="en-US" sz="1700" b="1" dirty="0" smtClean="0"/>
              <a:t>call</a:t>
            </a:r>
            <a:r>
              <a:rPr lang="en-US" sz="1700" dirty="0" smtClean="0"/>
              <a:t> and ask them if they indeed sent the email. If not, let them know they are sending out Phishing emails and need to change their email password immediately. </a:t>
            </a:r>
            <a:endParaRPr lang="en-US" sz="1700" dirty="0" smtClean="0"/>
          </a:p>
          <a:p>
            <a:pPr marL="285750" indent="-285750">
              <a:lnSpc>
                <a:spcPts val="2200"/>
              </a:lnSpc>
              <a:buFont typeface="Arial" panose="020B0604020202020204" pitchFamily="34" charset="0"/>
              <a:buChar char="•"/>
            </a:pPr>
            <a:r>
              <a:rPr lang="en-US" sz="1700" b="1" dirty="0"/>
              <a:t>Never</a:t>
            </a:r>
            <a:r>
              <a:rPr lang="en-US" sz="1700" dirty="0"/>
              <a:t> enter private or personal information into a popup window.</a:t>
            </a:r>
            <a:endParaRPr lang="en-US" sz="1700" dirty="0"/>
          </a:p>
          <a:p>
            <a:pPr marL="285750" indent="-285750">
              <a:lnSpc>
                <a:spcPts val="2200"/>
              </a:lnSpc>
              <a:buFont typeface="Arial" panose="020B0604020202020204" pitchFamily="34" charset="0"/>
              <a:buChar char="•"/>
            </a:pPr>
            <a:r>
              <a:rPr lang="en-US" sz="1700" dirty="0" smtClean="0"/>
              <a:t>If there is a link in an email, use your mouse to hover over that link to see if it is sending you to where it claims to be, this can thwart many phishing attempts.</a:t>
            </a:r>
            <a:endParaRPr lang="en-US" sz="1700" dirty="0" smtClean="0"/>
          </a:p>
          <a:p>
            <a:pPr marL="285750" indent="-285750">
              <a:lnSpc>
                <a:spcPts val="2200"/>
              </a:lnSpc>
              <a:buFont typeface="Arial" panose="020B0604020202020204" pitchFamily="34" charset="0"/>
              <a:buChar char="•"/>
            </a:pPr>
            <a:r>
              <a:rPr lang="en-US" sz="1700" dirty="0"/>
              <a:t>Look for </a:t>
            </a:r>
            <a:r>
              <a:rPr lang="en-US" sz="1700" b="1" dirty="0"/>
              <a:t>'https://' </a:t>
            </a:r>
            <a:r>
              <a:rPr lang="en-US" sz="1700" dirty="0"/>
              <a:t>and a </a:t>
            </a:r>
            <a:r>
              <a:rPr lang="en-US" sz="1700" b="1" dirty="0"/>
              <a:t>lock icon </a:t>
            </a:r>
            <a:r>
              <a:rPr lang="en-US" sz="1700" b="1" dirty="0" smtClean="0"/>
              <a:t>      </a:t>
            </a:r>
            <a:r>
              <a:rPr lang="en-US" sz="1700" dirty="0" smtClean="0"/>
              <a:t>in </a:t>
            </a:r>
            <a:r>
              <a:rPr lang="en-US" sz="1700" dirty="0"/>
              <a:t>the address bar before entering any private information on a website</a:t>
            </a:r>
            <a:r>
              <a:rPr lang="en-US" sz="1700" dirty="0" smtClean="0"/>
              <a:t>.</a:t>
            </a:r>
            <a:endParaRPr lang="en-US" sz="1700" dirty="0" smtClean="0"/>
          </a:p>
          <a:p>
            <a:pPr marL="285750" indent="-285750">
              <a:lnSpc>
                <a:spcPts val="2200"/>
              </a:lnSpc>
              <a:buFont typeface="Arial" panose="020B0604020202020204" pitchFamily="34" charset="0"/>
              <a:buChar char="•"/>
            </a:pPr>
            <a:r>
              <a:rPr lang="en-US" sz="1700" dirty="0" smtClean="0"/>
              <a:t>Look for spelling </a:t>
            </a:r>
            <a:r>
              <a:rPr lang="en-US" sz="1700" dirty="0"/>
              <a:t>and bad grammar. Cybercriminals are not known for their grammar and spelling. Professional companies or organizations usually have </a:t>
            </a:r>
            <a:r>
              <a:rPr lang="en-US" sz="1700" dirty="0" smtClean="0"/>
              <a:t>staff that </a:t>
            </a:r>
            <a:r>
              <a:rPr lang="en-US" sz="1700" dirty="0"/>
              <a:t>will not allow a mass email like this to go out to its users. If you notice mistakes in an email, it might be a scam.</a:t>
            </a:r>
            <a:endParaRPr lang="en-US" sz="1700" dirty="0" smtClean="0"/>
          </a:p>
          <a:p>
            <a:r>
              <a:rPr lang="en-US" dirty="0" smtClean="0"/>
              <a:t> </a:t>
            </a:r>
            <a:endParaRPr lang="en-US" dirty="0"/>
          </a:p>
          <a:p>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81400" y="5295900"/>
            <a:ext cx="304800" cy="3429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1143000"/>
          </a:xfrm>
        </p:spPr>
        <p:txBody>
          <a:bodyPr>
            <a:normAutofit/>
          </a:bodyPr>
          <a:lstStyle/>
          <a:p>
            <a:r>
              <a:rPr lang="en-US" sz="2800" dirty="0" smtClean="0"/>
              <a:t>What to do when you think you received a phishing email.</a:t>
            </a:r>
            <a:endParaRPr lang="en-US" sz="2800" dirty="0"/>
          </a:p>
        </p:txBody>
      </p:sp>
      <p:sp>
        <p:nvSpPr>
          <p:cNvPr id="4" name="TextBox 3"/>
          <p:cNvSpPr txBox="1"/>
          <p:nvPr/>
        </p:nvSpPr>
        <p:spPr>
          <a:xfrm>
            <a:off x="266700" y="2816185"/>
            <a:ext cx="8610600" cy="3277820"/>
          </a:xfrm>
          <a:prstGeom prst="rect">
            <a:avLst/>
          </a:prstGeom>
          <a:noFill/>
          <a:ln>
            <a:solidFill>
              <a:schemeClr val="bg1"/>
            </a:solidFill>
          </a:ln>
        </p:spPr>
        <p:txBody>
          <a:bodyPr wrap="square" rtlCol="0">
            <a:spAutoFit/>
          </a:bodyPr>
          <a:lstStyle/>
          <a:p>
            <a:pPr marL="285750" indent="-285750">
              <a:lnSpc>
                <a:spcPct val="150000"/>
              </a:lnSpc>
              <a:buFont typeface="Arial" panose="020B0604020202020204" pitchFamily="34" charset="0"/>
              <a:buChar char="•"/>
            </a:pPr>
            <a:r>
              <a:rPr lang="en-US" sz="2000" dirty="0" smtClean="0"/>
              <a:t>First, </a:t>
            </a:r>
            <a:r>
              <a:rPr lang="en-US" sz="2000" b="1" dirty="0" smtClean="0"/>
              <a:t>do not</a:t>
            </a:r>
            <a:r>
              <a:rPr lang="en-US" sz="2000" dirty="0" smtClean="0"/>
              <a:t> click on any links within the email or download any attachment. Forward the email to </a:t>
            </a:r>
            <a:r>
              <a:rPr lang="en-US" sz="2000" dirty="0" smtClean="0">
                <a:hlinkClick r:id="rId1"/>
              </a:rPr>
              <a:t>abuse@valdosta.edu</a:t>
            </a:r>
            <a:r>
              <a:rPr lang="en-US" sz="2000" dirty="0" smtClean="0"/>
              <a:t> for Information Security to examine and determine if legitimate.  </a:t>
            </a:r>
            <a:endParaRPr lang="en-US" sz="2000" dirty="0" smtClean="0"/>
          </a:p>
          <a:p>
            <a:pPr marL="285750" indent="-285750">
              <a:lnSpc>
                <a:spcPct val="150000"/>
              </a:lnSpc>
              <a:buFont typeface="Arial" panose="020B0604020202020204" pitchFamily="34" charset="0"/>
              <a:buChar char="•"/>
            </a:pPr>
            <a:r>
              <a:rPr lang="en-US" sz="2000" dirty="0" smtClean="0"/>
              <a:t>If there is an attachment in the email, and you recognize the sender but aren't expecting an attachment from them, please </a:t>
            </a:r>
            <a:r>
              <a:rPr lang="en-US" sz="2000" b="1" dirty="0" smtClean="0"/>
              <a:t>call</a:t>
            </a:r>
            <a:r>
              <a:rPr lang="en-US" sz="2000" dirty="0" smtClean="0"/>
              <a:t> them and ask if it is legitimate.</a:t>
            </a:r>
            <a:endParaRPr lang="en-US" sz="2000" dirty="0" smtClean="0"/>
          </a:p>
          <a:p>
            <a:pPr>
              <a:lnSpc>
                <a:spcPct val="150000"/>
              </a:lnSpc>
            </a:pPr>
            <a:r>
              <a:rPr lang="en-US" dirty="0" smtClean="0"/>
              <a:t>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7492</Words>
  <Application>WPS Presentation</Application>
  <PresentationFormat>On-screen Show (4:3)</PresentationFormat>
  <Paragraphs>92</Paragraphs>
  <Slides>10</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SimSun</vt:lpstr>
      <vt:lpstr>Wingdings</vt:lpstr>
      <vt:lpstr>Microsoft YaHei</vt:lpstr>
      <vt:lpstr>Arial Unicode MS</vt:lpstr>
      <vt:lpstr>Calibri</vt:lpstr>
      <vt:lpstr>Gear Drives</vt:lpstr>
      <vt:lpstr>Scam and Phishing Awareness</vt:lpstr>
      <vt:lpstr>What is Phishing?</vt:lpstr>
      <vt:lpstr>Types of Phishing Attacks</vt:lpstr>
      <vt:lpstr>Examples of Phishing Attacks</vt:lpstr>
      <vt:lpstr>Examples of Phishing Attacks</vt:lpstr>
      <vt:lpstr>Examples of Phishing Attacks</vt:lpstr>
      <vt:lpstr>Examples of Phishing Attacks</vt:lpstr>
      <vt:lpstr>Tips to protect yourself from Phishing emails.</vt:lpstr>
      <vt:lpstr>What to do when you think you received a phishing email.</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Scam and Phishing Awareness</dc:title>
  <dc:creator/>
  <cp:lastModifiedBy>google1598629531</cp:lastModifiedBy>
  <cp:revision>2</cp:revision>
  <dcterms:created xsi:type="dcterms:W3CDTF">2023-02-14T09:52:26Z</dcterms:created>
  <dcterms:modified xsi:type="dcterms:W3CDTF">2023-02-14T09:54:00Z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11BBA48802B04366B3544D7D7F75D57E</vt:lpwstr>
  </property>
  <property fmtid="{D5CDD505-2E9C-101B-9397-08002B2CF9AE}" pid="3" name="KSOProductBuildVer">
    <vt:lpwstr>1033-11.2.0.11440</vt:lpwstr>
  </property>
</Properties>
</file>