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0" r:id="rId1"/>
  </p:sldMasterIdLst>
  <p:notesMasterIdLst>
    <p:notesMasterId r:id="rId20"/>
  </p:notesMasterIdLst>
  <p:sldIdLst>
    <p:sldId id="256" r:id="rId2"/>
    <p:sldId id="326" r:id="rId3"/>
    <p:sldId id="327" r:id="rId4"/>
    <p:sldId id="337" r:id="rId5"/>
    <p:sldId id="323" r:id="rId6"/>
    <p:sldId id="328" r:id="rId7"/>
    <p:sldId id="332" r:id="rId8"/>
    <p:sldId id="324" r:id="rId9"/>
    <p:sldId id="329" r:id="rId10"/>
    <p:sldId id="330" r:id="rId11"/>
    <p:sldId id="325" r:id="rId12"/>
    <p:sldId id="331" r:id="rId13"/>
    <p:sldId id="333" r:id="rId14"/>
    <p:sldId id="334" r:id="rId15"/>
    <p:sldId id="335" r:id="rId16"/>
    <p:sldId id="336" r:id="rId17"/>
    <p:sldId id="338" r:id="rId18"/>
    <p:sldId id="322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rles Souillard" initials="" lastIdx="6" clrIdx="0"/>
  <p:cmAuthor id="1" name="Carole Winqwist" initials="" lastIdx="3" clrIdx="1"/>
  <p:cmAuthor id="2" name="Miguel Valdés Faura" initials="" lastIdx="4" clrIdx="2"/>
  <p:cmAuthor id="3" name="Haris Subasic" initials="" lastIdx="2" clrIdx="3"/>
  <p:cmAuthor id="4" name="Philippe Laumay" initials="" lastIdx="3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CE93A3-7995-4155-91F6-C03D84F6493D}">
  <a:tblStyle styleId="{5BCE93A3-7995-4155-91F6-C03D84F649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280D3F8-9A7C-4F58-AFF2-5EA5CE39780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06" autoAdjust="0"/>
    <p:restoredTop sz="86472" autoAdjust="0"/>
  </p:normalViewPr>
  <p:slideViewPr>
    <p:cSldViewPr snapToGrid="0">
      <p:cViewPr varScale="1">
        <p:scale>
          <a:sx n="55" d="100"/>
          <a:sy n="55" d="100"/>
        </p:scale>
        <p:origin x="90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1" name="Shape 7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Shape 76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000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4" name="Shape 18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5" name="Shape 18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iStock-481722996.jpg"/>
          <p:cNvPicPr preferRelativeResize="0"/>
          <p:nvPr/>
        </p:nvPicPr>
        <p:blipFill rotWithShape="1">
          <a:blip r:embed="rId2">
            <a:alphaModFix/>
          </a:blip>
          <a:srcRect t="13472" b="22812"/>
          <a:stretch/>
        </p:blipFill>
        <p:spPr>
          <a:xfrm>
            <a:off x="-1" y="-14399"/>
            <a:ext cx="12251765" cy="517877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>
            <a:off x="0" y="-14399"/>
            <a:ext cx="12259234" cy="5178777"/>
          </a:xfrm>
          <a:prstGeom prst="rect">
            <a:avLst/>
          </a:prstGeom>
          <a:solidFill>
            <a:srgbClr val="0B4361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99723" y="899433"/>
            <a:ext cx="6625168" cy="222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99723" y="3157211"/>
            <a:ext cx="6187721" cy="10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3DABE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88D9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427"/>
              </a:spcBef>
              <a:spcAft>
                <a:spcPts val="0"/>
              </a:spcAft>
              <a:buClr>
                <a:srgbClr val="888D95"/>
              </a:buClr>
              <a:buSzPts val="2133"/>
              <a:buFont typeface="Arial"/>
              <a:buNone/>
              <a:defRPr sz="2133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373"/>
              </a:spcBef>
              <a:spcAft>
                <a:spcPts val="0"/>
              </a:spcAft>
              <a:buClr>
                <a:srgbClr val="888D95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373"/>
              </a:spcBef>
              <a:spcAft>
                <a:spcPts val="0"/>
              </a:spcAft>
              <a:buClr>
                <a:srgbClr val="888D95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373"/>
              </a:spcBef>
              <a:spcAft>
                <a:spcPts val="0"/>
              </a:spcAft>
              <a:buClr>
                <a:srgbClr val="888D95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373"/>
              </a:spcBef>
              <a:spcAft>
                <a:spcPts val="0"/>
              </a:spcAft>
              <a:buClr>
                <a:srgbClr val="888D95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373"/>
              </a:spcBef>
              <a:spcAft>
                <a:spcPts val="0"/>
              </a:spcAft>
              <a:buClr>
                <a:srgbClr val="888D95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373"/>
              </a:spcBef>
              <a:spcAft>
                <a:spcPts val="0"/>
              </a:spcAft>
              <a:buClr>
                <a:srgbClr val="888D95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0" y="5164377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" name="Shape 25" descr="Bonitasoft_Logo_Reg_RGB_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6614" y="5404735"/>
            <a:ext cx="3298535" cy="71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10855641" y="228829"/>
            <a:ext cx="1153297" cy="8512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Gray Feature Box">
  <p:cSld name="Content and Gray Feature Box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09601" y="274639"/>
            <a:ext cx="9703831" cy="108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3733"/>
              <a:buFont typeface="Source Sans Pro"/>
              <a:buNone/>
              <a:defRPr sz="37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09601" y="1591108"/>
            <a:ext cx="6948564" cy="464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spcBef>
                <a:spcPts val="80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2"/>
          </p:nvPr>
        </p:nvSpPr>
        <p:spPr>
          <a:xfrm>
            <a:off x="7918856" y="1591107"/>
            <a:ext cx="3663544" cy="4649244"/>
          </a:xfrm>
          <a:prstGeom prst="roundRect">
            <a:avLst>
              <a:gd name="adj" fmla="val 3345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18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spcBef>
                <a:spcPts val="80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pic" idx="2"/>
          </p:nvPr>
        </p:nvSpPr>
        <p:spPr>
          <a:xfrm>
            <a:off x="7780691" y="1591109"/>
            <a:ext cx="3801709" cy="4591049"/>
          </a:xfrm>
          <a:prstGeom prst="roundRect">
            <a:avLst>
              <a:gd name="adj" fmla="val 299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1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09601" y="274639"/>
            <a:ext cx="9703831" cy="108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3733"/>
              <a:buFont typeface="Source Sans Pro"/>
              <a:buNone/>
              <a:defRPr sz="37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09601" y="1591108"/>
            <a:ext cx="6948564" cy="464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spcBef>
                <a:spcPts val="80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pic" idx="2"/>
          </p:nvPr>
        </p:nvSpPr>
        <p:spPr>
          <a:xfrm>
            <a:off x="8026401" y="1535114"/>
            <a:ext cx="3518660" cy="352546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09601" y="1591108"/>
            <a:ext cx="6948564" cy="464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spcBef>
                <a:spcPts val="80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09601" y="274639"/>
            <a:ext cx="9703831" cy="108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3733"/>
              <a:buFont typeface="Source Sans Pro"/>
              <a:buNone/>
              <a:defRPr sz="37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utral Feature Circles">
  <p:cSld name="Neutral Feature Circle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09601" y="274639"/>
            <a:ext cx="9703831" cy="108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3733"/>
              <a:buFont typeface="Source Sans Pro"/>
              <a:buNone/>
              <a:defRPr sz="37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xfrm>
            <a:off x="623712" y="1961757"/>
            <a:ext cx="3117931" cy="311793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ctr" rtl="0">
              <a:spcBef>
                <a:spcPts val="800"/>
              </a:spcBef>
              <a:spcAft>
                <a:spcPts val="0"/>
              </a:spcAft>
              <a:buClr>
                <a:srgbClr val="0B4361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–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idx="2"/>
          </p:nvPr>
        </p:nvSpPr>
        <p:spPr>
          <a:xfrm>
            <a:off x="4465617" y="1961757"/>
            <a:ext cx="3117931" cy="311793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ctr" rtl="0">
              <a:spcBef>
                <a:spcPts val="800"/>
              </a:spcBef>
              <a:spcAft>
                <a:spcPts val="0"/>
              </a:spcAft>
              <a:buClr>
                <a:srgbClr val="0B4361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–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idx="3"/>
          </p:nvPr>
        </p:nvSpPr>
        <p:spPr>
          <a:xfrm>
            <a:off x="8307524" y="1961757"/>
            <a:ext cx="3117931" cy="311793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ctr" rtl="0">
              <a:spcBef>
                <a:spcPts val="800"/>
              </a:spcBef>
              <a:spcAft>
                <a:spcPts val="0"/>
              </a:spcAft>
              <a:buClr>
                <a:srgbClr val="0B4361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–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gradFill>
          <a:gsLst>
            <a:gs pos="0">
              <a:schemeClr val="lt1"/>
            </a:gs>
            <a:gs pos="100000">
              <a:schemeClr val="accent6"/>
            </a:gs>
          </a:gsLst>
          <a:lin ang="5400000" scaled="0"/>
        </a:gra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389717" y="4906439"/>
            <a:ext cx="7315200" cy="7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Source Sans Pro"/>
              <a:buNone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pic" idx="2"/>
          </p:nvPr>
        </p:nvSpPr>
        <p:spPr>
          <a:xfrm>
            <a:off x="2438400" y="718615"/>
            <a:ext cx="7315200" cy="4114800"/>
          </a:xfrm>
          <a:prstGeom prst="roundRect">
            <a:avLst>
              <a:gd name="adj" fmla="val 243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  <a:defRPr sz="1467" b="0" i="1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B4361"/>
              </a:buClr>
              <a:buSzPts val="3733"/>
              <a:buFont typeface="Arial"/>
              <a:buNone/>
              <a:defRPr sz="37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rgbClr val="0B436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rgbClr val="0B4361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rgbClr val="0B4361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2389717" y="5642512"/>
            <a:ext cx="7315200" cy="44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B436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267"/>
              </a:spcBef>
              <a:spcAft>
                <a:spcPts val="0"/>
              </a:spcAft>
              <a:buClr>
                <a:srgbClr val="0B4361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240"/>
              </a:spcBef>
              <a:spcAft>
                <a:spcPts val="0"/>
              </a:spcAft>
              <a:buClr>
                <a:srgbClr val="0B436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240"/>
              </a:spcBef>
              <a:spcAft>
                <a:spcPts val="0"/>
              </a:spcAft>
              <a:buClr>
                <a:srgbClr val="0B436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Page">
  <p:cSld name="Contact Pag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-23989" y="1"/>
            <a:ext cx="12215989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3535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53535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53535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53535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53535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53535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53535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53535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53535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53535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6077656" y="1762856"/>
            <a:ext cx="5775677" cy="3386597"/>
          </a:xfrm>
          <a:prstGeom prst="roundRect">
            <a:avLst>
              <a:gd name="adj" fmla="val 316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33"/>
              <a:buFont typeface="Arial"/>
              <a:buNone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7154" algn="l" rtl="0">
              <a:spcBef>
                <a:spcPts val="800"/>
              </a:spcBef>
              <a:spcAft>
                <a:spcPts val="0"/>
              </a:spcAft>
              <a:buClr>
                <a:srgbClr val="0B4361"/>
              </a:buClr>
              <a:buSzPts val="1867"/>
              <a:buFont typeface="Arial"/>
              <a:buChar char="–"/>
              <a:defRPr sz="1867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–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141" name="Shape 141"/>
          <p:cNvGrpSpPr/>
          <p:nvPr/>
        </p:nvGrpSpPr>
        <p:grpSpPr>
          <a:xfrm>
            <a:off x="814215" y="1889860"/>
            <a:ext cx="4745567" cy="1468425"/>
            <a:chOff x="457200" y="1269348"/>
            <a:chExt cx="3559175" cy="1101319"/>
          </a:xfrm>
        </p:grpSpPr>
        <p:sp>
          <p:nvSpPr>
            <p:cNvPr id="142" name="Shape 142"/>
            <p:cNvSpPr/>
            <p:nvPr/>
          </p:nvSpPr>
          <p:spPr>
            <a:xfrm>
              <a:off x="457200" y="1269348"/>
              <a:ext cx="3559175" cy="1101319"/>
            </a:xfrm>
            <a:prstGeom prst="roundRect">
              <a:avLst>
                <a:gd name="adj" fmla="val 8499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43" name="Shape 143" descr="Logo-Bonitasoft-Different-Sizes\Logo-Bonitasoft-Horizontal-Large.png"/>
            <p:cNvPicPr preferRelativeResize="0"/>
            <p:nvPr/>
          </p:nvPicPr>
          <p:blipFill rotWithShape="1">
            <a:blip r:embed="rId2">
              <a:alphaModFix/>
            </a:blip>
            <a:srcRect l="-1" r="76646"/>
            <a:stretch/>
          </p:blipFill>
          <p:spPr>
            <a:xfrm>
              <a:off x="593730" y="1412506"/>
              <a:ext cx="640080" cy="8625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Shape 144"/>
            <p:cNvSpPr txBox="1"/>
            <p:nvPr/>
          </p:nvSpPr>
          <p:spPr>
            <a:xfrm>
              <a:off x="1381127" y="1464987"/>
              <a:ext cx="2465917" cy="894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BFBFB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Corporate website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33" b="1">
                  <a:solidFill>
                    <a:srgbClr val="0C334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Bonitasoft.com</a:t>
              </a:r>
              <a:endParaRPr sz="2133" b="1">
                <a:solidFill>
                  <a:srgbClr val="0C334E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67">
                  <a:solidFill>
                    <a:srgbClr val="0C334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Product &amp; services descriptions, references, webinars, white papers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7">
                <a:solidFill>
                  <a:srgbClr val="0C334E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814215" y="3545874"/>
            <a:ext cx="4745567" cy="1468425"/>
            <a:chOff x="457200" y="2459727"/>
            <a:chExt cx="3559175" cy="1101319"/>
          </a:xfrm>
        </p:grpSpPr>
        <p:sp>
          <p:nvSpPr>
            <p:cNvPr id="146" name="Shape 146"/>
            <p:cNvSpPr/>
            <p:nvPr/>
          </p:nvSpPr>
          <p:spPr>
            <a:xfrm>
              <a:off x="457200" y="2459727"/>
              <a:ext cx="3559175" cy="1101319"/>
            </a:xfrm>
            <a:prstGeom prst="roundRect">
              <a:avLst>
                <a:gd name="adj" fmla="val 8499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1381127" y="2666472"/>
              <a:ext cx="2465917" cy="758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BFBFB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Community website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33" b="1">
                  <a:solidFill>
                    <a:srgbClr val="0C334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Bonitasoft.org</a:t>
              </a:r>
              <a:endParaRPr sz="2133" b="1">
                <a:solidFill>
                  <a:srgbClr val="0C334E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67">
                  <a:solidFill>
                    <a:srgbClr val="0C334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Forums, Contributions, Source Code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7">
                <a:solidFill>
                  <a:srgbClr val="0C334E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48" name="Shape 148" descr="communitycion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6286" y="2709276"/>
              <a:ext cx="517524" cy="5175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765302" y="556860"/>
            <a:ext cx="8661399" cy="108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Source Sans Pro"/>
              <a:buNone/>
              <a:defRPr sz="3733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50" name="Shape 150" descr="Logo-Bonitasoft-Different-Sizes\Logo-Bonitasoft-Horizontal-Lar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64699" y="5369754"/>
            <a:ext cx="3062603" cy="963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Outlined Text Boxes">
  <p:cSld name="1_Outlined Text Boxe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609601" y="274639"/>
            <a:ext cx="9703831" cy="108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3733"/>
              <a:buFont typeface="Source Sans Pro"/>
              <a:buNone/>
              <a:defRPr sz="37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xfrm>
            <a:off x="609601" y="1591108"/>
            <a:ext cx="3555999" cy="4649243"/>
          </a:xfrm>
          <a:prstGeom prst="roundRect">
            <a:avLst>
              <a:gd name="adj" fmla="val 3164"/>
            </a:avLst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7154" algn="l" rtl="0">
              <a:spcBef>
                <a:spcPts val="800"/>
              </a:spcBef>
              <a:spcAft>
                <a:spcPts val="0"/>
              </a:spcAft>
              <a:buClr>
                <a:srgbClr val="0B4361"/>
              </a:buClr>
              <a:buSzPts val="1867"/>
              <a:buFont typeface="Arial"/>
              <a:buChar char="–"/>
              <a:defRPr sz="1867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–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idx="2"/>
          </p:nvPr>
        </p:nvSpPr>
        <p:spPr>
          <a:xfrm>
            <a:off x="4380796" y="1591108"/>
            <a:ext cx="3555999" cy="4649243"/>
          </a:xfrm>
          <a:prstGeom prst="roundRect">
            <a:avLst>
              <a:gd name="adj" fmla="val 3164"/>
            </a:avLst>
          </a:prstGeom>
          <a:solidFill>
            <a:srgbClr val="FFFFFF"/>
          </a:soli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7154" algn="l" rtl="0">
              <a:spcBef>
                <a:spcPts val="800"/>
              </a:spcBef>
              <a:spcAft>
                <a:spcPts val="0"/>
              </a:spcAft>
              <a:buClr>
                <a:srgbClr val="0B4361"/>
              </a:buClr>
              <a:buSzPts val="1867"/>
              <a:buFont typeface="Arial"/>
              <a:buChar char="–"/>
              <a:defRPr sz="1867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–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idx="3"/>
          </p:nvPr>
        </p:nvSpPr>
        <p:spPr>
          <a:xfrm>
            <a:off x="8151991" y="1591108"/>
            <a:ext cx="3555999" cy="4649243"/>
          </a:xfrm>
          <a:prstGeom prst="roundRect">
            <a:avLst>
              <a:gd name="adj" fmla="val 3164"/>
            </a:avLst>
          </a:prstGeom>
          <a:solidFill>
            <a:srgbClr val="FFFFFF"/>
          </a:solidFill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7154" algn="l" rtl="0">
              <a:spcBef>
                <a:spcPts val="800"/>
              </a:spcBef>
              <a:spcAft>
                <a:spcPts val="0"/>
              </a:spcAft>
              <a:buClr>
                <a:srgbClr val="0B4361"/>
              </a:buClr>
              <a:buSzPts val="1867"/>
              <a:buFont typeface="Arial"/>
              <a:buChar char="–"/>
              <a:defRPr sz="1867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–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 Slide">
  <p:cSld name="1_Blank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0855641" y="228829"/>
            <a:ext cx="1153297" cy="8512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hapter Slide Centered Title">
  <p:cSld name="2_Chapter Slide Centered Titl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333500" y="2439727"/>
            <a:ext cx="9525000" cy="19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09601" y="274639"/>
            <a:ext cx="9703831" cy="108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3733"/>
              <a:buFont typeface="Source Sans Pro"/>
              <a:buNone/>
              <a:defRPr sz="37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479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spcBef>
                <a:spcPts val="80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580814" y="273687"/>
            <a:ext cx="9938173" cy="655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B436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cxnSp>
        <p:nvCxnSpPr>
          <p:cNvPr id="169" name="Shape 169"/>
          <p:cNvCxnSpPr/>
          <p:nvPr/>
        </p:nvCxnSpPr>
        <p:spPr>
          <a:xfrm>
            <a:off x="580814" y="929640"/>
            <a:ext cx="9938173" cy="0"/>
          </a:xfrm>
          <a:prstGeom prst="straightConnector1">
            <a:avLst/>
          </a:prstGeom>
          <a:noFill/>
          <a:ln w="19050" cap="flat" cmpd="sng">
            <a:solidFill>
              <a:srgbClr val="CF0D2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Shape 170"/>
          <p:cNvSpPr txBox="1"/>
          <p:nvPr/>
        </p:nvSpPr>
        <p:spPr>
          <a:xfrm>
            <a:off x="490241" y="6475097"/>
            <a:ext cx="465273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sz="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v1">
  <p:cSld name="Chapter Slide v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1333500" y="1930232"/>
            <a:ext cx="9525000" cy="19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pic>
        <p:nvPicPr>
          <p:cNvPr id="175" name="Shape 175" descr="bonitasoft-ppt-export-0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30539" y="4868335"/>
            <a:ext cx="8130923" cy="2032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 descr="bonitasoft-ppt-export-0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465" y="4083049"/>
            <a:ext cx="5586551" cy="1752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 descr="iStock-513313726.jpg"/>
          <p:cNvPicPr preferRelativeResize="0"/>
          <p:nvPr/>
        </p:nvPicPr>
        <p:blipFill rotWithShape="1">
          <a:blip r:embed="rId2">
            <a:alphaModFix/>
          </a:blip>
          <a:srcRect t="14519" b="-1"/>
          <a:stretch/>
        </p:blipFill>
        <p:spPr>
          <a:xfrm>
            <a:off x="0" y="76079"/>
            <a:ext cx="12192000" cy="678192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1333500" y="940959"/>
            <a:ext cx="9525000" cy="19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334E"/>
              </a:buClr>
              <a:buSzPts val="4800"/>
              <a:buFont typeface="Source Sans Pro"/>
              <a:buNone/>
            </a:pPr>
            <a:r>
              <a:rPr lang="en" sz="4800" b="1">
                <a:solidFill>
                  <a:srgbClr val="0C334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to edit title</a:t>
            </a:r>
            <a:endParaRPr sz="4800" b="1">
              <a:solidFill>
                <a:srgbClr val="0C334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v2">
  <p:cSld name="Chapter Slide v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1333500" y="1930232"/>
            <a:ext cx="9525000" cy="19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pic>
        <p:nvPicPr>
          <p:cNvPr id="186" name="Shape 186" descr="bonitasoft-ppt-export-01.png"/>
          <p:cNvPicPr preferRelativeResize="0"/>
          <p:nvPr/>
        </p:nvPicPr>
        <p:blipFill rotWithShape="1">
          <a:blip r:embed="rId2">
            <a:alphaModFix/>
          </a:blip>
          <a:srcRect b="17458"/>
          <a:stretch/>
        </p:blipFill>
        <p:spPr>
          <a:xfrm>
            <a:off x="3260378" y="4615356"/>
            <a:ext cx="5671245" cy="2292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 descr="bonitasoft-ppt-export-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7341" y="3853748"/>
            <a:ext cx="1390064" cy="139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 descr="bonitasoft-ppt-export-0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8397" y="4084762"/>
            <a:ext cx="927952" cy="92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v3">
  <p:cSld name="Chapter Slide v3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/>
          </p:nvPr>
        </p:nvSpPr>
        <p:spPr>
          <a:xfrm>
            <a:off x="1333500" y="1930232"/>
            <a:ext cx="9525000" cy="19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ftr" idx="11"/>
          </p:nvPr>
        </p:nvSpPr>
        <p:spPr>
          <a:xfrm>
            <a:off x="179211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66603" y="5471506"/>
            <a:ext cx="1361224" cy="1444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7518" y="5610762"/>
            <a:ext cx="1176933" cy="1305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1445" y="5438659"/>
            <a:ext cx="1591864" cy="14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27046" y="5202360"/>
            <a:ext cx="1604863" cy="171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60744" y="5236083"/>
            <a:ext cx="1894944" cy="167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24481" y="5012325"/>
            <a:ext cx="1743956" cy="1903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 descr="Beeple-final-set-solo-2-final_Beeple Male 01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60949" y="4702087"/>
            <a:ext cx="2064456" cy="221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 descr="Logo-Bonitasoft-Different-Sizes\Logo-Bonitasoft-Horizontal-Larg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529667" y="3916898"/>
            <a:ext cx="2946400" cy="927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609601" y="274639"/>
            <a:ext cx="9703831" cy="108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3733"/>
              <a:buFont typeface="Source Sans Pro"/>
              <a:buNone/>
              <a:defRPr sz="37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ackground Image">
  <p:cSld name="Title with Background Imag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pic>
        <p:nvPicPr>
          <p:cNvPr id="211" name="Shape 211" descr="platformdiagram-bonitasoft.png"/>
          <p:cNvPicPr preferRelativeResize="0"/>
          <p:nvPr/>
        </p:nvPicPr>
        <p:blipFill rotWithShape="1">
          <a:blip r:embed="rId2">
            <a:alphaModFix amt="25000"/>
          </a:blip>
          <a:srcRect l="2" r="18536"/>
          <a:stretch/>
        </p:blipFill>
        <p:spPr>
          <a:xfrm>
            <a:off x="7634112" y="2636912"/>
            <a:ext cx="4557889" cy="422108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609601" y="274639"/>
            <a:ext cx="9703831" cy="108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3733"/>
              <a:buFont typeface="Source Sans Pro"/>
              <a:buNone/>
              <a:defRPr sz="37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/ Background Texture">
  <p:cSld name="Title w/ Background Texture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609601" y="274639"/>
            <a:ext cx="9703831" cy="108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3733"/>
              <a:buFont typeface="Source Sans Pro"/>
              <a:buNone/>
              <a:defRPr sz="37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217" name="Shape 217"/>
          <p:cNvGrpSpPr/>
          <p:nvPr/>
        </p:nvGrpSpPr>
        <p:grpSpPr>
          <a:xfrm>
            <a:off x="99512" y="5446891"/>
            <a:ext cx="12092488" cy="1411109"/>
            <a:chOff x="-263341" y="4036531"/>
            <a:chExt cx="9486165" cy="1106969"/>
          </a:xfrm>
        </p:grpSpPr>
        <p:pic>
          <p:nvPicPr>
            <p:cNvPr id="218" name="Shape 218" descr="bonitasoft-ppt-export-31.png"/>
            <p:cNvPicPr preferRelativeResize="0"/>
            <p:nvPr/>
          </p:nvPicPr>
          <p:blipFill rotWithShape="1">
            <a:blip r:embed="rId2">
              <a:alphaModFix amt="11000"/>
            </a:blip>
            <a:srcRect b="41609"/>
            <a:stretch/>
          </p:blipFill>
          <p:spPr>
            <a:xfrm>
              <a:off x="-263341" y="4036531"/>
              <a:ext cx="4378913" cy="1095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Shape 219" descr="bonitasoft-ppt-export-31.png"/>
            <p:cNvPicPr preferRelativeResize="0"/>
            <p:nvPr/>
          </p:nvPicPr>
          <p:blipFill rotWithShape="1">
            <a:blip r:embed="rId2">
              <a:alphaModFix amt="11000"/>
            </a:blip>
            <a:srcRect b="41609"/>
            <a:stretch/>
          </p:blipFill>
          <p:spPr>
            <a:xfrm>
              <a:off x="4027028" y="4036531"/>
              <a:ext cx="4378913" cy="1095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Shape 220" descr="bonitasoft-ppt-export-31.png"/>
            <p:cNvPicPr preferRelativeResize="0"/>
            <p:nvPr/>
          </p:nvPicPr>
          <p:blipFill rotWithShape="1">
            <a:blip r:embed="rId2">
              <a:alphaModFix amt="11000"/>
            </a:blip>
            <a:srcRect l="1" r="79324" b="41609"/>
            <a:stretch/>
          </p:blipFill>
          <p:spPr>
            <a:xfrm>
              <a:off x="8317568" y="4047693"/>
              <a:ext cx="905256" cy="109580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and Red Feature Box">
  <p:cSld name="1_Content and Red Feature Box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609601" y="274639"/>
            <a:ext cx="9703831" cy="108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3733"/>
              <a:buFont typeface="Source Sans Pro"/>
              <a:buNone/>
              <a:defRPr sz="37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09601" y="1591108"/>
            <a:ext cx="6948564" cy="464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spcBef>
                <a:spcPts val="80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body" idx="2"/>
          </p:nvPr>
        </p:nvSpPr>
        <p:spPr>
          <a:xfrm>
            <a:off x="7799918" y="1591733"/>
            <a:ext cx="3917949" cy="4648200"/>
          </a:xfrm>
          <a:prstGeom prst="roundRect">
            <a:avLst>
              <a:gd name="adj" fmla="val 4277"/>
            </a:avLst>
          </a:prstGeom>
          <a:solidFill>
            <a:srgbClr val="E31837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404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64045" algn="l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64045" algn="l" rtl="0">
              <a:spcBef>
                <a:spcPts val="427"/>
              </a:spcBef>
              <a:spcAft>
                <a:spcPts val="0"/>
              </a:spcAft>
              <a:buClr>
                <a:srgbClr val="FFFFFF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64045" algn="l" rtl="0">
              <a:spcBef>
                <a:spcPts val="427"/>
              </a:spcBef>
              <a:spcAft>
                <a:spcPts val="0"/>
              </a:spcAft>
              <a:buClr>
                <a:srgbClr val="FFFFFF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64045" algn="l" rtl="0">
              <a:spcBef>
                <a:spcPts val="427"/>
              </a:spcBef>
              <a:spcAft>
                <a:spcPts val="0"/>
              </a:spcAft>
              <a:buClr>
                <a:srgbClr val="FFFFFF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09601" y="274639"/>
            <a:ext cx="9703831" cy="108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3733"/>
              <a:buFont typeface="Source Sans Pro"/>
              <a:buNone/>
              <a:defRPr sz="37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Outlined Text Boxes">
  <p:cSld name="2_Outlined Text Boxes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609601" y="274639"/>
            <a:ext cx="9703831" cy="108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3733"/>
              <a:buFont typeface="Source Sans Pro"/>
              <a:buNone/>
              <a:defRPr sz="37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xfrm>
            <a:off x="609601" y="1591108"/>
            <a:ext cx="3555999" cy="4649243"/>
          </a:xfrm>
          <a:prstGeom prst="roundRect">
            <a:avLst>
              <a:gd name="adj" fmla="val 3164"/>
            </a:avLst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7154" algn="l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67"/>
              <a:buFont typeface="Arial"/>
              <a:buChar char="–"/>
              <a:defRPr sz="1867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–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body" idx="2"/>
          </p:nvPr>
        </p:nvSpPr>
        <p:spPr>
          <a:xfrm>
            <a:off x="4380796" y="1591108"/>
            <a:ext cx="3555999" cy="4649243"/>
          </a:xfrm>
          <a:prstGeom prst="roundRect">
            <a:avLst>
              <a:gd name="adj" fmla="val 3164"/>
            </a:avLst>
          </a:prstGeom>
          <a:solidFill>
            <a:srgbClr val="FFFFFF"/>
          </a:soli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7154" algn="l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67"/>
              <a:buFont typeface="Arial"/>
              <a:buChar char="–"/>
              <a:defRPr sz="1867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–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3" name="Shape 233"/>
          <p:cNvSpPr>
            <a:spLocks noGrp="1"/>
          </p:cNvSpPr>
          <p:nvPr>
            <p:ph type="body" idx="3"/>
          </p:nvPr>
        </p:nvSpPr>
        <p:spPr>
          <a:xfrm>
            <a:off x="8151991" y="1591108"/>
            <a:ext cx="3555999" cy="4649243"/>
          </a:xfrm>
          <a:prstGeom prst="roundRect">
            <a:avLst>
              <a:gd name="adj" fmla="val 3164"/>
            </a:avLst>
          </a:prstGeom>
          <a:solidFill>
            <a:srgbClr val="FFFFFF"/>
          </a:solidFill>
          <a:ln w="19050" cap="flat" cmpd="sng">
            <a:solidFill>
              <a:srgbClr val="3DABED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3DABE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7154" algn="l" rtl="0">
              <a:spcBef>
                <a:spcPts val="800"/>
              </a:spcBef>
              <a:spcAft>
                <a:spcPts val="0"/>
              </a:spcAft>
              <a:buClr>
                <a:srgbClr val="3DABED"/>
              </a:buClr>
              <a:buSzPts val="1867"/>
              <a:buFont typeface="Arial"/>
              <a:buChar char="–"/>
              <a:defRPr sz="1867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–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64045" algn="l" rtl="0">
              <a:spcBef>
                <a:spcPts val="427"/>
              </a:spcBef>
              <a:spcAft>
                <a:spcPts val="0"/>
              </a:spcAft>
              <a:buClr>
                <a:srgbClr val="0B4361"/>
              </a:buClr>
              <a:buSzPts val="2133"/>
              <a:buFont typeface="Arial"/>
              <a:buChar char="»"/>
              <a:defRPr sz="21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Rectangle Image">
  <p:cSld name="Text + Rectangle Image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37" name="Shape 237"/>
          <p:cNvSpPr>
            <a:spLocks noGrp="1"/>
          </p:cNvSpPr>
          <p:nvPr>
            <p:ph type="pic" idx="2"/>
          </p:nvPr>
        </p:nvSpPr>
        <p:spPr>
          <a:xfrm>
            <a:off x="7780691" y="1591109"/>
            <a:ext cx="3801709" cy="4591049"/>
          </a:xfrm>
          <a:prstGeom prst="roundRect">
            <a:avLst>
              <a:gd name="adj" fmla="val 299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1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609601" y="274639"/>
            <a:ext cx="9703831" cy="108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3733"/>
              <a:buFont typeface="Source Sans Pro"/>
              <a:buNone/>
              <a:defRPr sz="37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09601" y="1591108"/>
            <a:ext cx="6948564" cy="464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spcBef>
                <a:spcPts val="80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circle image">
  <p:cSld name="text + circle image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pic" idx="2"/>
          </p:nvPr>
        </p:nvSpPr>
        <p:spPr>
          <a:xfrm>
            <a:off x="8026401" y="1535114"/>
            <a:ext cx="3518660" cy="352546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09601" y="1591108"/>
            <a:ext cx="6948564" cy="464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spcBef>
                <a:spcPts val="80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609601" y="274639"/>
            <a:ext cx="9703831" cy="108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3733"/>
              <a:buFont typeface="Source Sans Pro"/>
              <a:buNone/>
              <a:defRPr sz="37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hapter Slide Centered Title">
  <p:cSld name="3_Chapter Slide Centered Titl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ctrTitle"/>
          </p:nvPr>
        </p:nvSpPr>
        <p:spPr>
          <a:xfrm>
            <a:off x="606846" y="1930231"/>
            <a:ext cx="10956325" cy="151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4800"/>
              <a:buFont typeface="Source Sans Pro"/>
              <a:buNone/>
              <a:defRPr sz="4800" b="1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50" name="Shape 250"/>
          <p:cNvGrpSpPr/>
          <p:nvPr/>
        </p:nvGrpSpPr>
        <p:grpSpPr>
          <a:xfrm>
            <a:off x="3345927" y="4759648"/>
            <a:ext cx="2307139" cy="2501099"/>
            <a:chOff x="2509445" y="3569736"/>
            <a:chExt cx="1730354" cy="1875824"/>
          </a:xfrm>
        </p:grpSpPr>
        <p:sp>
          <p:nvSpPr>
            <p:cNvPr id="251" name="Shape 251"/>
            <p:cNvSpPr txBox="1"/>
            <p:nvPr/>
          </p:nvSpPr>
          <p:spPr>
            <a:xfrm>
              <a:off x="2931848" y="4020984"/>
              <a:ext cx="1307951" cy="4077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0C334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Visit us online </a:t>
              </a:r>
              <a:br>
                <a:rPr lang="en" sz="1600" b="1">
                  <a:solidFill>
                    <a:srgbClr val="0C334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1333" i="1">
                  <a:solidFill>
                    <a:srgbClr val="0C334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bonitasoft.com</a:t>
              </a:r>
              <a:endParaRPr sz="1333" i="1">
                <a:solidFill>
                  <a:srgbClr val="0C334E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52" name="Shape 25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462395" y="3677878"/>
              <a:ext cx="246856" cy="2468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3" name="Shape 253"/>
            <p:cNvCxnSpPr/>
            <p:nvPr/>
          </p:nvCxnSpPr>
          <p:spPr>
            <a:xfrm>
              <a:off x="2509445" y="3569736"/>
              <a:ext cx="0" cy="1875824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4" name="Shape 254"/>
          <p:cNvGrpSpPr/>
          <p:nvPr/>
        </p:nvGrpSpPr>
        <p:grpSpPr>
          <a:xfrm>
            <a:off x="6085008" y="4759648"/>
            <a:ext cx="2375229" cy="2501099"/>
            <a:chOff x="4563756" y="3569736"/>
            <a:chExt cx="1781422" cy="1875824"/>
          </a:xfrm>
        </p:grpSpPr>
        <p:sp>
          <p:nvSpPr>
            <p:cNvPr id="255" name="Shape 255"/>
            <p:cNvSpPr txBox="1"/>
            <p:nvPr/>
          </p:nvSpPr>
          <p:spPr>
            <a:xfrm>
              <a:off x="4683882" y="4020984"/>
              <a:ext cx="1661296" cy="4077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0C334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Join our community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3" i="1">
                  <a:solidFill>
                    <a:srgbClr val="0C334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Bonitasoft.org</a:t>
              </a:r>
              <a:endParaRPr sz="1333" i="1">
                <a:solidFill>
                  <a:srgbClr val="0C334E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56" name="Shape 25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14225" y="3643811"/>
              <a:ext cx="400609" cy="31499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7" name="Shape 257"/>
            <p:cNvCxnSpPr/>
            <p:nvPr/>
          </p:nvCxnSpPr>
          <p:spPr>
            <a:xfrm>
              <a:off x="4563756" y="3569736"/>
              <a:ext cx="0" cy="1875824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8" name="Shape 258"/>
          <p:cNvGrpSpPr/>
          <p:nvPr/>
        </p:nvGrpSpPr>
        <p:grpSpPr>
          <a:xfrm>
            <a:off x="8824090" y="4759648"/>
            <a:ext cx="2739081" cy="2501099"/>
            <a:chOff x="6618067" y="3569736"/>
            <a:chExt cx="2054311" cy="1875824"/>
          </a:xfrm>
        </p:grpSpPr>
        <p:sp>
          <p:nvSpPr>
            <p:cNvPr id="259" name="Shape 259"/>
            <p:cNvSpPr txBox="1"/>
            <p:nvPr/>
          </p:nvSpPr>
          <p:spPr>
            <a:xfrm>
              <a:off x="6788911" y="4020984"/>
              <a:ext cx="1718710" cy="4077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0C334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Download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3" i="1">
                  <a:solidFill>
                    <a:srgbClr val="0C334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Bonitasoft.com/downloads</a:t>
              </a:r>
              <a:endParaRPr/>
            </a:p>
          </p:txBody>
        </p:sp>
        <p:pic>
          <p:nvPicPr>
            <p:cNvPr id="260" name="Shape 26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26403" y="3671566"/>
              <a:ext cx="243726" cy="2594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1" name="Shape 261"/>
            <p:cNvCxnSpPr/>
            <p:nvPr/>
          </p:nvCxnSpPr>
          <p:spPr>
            <a:xfrm>
              <a:off x="6618067" y="3569736"/>
              <a:ext cx="0" cy="1875824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8672378" y="3569736"/>
              <a:ext cx="0" cy="1875824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3" name="Shape 263"/>
          <p:cNvGrpSpPr/>
          <p:nvPr/>
        </p:nvGrpSpPr>
        <p:grpSpPr>
          <a:xfrm>
            <a:off x="606846" y="4759648"/>
            <a:ext cx="2368396" cy="2501099"/>
            <a:chOff x="455134" y="3569736"/>
            <a:chExt cx="1776297" cy="1875824"/>
          </a:xfrm>
        </p:grpSpPr>
        <p:pic>
          <p:nvPicPr>
            <p:cNvPr id="264" name="Shape 264" descr="Twitt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64918" y="3657685"/>
              <a:ext cx="338328" cy="2849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Shape 265"/>
            <p:cNvSpPr txBox="1"/>
            <p:nvPr/>
          </p:nvSpPr>
          <p:spPr>
            <a:xfrm>
              <a:off x="645204" y="4020984"/>
              <a:ext cx="1586227" cy="4077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0C334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Follow us on twitter </a:t>
              </a:r>
              <a:br>
                <a:rPr lang="en" sz="1600">
                  <a:solidFill>
                    <a:srgbClr val="0C334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" sz="1333" i="1">
                  <a:solidFill>
                    <a:srgbClr val="0C334E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@bonitasoft</a:t>
              </a:r>
              <a:endParaRPr sz="1333" i="1">
                <a:solidFill>
                  <a:srgbClr val="0C334E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266" name="Shape 266"/>
            <p:cNvCxnSpPr/>
            <p:nvPr/>
          </p:nvCxnSpPr>
          <p:spPr>
            <a:xfrm>
              <a:off x="455134" y="3569736"/>
              <a:ext cx="0" cy="1875824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67" name="Shape 267" descr="bonitasoft-ppt-export-10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53791" y="605948"/>
            <a:ext cx="1131981" cy="1324283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/>
          <p:nvPr/>
        </p:nvSpPr>
        <p:spPr>
          <a:xfrm>
            <a:off x="10435168" y="289278"/>
            <a:ext cx="1622777" cy="107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07484" y="3500261"/>
            <a:ext cx="109558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DABE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ctr" rtl="0">
              <a:spcBef>
                <a:spcPts val="80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ctr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ctr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ctr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pic>
        <p:nvPicPr>
          <p:cNvPr id="270" name="Shape 270" descr="Bonitasoft_Logo_Reg_RGB_M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41697" y="412086"/>
            <a:ext cx="1298383" cy="282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hapter Slide Centered Title">
  <p:cSld name="5_Chapter Slide Centered Title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ctrTitle"/>
          </p:nvPr>
        </p:nvSpPr>
        <p:spPr>
          <a:xfrm>
            <a:off x="1333500" y="2439727"/>
            <a:ext cx="9525000" cy="19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Slide Centered Title">
  <p:cSld name="1_Chapter Slide Centered 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333500" y="2439727"/>
            <a:ext cx="9525000" cy="19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Page 1" type="secHead">
  <p:cSld name="SECTION_HEADER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1"/>
            <a:ext cx="12192000" cy="129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0" y="1"/>
            <a:ext cx="12192000" cy="4889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599722" y="642044"/>
            <a:ext cx="7923389" cy="203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5333"/>
              <a:buFont typeface="Source Sans Pro"/>
              <a:buNone/>
              <a:defRPr sz="53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99722" y="2767467"/>
            <a:ext cx="7923389" cy="10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88D9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427"/>
              </a:spcBef>
              <a:spcAft>
                <a:spcPts val="0"/>
              </a:spcAft>
              <a:buClr>
                <a:srgbClr val="888D95"/>
              </a:buClr>
              <a:buSzPts val="2133"/>
              <a:buFont typeface="Arial"/>
              <a:buNone/>
              <a:defRPr sz="2133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373"/>
              </a:spcBef>
              <a:spcAft>
                <a:spcPts val="0"/>
              </a:spcAft>
              <a:buClr>
                <a:srgbClr val="888D95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373"/>
              </a:spcBef>
              <a:spcAft>
                <a:spcPts val="0"/>
              </a:spcAft>
              <a:buClr>
                <a:srgbClr val="888D95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373"/>
              </a:spcBef>
              <a:spcAft>
                <a:spcPts val="0"/>
              </a:spcAft>
              <a:buClr>
                <a:srgbClr val="888D95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373"/>
              </a:spcBef>
              <a:spcAft>
                <a:spcPts val="0"/>
              </a:spcAft>
              <a:buClr>
                <a:srgbClr val="888D95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373"/>
              </a:spcBef>
              <a:spcAft>
                <a:spcPts val="0"/>
              </a:spcAft>
              <a:buClr>
                <a:srgbClr val="888D95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373"/>
              </a:spcBef>
              <a:spcAft>
                <a:spcPts val="0"/>
              </a:spcAft>
              <a:buClr>
                <a:srgbClr val="888D95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pic>
        <p:nvPicPr>
          <p:cNvPr id="70" name="Shape 70" descr="Logo-Bonitasoft-Different-Sizes\Logo-Bonitasoft-Horizontal-Lar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1999" y="5122335"/>
            <a:ext cx="3376788" cy="10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72" name="Shape 72"/>
          <p:cNvCxnSpPr/>
          <p:nvPr/>
        </p:nvCxnSpPr>
        <p:spPr>
          <a:xfrm>
            <a:off x="0" y="4889500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3" name="Shape 73" descr="diagram.png"/>
          <p:cNvPicPr preferRelativeResize="0"/>
          <p:nvPr/>
        </p:nvPicPr>
        <p:blipFill rotWithShape="1">
          <a:blip r:embed="rId3">
            <a:alphaModFix amt="35000"/>
          </a:blip>
          <a:srcRect l="-2" r="12023"/>
          <a:stretch/>
        </p:blipFill>
        <p:spPr>
          <a:xfrm>
            <a:off x="7772884" y="267316"/>
            <a:ext cx="4425696" cy="4471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Page 2">
  <p:cSld name="Cover Page 2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1"/>
            <a:ext cx="12192000" cy="129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0" y="1220602"/>
            <a:ext cx="12192000" cy="36022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99721" y="1601601"/>
            <a:ext cx="7500056" cy="152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599722" y="3234531"/>
            <a:ext cx="6709833" cy="10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88D9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427"/>
              </a:spcBef>
              <a:spcAft>
                <a:spcPts val="0"/>
              </a:spcAft>
              <a:buClr>
                <a:srgbClr val="888D95"/>
              </a:buClr>
              <a:buSzPts val="2133"/>
              <a:buFont typeface="Arial"/>
              <a:buNone/>
              <a:defRPr sz="2133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373"/>
              </a:spcBef>
              <a:spcAft>
                <a:spcPts val="0"/>
              </a:spcAft>
              <a:buClr>
                <a:srgbClr val="888D95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373"/>
              </a:spcBef>
              <a:spcAft>
                <a:spcPts val="0"/>
              </a:spcAft>
              <a:buClr>
                <a:srgbClr val="888D95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373"/>
              </a:spcBef>
              <a:spcAft>
                <a:spcPts val="0"/>
              </a:spcAft>
              <a:buClr>
                <a:srgbClr val="888D95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373"/>
              </a:spcBef>
              <a:spcAft>
                <a:spcPts val="0"/>
              </a:spcAft>
              <a:buClr>
                <a:srgbClr val="888D95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373"/>
              </a:spcBef>
              <a:spcAft>
                <a:spcPts val="0"/>
              </a:spcAft>
              <a:buClr>
                <a:srgbClr val="888D95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373"/>
              </a:spcBef>
              <a:spcAft>
                <a:spcPts val="0"/>
              </a:spcAft>
              <a:buClr>
                <a:srgbClr val="888D95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pic>
        <p:nvPicPr>
          <p:cNvPr id="80" name="Shape 80" descr="Logo-Bonitasoft-Different-Sizes\Logo-Bonitasoft-Horizontal-Lar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8103" y="5051771"/>
            <a:ext cx="3654299" cy="11500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0" y="1220467"/>
            <a:ext cx="121920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Shape 82"/>
          <p:cNvCxnSpPr/>
          <p:nvPr/>
        </p:nvCxnSpPr>
        <p:spPr>
          <a:xfrm>
            <a:off x="0" y="4829820"/>
            <a:ext cx="121920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Page 3">
  <p:cSld name="Cover Page 3">
    <p:bg>
      <p:bgPr>
        <a:gradFill>
          <a:gsLst>
            <a:gs pos="0">
              <a:schemeClr val="lt1"/>
            </a:gs>
            <a:gs pos="52000">
              <a:schemeClr val="lt1"/>
            </a:gs>
            <a:gs pos="100000">
              <a:schemeClr val="lt2"/>
            </a:gs>
          </a:gsLst>
          <a:lin ang="5400000" scaled="0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0" y="1"/>
            <a:ext cx="12192000" cy="129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599722" y="1607081"/>
            <a:ext cx="6709833" cy="152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4267"/>
              <a:buFont typeface="Source Sans Pro"/>
              <a:buNone/>
              <a:defRPr sz="4267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599722" y="3183563"/>
            <a:ext cx="6709833" cy="10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888D9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427"/>
              </a:spcBef>
              <a:spcAft>
                <a:spcPts val="0"/>
              </a:spcAft>
              <a:buClr>
                <a:srgbClr val="888D95"/>
              </a:buClr>
              <a:buSzPts val="2133"/>
              <a:buFont typeface="Arial"/>
              <a:buNone/>
              <a:defRPr sz="2133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373"/>
              </a:spcBef>
              <a:spcAft>
                <a:spcPts val="0"/>
              </a:spcAft>
              <a:buClr>
                <a:srgbClr val="888D95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373"/>
              </a:spcBef>
              <a:spcAft>
                <a:spcPts val="0"/>
              </a:spcAft>
              <a:buClr>
                <a:srgbClr val="888D95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373"/>
              </a:spcBef>
              <a:spcAft>
                <a:spcPts val="0"/>
              </a:spcAft>
              <a:buClr>
                <a:srgbClr val="888D95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373"/>
              </a:spcBef>
              <a:spcAft>
                <a:spcPts val="0"/>
              </a:spcAft>
              <a:buClr>
                <a:srgbClr val="888D95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373"/>
              </a:spcBef>
              <a:spcAft>
                <a:spcPts val="0"/>
              </a:spcAft>
              <a:buClr>
                <a:srgbClr val="888D95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373"/>
              </a:spcBef>
              <a:spcAft>
                <a:spcPts val="0"/>
              </a:spcAft>
              <a:buClr>
                <a:srgbClr val="888D95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pic>
        <p:nvPicPr>
          <p:cNvPr id="88" name="Shape 88" descr="Logo-Bonitasoft-Different-Sizes\Logo-Bonitasoft-Horizontal-Lar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2690" y="223815"/>
            <a:ext cx="3010367" cy="94740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90" name="Shape 90"/>
          <p:cNvCxnSpPr/>
          <p:nvPr/>
        </p:nvCxnSpPr>
        <p:spPr>
          <a:xfrm>
            <a:off x="0" y="1375688"/>
            <a:ext cx="12192000" cy="0"/>
          </a:xfrm>
          <a:prstGeom prst="straightConnector1">
            <a:avLst/>
          </a:prstGeom>
          <a:noFill/>
          <a:ln w="19050" cap="flat" cmpd="sng">
            <a:solidFill>
              <a:srgbClr val="E318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Shape 91"/>
          <p:cNvSpPr txBox="1"/>
          <p:nvPr/>
        </p:nvSpPr>
        <p:spPr>
          <a:xfrm>
            <a:off x="10791473" y="5783476"/>
            <a:ext cx="91016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ACAC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FPO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Centered Title graphic">
  <p:cSld name="Chapter Slide Centered Title graphic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 descr="bonitasoft-heroes-concepts.png"/>
          <p:cNvPicPr preferRelativeResize="0"/>
          <p:nvPr/>
        </p:nvPicPr>
        <p:blipFill rotWithShape="1">
          <a:blip r:embed="rId2">
            <a:alphaModFix amt="30000"/>
          </a:blip>
          <a:srcRect t="14493" b="28051"/>
          <a:stretch/>
        </p:blipFill>
        <p:spPr>
          <a:xfrm>
            <a:off x="3456518" y="508000"/>
            <a:ext cx="5674421" cy="244528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1333500" y="2953288"/>
            <a:ext cx="9525000" cy="19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 descr="bonitasoft-heroes-concepts2.png"/>
          <p:cNvPicPr preferRelativeResize="0"/>
          <p:nvPr/>
        </p:nvPicPr>
        <p:blipFill rotWithShape="1">
          <a:blip r:embed="rId2">
            <a:alphaModFix amt="32000"/>
          </a:blip>
          <a:srcRect t="15379" r="22542" b="25384"/>
          <a:stretch/>
        </p:blipFill>
        <p:spPr>
          <a:xfrm>
            <a:off x="5059680" y="2767125"/>
            <a:ext cx="7132320" cy="40908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09601" y="274639"/>
            <a:ext cx="9703831" cy="108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3733"/>
              <a:buFont typeface="Source Sans Pro"/>
              <a:buNone/>
              <a:defRPr sz="3733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479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spcBef>
                <a:spcPts val="80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0B436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609600" y="6539596"/>
            <a:ext cx="1373011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11169608" y="6539596"/>
            <a:ext cx="412792" cy="1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888D9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11169609" y="481605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C334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" name="Shape 15" descr="Logo-Bonitasoft-Different-Sizes\Logo-Bonitasoft-Vertical-Medium.png"/>
          <p:cNvPicPr preferRelativeResize="0"/>
          <p:nvPr/>
        </p:nvPicPr>
        <p:blipFill rotWithShape="1">
          <a:blip r:embed="rId36">
            <a:alphaModFix amt="30000"/>
          </a:blip>
          <a:srcRect/>
          <a:stretch/>
        </p:blipFill>
        <p:spPr>
          <a:xfrm>
            <a:off x="11034890" y="224818"/>
            <a:ext cx="924087" cy="77623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0" y="0"/>
            <a:ext cx="12199056" cy="77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>
            <a:spLocks noGrp="1"/>
          </p:cNvSpPr>
          <p:nvPr>
            <p:ph type="title"/>
          </p:nvPr>
        </p:nvSpPr>
        <p:spPr>
          <a:xfrm>
            <a:off x="599723" y="899433"/>
            <a:ext cx="6625168" cy="222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"/>
              <a:buNone/>
            </a:pPr>
            <a:r>
              <a:rPr lang="fr-FR" sz="48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Bonita Update</a:t>
            </a:r>
            <a:endParaRPr sz="4800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599723" y="3157211"/>
            <a:ext cx="6187721" cy="10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rPr lang="fr-FR" sz="2667" b="0" i="0" u="none" strike="noStrike" cap="none" dirty="0">
                <a:solidFill>
                  <a:srgbClr val="3DABE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Manage Patches</a:t>
            </a:r>
            <a:endParaRPr sz="2667" b="0" i="0" u="none" strike="noStrike" cap="none" dirty="0">
              <a:solidFill>
                <a:srgbClr val="3DABE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EA50F-F397-4290-A1CC-516AD4E4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the “patch validation”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8B9056-DABE-4C27-B000-2179B3472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wants to install on a preproduction</a:t>
            </a:r>
          </a:p>
          <a:p>
            <a:pPr lvl="1"/>
            <a:r>
              <a:rPr lang="en-US" dirty="0"/>
              <a:t>Test, validates the patch</a:t>
            </a:r>
          </a:p>
          <a:p>
            <a:r>
              <a:rPr lang="en-US" dirty="0"/>
              <a:t>Then install on production after</a:t>
            </a:r>
          </a:p>
          <a:p>
            <a:pPr lvl="1"/>
            <a:r>
              <a:rPr lang="en-US" dirty="0"/>
              <a:t>And install the same patch, not download it again</a:t>
            </a:r>
          </a:p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The “Reference server” of the production is the Preproduction</a:t>
            </a:r>
          </a:p>
          <a:p>
            <a:pPr lvl="1"/>
            <a:r>
              <a:rPr lang="en-US" dirty="0"/>
              <a:t>Accessible patch are the only one on the pre-production</a:t>
            </a:r>
          </a:p>
          <a:p>
            <a:pPr lvl="1"/>
            <a:r>
              <a:rPr lang="en-US" dirty="0"/>
              <a:t>Download is made from the Preproduction server</a:t>
            </a:r>
          </a:p>
        </p:txBody>
      </p:sp>
    </p:spTree>
    <p:extLst>
      <p:ext uri="{BB962C8B-B14F-4D97-AF65-F5344CB8AC3E}">
        <p14:creationId xmlns:p14="http://schemas.microsoft.com/office/powerpoint/2010/main" val="135773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08A0E-B212-481D-A3DC-7212D528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production - production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6D1AA-25D5-4136-8C83-3DE9202ACF4D}"/>
              </a:ext>
            </a:extLst>
          </p:cNvPr>
          <p:cNvSpPr/>
          <p:nvPr/>
        </p:nvSpPr>
        <p:spPr>
          <a:xfrm>
            <a:off x="223390" y="2125855"/>
            <a:ext cx="3724285" cy="331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(Production)</a:t>
            </a:r>
          </a:p>
          <a:p>
            <a:pPr algn="ctr"/>
            <a:r>
              <a:rPr lang="en-US"/>
              <a:t>Bonita Server 7.9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2E20E5-AA20-48A6-BFC9-1EA209EF56F4}"/>
              </a:ext>
            </a:extLst>
          </p:cNvPr>
          <p:cNvSpPr/>
          <p:nvPr/>
        </p:nvSpPr>
        <p:spPr>
          <a:xfrm>
            <a:off x="5363117" y="2125855"/>
            <a:ext cx="4062956" cy="350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(Pre production)</a:t>
            </a:r>
          </a:p>
          <a:p>
            <a:pPr algn="ctr"/>
            <a:r>
              <a:rPr lang="en-US" dirty="0"/>
              <a:t>Bonita Server 7.9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F53C63B-82A8-4928-B34F-B1AF1FAE5306}"/>
              </a:ext>
            </a:extLst>
          </p:cNvPr>
          <p:cNvSpPr/>
          <p:nvPr/>
        </p:nvSpPr>
        <p:spPr>
          <a:xfrm>
            <a:off x="6322893" y="4143840"/>
            <a:ext cx="2475187" cy="11824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Downloaded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7.9</a:t>
            </a:r>
          </a:p>
        </p:txBody>
      </p:sp>
      <p:sp>
        <p:nvSpPr>
          <p:cNvPr id="6" name="Rectangle : carré corné 5">
            <a:extLst>
              <a:ext uri="{FF2B5EF4-FFF2-40B4-BE49-F238E27FC236}">
                <a16:creationId xmlns:a16="http://schemas.microsoft.com/office/drawing/2014/main" id="{14B7CB1A-9B75-41AB-96C2-D561CE5F8A43}"/>
              </a:ext>
            </a:extLst>
          </p:cNvPr>
          <p:cNvSpPr/>
          <p:nvPr/>
        </p:nvSpPr>
        <p:spPr>
          <a:xfrm>
            <a:off x="7969131" y="4279366"/>
            <a:ext cx="346841" cy="488731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 : carré corné 6">
            <a:extLst>
              <a:ext uri="{FF2B5EF4-FFF2-40B4-BE49-F238E27FC236}">
                <a16:creationId xmlns:a16="http://schemas.microsoft.com/office/drawing/2014/main" id="{10BDA363-330D-4864-A128-75F6DF9C7255}"/>
              </a:ext>
            </a:extLst>
          </p:cNvPr>
          <p:cNvSpPr/>
          <p:nvPr/>
        </p:nvSpPr>
        <p:spPr>
          <a:xfrm>
            <a:off x="8121531" y="4431766"/>
            <a:ext cx="346841" cy="488731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 : carré corné 7">
            <a:extLst>
              <a:ext uri="{FF2B5EF4-FFF2-40B4-BE49-F238E27FC236}">
                <a16:creationId xmlns:a16="http://schemas.microsoft.com/office/drawing/2014/main" id="{4E08E3C4-F1EB-486C-966D-AD635E81C4E8}"/>
              </a:ext>
            </a:extLst>
          </p:cNvPr>
          <p:cNvSpPr/>
          <p:nvPr/>
        </p:nvSpPr>
        <p:spPr>
          <a:xfrm>
            <a:off x="8273931" y="4584166"/>
            <a:ext cx="346841" cy="488731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650D5A-FB13-4DD3-8D22-0BB798680B5E}"/>
              </a:ext>
            </a:extLst>
          </p:cNvPr>
          <p:cNvSpPr/>
          <p:nvPr/>
        </p:nvSpPr>
        <p:spPr>
          <a:xfrm>
            <a:off x="10290551" y="2125855"/>
            <a:ext cx="1726321" cy="3938061"/>
          </a:xfrm>
          <a:prstGeom prst="rect">
            <a:avLst/>
          </a:prstGeom>
          <a:solidFill>
            <a:srgbClr val="FB8C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Bonita Patches (Tango)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86C77B5-D958-4652-8392-E13A241A03E2}"/>
              </a:ext>
            </a:extLst>
          </p:cNvPr>
          <p:cNvSpPr/>
          <p:nvPr/>
        </p:nvSpPr>
        <p:spPr>
          <a:xfrm>
            <a:off x="566631" y="4303728"/>
            <a:ext cx="2511712" cy="10140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Downloaded</a:t>
            </a:r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748E4C60-625B-4FBF-B440-809158876C4F}"/>
              </a:ext>
            </a:extLst>
          </p:cNvPr>
          <p:cNvSpPr/>
          <p:nvPr/>
        </p:nvSpPr>
        <p:spPr>
          <a:xfrm rot="5400000">
            <a:off x="4052553" y="3642112"/>
            <a:ext cx="531730" cy="232984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B7185D8-D951-4C42-AEC8-ECFF67D46FFF}"/>
              </a:ext>
            </a:extLst>
          </p:cNvPr>
          <p:cNvSpPr txBox="1"/>
          <p:nvPr/>
        </p:nvSpPr>
        <p:spPr>
          <a:xfrm>
            <a:off x="3993521" y="5000912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Download</a:t>
            </a: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D8DEB309-818C-4F4C-A445-BAEEF9233345}"/>
              </a:ext>
            </a:extLst>
          </p:cNvPr>
          <p:cNvSpPr/>
          <p:nvPr/>
        </p:nvSpPr>
        <p:spPr>
          <a:xfrm rot="5400000">
            <a:off x="9312608" y="4068815"/>
            <a:ext cx="531730" cy="1332464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 : carré corné 13">
            <a:extLst>
              <a:ext uri="{FF2B5EF4-FFF2-40B4-BE49-F238E27FC236}">
                <a16:creationId xmlns:a16="http://schemas.microsoft.com/office/drawing/2014/main" id="{3981462F-9D44-49E8-9921-2613C3E48D75}"/>
              </a:ext>
            </a:extLst>
          </p:cNvPr>
          <p:cNvSpPr/>
          <p:nvPr/>
        </p:nvSpPr>
        <p:spPr>
          <a:xfrm>
            <a:off x="950710" y="4451604"/>
            <a:ext cx="346841" cy="488731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28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BD4DF-1B4B-43C4-96F7-C60029DB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Patch?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19CBA9-CF64-475C-8291-6C0553A64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Patch is a ZIP files</a:t>
            </a:r>
          </a:p>
          <a:p>
            <a:r>
              <a:rPr lang="en-US" dirty="0"/>
              <a:t>It contains any files under Tomcat</a:t>
            </a:r>
          </a:p>
          <a:p>
            <a:pPr lvl="1"/>
            <a:r>
              <a:rPr lang="en-US" dirty="0"/>
              <a:t>Jar file</a:t>
            </a:r>
          </a:p>
          <a:p>
            <a:pPr lvl="1"/>
            <a:r>
              <a:rPr lang="en-US" dirty="0"/>
              <a:t>Resource files</a:t>
            </a:r>
          </a:p>
          <a:p>
            <a:r>
              <a:rPr lang="en-US" dirty="0"/>
              <a:t>A JSON file describe the patch</a:t>
            </a:r>
          </a:p>
          <a:p>
            <a:pPr lvl="1"/>
            <a:r>
              <a:rPr lang="en-US" dirty="0"/>
              <a:t>Description of the content</a:t>
            </a:r>
          </a:p>
          <a:p>
            <a:pPr lvl="1"/>
            <a:r>
              <a:rPr lang="en-US" dirty="0"/>
              <a:t>Files to deleted</a:t>
            </a:r>
          </a:p>
          <a:p>
            <a:pPr lvl="1"/>
            <a:r>
              <a:rPr lang="en-US" dirty="0"/>
              <a:t>Files to update</a:t>
            </a:r>
          </a:p>
        </p:txBody>
      </p:sp>
    </p:spTree>
    <p:extLst>
      <p:ext uri="{BB962C8B-B14F-4D97-AF65-F5344CB8AC3E}">
        <p14:creationId xmlns:p14="http://schemas.microsoft.com/office/powerpoint/2010/main" val="210016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F032E-82C5-4C67-BB77-28B9C7DE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patch can update information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BD47F0-007E-4E6E-88CA-161684C21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patch may need to update a configuration file</a:t>
            </a:r>
          </a:p>
          <a:p>
            <a:pPr lvl="1"/>
            <a:r>
              <a:rPr lang="en-US" dirty="0"/>
              <a:t>Increase the number of workers</a:t>
            </a:r>
          </a:p>
          <a:p>
            <a:pPr lvl="1"/>
            <a:r>
              <a:rPr lang="en-US" dirty="0"/>
              <a:t>Change a properties in server.xml</a:t>
            </a:r>
          </a:p>
          <a:p>
            <a:pPr lvl="1"/>
            <a:r>
              <a:rPr lang="en-US" dirty="0"/>
              <a:t>Change a properties in bonita.xml</a:t>
            </a:r>
          </a:p>
          <a:p>
            <a:r>
              <a:rPr lang="en-US" dirty="0"/>
              <a:t>The JSON Description file pilot the change</a:t>
            </a:r>
          </a:p>
          <a:p>
            <a:pPr lvl="1"/>
            <a:r>
              <a:rPr lang="en-US" dirty="0"/>
              <a:t>“file” : “</a:t>
            </a:r>
            <a:r>
              <a:rPr lang="en-US" dirty="0" err="1"/>
              <a:t>platform_portal</a:t>
            </a:r>
            <a:r>
              <a:rPr lang="en-US" dirty="0"/>
              <a:t>/security-</a:t>
            </a:r>
            <a:r>
              <a:rPr lang="en-US" dirty="0" err="1"/>
              <a:t>config.properties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“key”: “</a:t>
            </a:r>
            <a:r>
              <a:rPr lang="en-US" dirty="0" err="1"/>
              <a:t>security.csrf.enabled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“Value“: “false”</a:t>
            </a:r>
          </a:p>
          <a:p>
            <a:r>
              <a:rPr lang="en-US" dirty="0"/>
              <a:t>Previous value are saved in the de-installation</a:t>
            </a:r>
          </a:p>
        </p:txBody>
      </p:sp>
    </p:spTree>
    <p:extLst>
      <p:ext uri="{BB962C8B-B14F-4D97-AF65-F5344CB8AC3E}">
        <p14:creationId xmlns:p14="http://schemas.microsoft.com/office/powerpoint/2010/main" val="390849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D6C82-1ED6-4CFE-8F5F-42FA6A5D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sequence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506B23-1A59-4896-9A46-649E4BFB8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Sequence is mandatory in a patch</a:t>
            </a:r>
          </a:p>
          <a:p>
            <a:pPr lvl="1"/>
            <a:r>
              <a:rPr lang="en-US" dirty="0"/>
              <a:t>Installer keep the sequence : path 12 must be installed before path 13</a:t>
            </a:r>
          </a:p>
          <a:p>
            <a:pPr lvl="1"/>
            <a:r>
              <a:rPr lang="en-US" dirty="0"/>
              <a:t>Deinstallation keep the sequence : patch 13 must be deinstall before patch 12</a:t>
            </a:r>
          </a:p>
          <a:p>
            <a:r>
              <a:rPr lang="en-US" dirty="0"/>
              <a:t>A patch can contain then only the new delta, not all files from the beginning</a:t>
            </a:r>
          </a:p>
        </p:txBody>
      </p:sp>
    </p:spTree>
    <p:extLst>
      <p:ext uri="{BB962C8B-B14F-4D97-AF65-F5344CB8AC3E}">
        <p14:creationId xmlns:p14="http://schemas.microsoft.com/office/powerpoint/2010/main" val="57055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01C36-440C-41B3-A255-57FD2E5C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patch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BD357D-9337-401E-A53B-0D4029CE1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Private patch is identified by the Reference server based on the login used</a:t>
            </a:r>
          </a:p>
          <a:p>
            <a:pPr lvl="1"/>
            <a:r>
              <a:rPr lang="en-US" dirty="0"/>
              <a:t>Private patches are installed AFTER a public patch</a:t>
            </a:r>
          </a:p>
          <a:p>
            <a:pPr lvl="1"/>
            <a:r>
              <a:rPr lang="en-US" dirty="0"/>
              <a:t>Private patches have a sequence too</a:t>
            </a:r>
          </a:p>
          <a:p>
            <a:r>
              <a:rPr lang="en-US" dirty="0"/>
              <a:t>To install the Public patch 14</a:t>
            </a:r>
          </a:p>
          <a:p>
            <a:pPr lvl="1"/>
            <a:r>
              <a:rPr lang="en-US" dirty="0"/>
              <a:t>Deinstall all private patches</a:t>
            </a:r>
          </a:p>
          <a:p>
            <a:pPr lvl="1"/>
            <a:r>
              <a:rPr lang="en-US" dirty="0"/>
              <a:t>Install patch 14</a:t>
            </a:r>
          </a:p>
          <a:p>
            <a:pPr lvl="1"/>
            <a:r>
              <a:rPr lang="en-US" dirty="0"/>
              <a:t>Re-install all private patches</a:t>
            </a:r>
          </a:p>
          <a:p>
            <a:r>
              <a:rPr lang="en-US" dirty="0"/>
              <a:t>A private patch becomes public?</a:t>
            </a:r>
          </a:p>
          <a:p>
            <a:pPr lvl="1"/>
            <a:r>
              <a:rPr lang="en-US" dirty="0"/>
              <a:t>The strategy works, the private patch does not exist anymore then will be deinstall, never reinstall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50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D47F1-A6C4-45F0-A283-61E38397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Bonita Reference Server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EE3949-7745-48E2-BF60-197A29937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the Bonita Update page on a server</a:t>
            </a:r>
          </a:p>
          <a:p>
            <a:pPr lvl="1"/>
            <a:r>
              <a:rPr lang="en-US" dirty="0"/>
              <a:t>The page contains all methods to be a Reference server</a:t>
            </a:r>
          </a:p>
          <a:p>
            <a:pPr lvl="1"/>
            <a:r>
              <a:rPr lang="en-US" dirty="0"/>
              <a:t>That’s why a Preproduction server can be a reference for a Production server</a:t>
            </a:r>
          </a:p>
          <a:p>
            <a:r>
              <a:rPr lang="en-US" dirty="0"/>
              <a:t>Create one login per customer</a:t>
            </a:r>
          </a:p>
          <a:p>
            <a:r>
              <a:rPr lang="en-US" dirty="0"/>
              <a:t>Patches have to be upload manually on the server </a:t>
            </a:r>
          </a:p>
          <a:p>
            <a:pPr lvl="1"/>
            <a:r>
              <a:rPr lang="en-US" dirty="0"/>
              <a:t>Directory &lt;tomcat&gt;/server/patches/reference/&lt;</a:t>
            </a:r>
            <a:r>
              <a:rPr lang="en-US" dirty="0" err="1"/>
              <a:t>BonitaVersion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5338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5DD8A-0984-421D-BE44-3F7A9065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523C42-34A4-4133-8CC9-11635E392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a Tango server</a:t>
            </a:r>
          </a:p>
          <a:p>
            <a:pPr lvl="1"/>
            <a:r>
              <a:rPr lang="en-US" dirty="0"/>
              <a:t>Get a Bonita server (any version)</a:t>
            </a:r>
          </a:p>
          <a:p>
            <a:pPr lvl="1"/>
            <a:r>
              <a:rPr lang="en-US" dirty="0"/>
              <a:t>Install the Bonita Update page</a:t>
            </a:r>
          </a:p>
          <a:p>
            <a:pPr lvl="1"/>
            <a:r>
              <a:rPr lang="en-US" dirty="0"/>
              <a:t>Generate patches</a:t>
            </a:r>
          </a:p>
          <a:p>
            <a:r>
              <a:rPr lang="en-US" dirty="0"/>
              <a:t>Play with it, on your studio, on any Bonita server</a:t>
            </a:r>
          </a:p>
          <a:p>
            <a:pPr lvl="1"/>
            <a:r>
              <a:rPr lang="en-US" dirty="0"/>
              <a:t>Install the Bonita Update page</a:t>
            </a:r>
          </a:p>
          <a:p>
            <a:pPr lvl="1"/>
            <a:r>
              <a:rPr lang="en-US" dirty="0"/>
              <a:t>Download/Install/Uninstall</a:t>
            </a:r>
          </a:p>
          <a:p>
            <a:r>
              <a:rPr lang="en-US" dirty="0"/>
              <a:t>Take the decision to use it</a:t>
            </a:r>
          </a:p>
          <a:p>
            <a:r>
              <a:rPr lang="en-US" dirty="0"/>
              <a:t>Specify improvements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27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7" name="Shape 1817" descr="bonitasoft-ppt-export-0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0983" y="5307538"/>
            <a:ext cx="6373477" cy="159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8" name="Shape 1818" descr="bonitasoft-ppt-export-0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3649" y="4711737"/>
            <a:ext cx="4379055" cy="1373732"/>
          </a:xfrm>
          <a:prstGeom prst="rect">
            <a:avLst/>
          </a:prstGeom>
          <a:noFill/>
          <a:ln>
            <a:noFill/>
          </a:ln>
        </p:spPr>
      </p:pic>
      <p:sp>
        <p:nvSpPr>
          <p:cNvPr id="1819" name="Shape 1819"/>
          <p:cNvSpPr txBox="1">
            <a:spLocks noGrp="1"/>
          </p:cNvSpPr>
          <p:nvPr>
            <p:ph type="ctrTitle"/>
          </p:nvPr>
        </p:nvSpPr>
        <p:spPr>
          <a:xfrm>
            <a:off x="1333500" y="1648519"/>
            <a:ext cx="9525000" cy="19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361"/>
              </a:buClr>
              <a:buSzPts val="7200"/>
              <a:buFont typeface="Source Sans Pro"/>
              <a:buNone/>
            </a:pPr>
            <a:r>
              <a:rPr lang="en" sz="7200" b="0" i="0" u="none" strike="noStrike" cap="none">
                <a:solidFill>
                  <a:srgbClr val="0B43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Thank you.</a:t>
            </a:r>
            <a:endParaRPr/>
          </a:p>
        </p:txBody>
      </p:sp>
      <p:pic>
        <p:nvPicPr>
          <p:cNvPr id="1820" name="Shape 1820" descr="Bonitasoft_Logo_Reg_RGB_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73033" y="3776144"/>
            <a:ext cx="3298535" cy="71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47AE5-DD1E-4BF3-A126-1E446F66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EDAD32-1247-4D61-9B85-C42BE4714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Bonita update is a tool to install patches</a:t>
            </a:r>
          </a:p>
          <a:p>
            <a:pPr lvl="1"/>
            <a:r>
              <a:rPr lang="en-US" dirty="0"/>
              <a:t>Patches delivered by the R&amp;D, or support</a:t>
            </a:r>
          </a:p>
          <a:p>
            <a:pPr lvl="1"/>
            <a:r>
              <a:rPr lang="en-US" dirty="0"/>
              <a:t>Automate installation for customer</a:t>
            </a:r>
          </a:p>
          <a:p>
            <a:pPr lvl="1"/>
            <a:r>
              <a:rPr lang="en-US" dirty="0"/>
              <a:t>Allow a de-installation</a:t>
            </a:r>
          </a:p>
          <a:p>
            <a:pPr lvl="1"/>
            <a:r>
              <a:rPr lang="en-US" dirty="0"/>
              <a:t>Show the list of available patches on Bonita Reference server</a:t>
            </a:r>
          </a:p>
          <a:p>
            <a:pPr lvl="1"/>
            <a:r>
              <a:rPr lang="en-US" dirty="0"/>
              <a:t>Show the list of installed patches on the customer server</a:t>
            </a:r>
          </a:p>
          <a:p>
            <a:r>
              <a:rPr lang="en-US" dirty="0"/>
              <a:t>Public patches, private patches</a:t>
            </a:r>
          </a:p>
          <a:p>
            <a:pPr lvl="1"/>
            <a:r>
              <a:rPr lang="en-US" dirty="0"/>
              <a:t>A patch can be public, or private (to only one customer)</a:t>
            </a:r>
          </a:p>
          <a:p>
            <a:r>
              <a:rPr lang="en-US" dirty="0"/>
              <a:t>Multi version</a:t>
            </a:r>
          </a:p>
          <a:p>
            <a:pPr lvl="1"/>
            <a:r>
              <a:rPr lang="en-US" dirty="0"/>
              <a:t>The mechanism handle all Bonita Version</a:t>
            </a:r>
          </a:p>
        </p:txBody>
      </p:sp>
    </p:spTree>
    <p:extLst>
      <p:ext uri="{BB962C8B-B14F-4D97-AF65-F5344CB8AC3E}">
        <p14:creationId xmlns:p14="http://schemas.microsoft.com/office/powerpoint/2010/main" val="284227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3012D-9780-4729-A39F-8E3A45E6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for the customer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7C082B-915F-48B5-B7E3-5A30F6CA1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is a Custom Page, available on the community</a:t>
            </a:r>
          </a:p>
          <a:p>
            <a:pPr lvl="1"/>
            <a:r>
              <a:rPr lang="en-US" dirty="0"/>
              <a:t>Customer can download it</a:t>
            </a:r>
          </a:p>
          <a:p>
            <a:r>
              <a:rPr lang="en-US" dirty="0"/>
              <a:t>Each servers must install the page</a:t>
            </a:r>
          </a:p>
          <a:p>
            <a:r>
              <a:rPr lang="en-US" dirty="0"/>
              <a:t>Bonitasoft provides</a:t>
            </a:r>
          </a:p>
          <a:p>
            <a:pPr lvl="1"/>
            <a:r>
              <a:rPr lang="en-US" dirty="0"/>
              <a:t>Information to connect to the “Reference server”</a:t>
            </a:r>
          </a:p>
          <a:p>
            <a:pPr lvl="1"/>
            <a:r>
              <a:rPr lang="en-US" dirty="0"/>
              <a:t>A login / password to get patches</a:t>
            </a:r>
          </a:p>
          <a:p>
            <a:r>
              <a:rPr lang="en-US" dirty="0"/>
              <a:t>Customers can then use the function</a:t>
            </a:r>
          </a:p>
          <a:p>
            <a:pPr lvl="1"/>
            <a:r>
              <a:rPr lang="en-US" dirty="0"/>
              <a:t>Access list of available patches</a:t>
            </a:r>
          </a:p>
          <a:p>
            <a:pPr lvl="1"/>
            <a:r>
              <a:rPr lang="en-US" dirty="0"/>
              <a:t>Download, install</a:t>
            </a:r>
          </a:p>
        </p:txBody>
      </p:sp>
    </p:spTree>
    <p:extLst>
      <p:ext uri="{BB962C8B-B14F-4D97-AF65-F5344CB8AC3E}">
        <p14:creationId xmlns:p14="http://schemas.microsoft.com/office/powerpoint/2010/main" val="106912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619DF-F573-46BC-B572-E503DB64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Bonitasoft side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6D4DAD-3EA9-475E-87F1-581D670FF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Bonita has a download server</a:t>
            </a:r>
          </a:p>
          <a:p>
            <a:pPr lvl="1"/>
            <a:r>
              <a:rPr lang="en-US" dirty="0"/>
              <a:t>Its name is “tango”. </a:t>
            </a:r>
          </a:p>
          <a:p>
            <a:pPr lvl="2"/>
            <a:r>
              <a:rPr lang="en-US" dirty="0"/>
              <a:t>Why? Hum…. Why not?</a:t>
            </a:r>
          </a:p>
          <a:p>
            <a:r>
              <a:rPr lang="en-US" dirty="0"/>
              <a:t>The reference server contains all patches</a:t>
            </a:r>
          </a:p>
          <a:p>
            <a:pPr lvl="1"/>
            <a:r>
              <a:rPr lang="en-US" dirty="0"/>
              <a:t>All patches, all revisions</a:t>
            </a:r>
          </a:p>
          <a:p>
            <a:r>
              <a:rPr lang="en-US" dirty="0"/>
              <a:t>To access it, a customer need to have a login password</a:t>
            </a:r>
          </a:p>
          <a:p>
            <a:pPr lvl="1"/>
            <a:r>
              <a:rPr lang="en-US" dirty="0"/>
              <a:t>Same approach as the customer portal</a:t>
            </a:r>
          </a:p>
          <a:p>
            <a:pPr lvl="1"/>
            <a:r>
              <a:rPr lang="en-US" dirty="0"/>
              <a:t>Bonita can then control who access to patches</a:t>
            </a:r>
          </a:p>
          <a:p>
            <a:pPr lvl="1"/>
            <a:r>
              <a:rPr lang="en-US" dirty="0"/>
              <a:t>Bonita can deliver some private patches.</a:t>
            </a:r>
          </a:p>
          <a:p>
            <a:r>
              <a:rPr lang="en-US" dirty="0"/>
              <a:t>This server is… a Bonita Bundle, </a:t>
            </a:r>
          </a:p>
          <a:p>
            <a:pPr lvl="1"/>
            <a:r>
              <a:rPr lang="en-US" dirty="0"/>
              <a:t>Drink our champagne.</a:t>
            </a:r>
          </a:p>
        </p:txBody>
      </p:sp>
    </p:spTree>
    <p:extLst>
      <p:ext uri="{BB962C8B-B14F-4D97-AF65-F5344CB8AC3E}">
        <p14:creationId xmlns:p14="http://schemas.microsoft.com/office/powerpoint/2010/main" val="159057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1A75AC-86BB-44A5-95F7-7BA75BA7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from the Reference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D33BA-8E63-4CE8-A49E-0F07CE4B0ECB}"/>
              </a:ext>
            </a:extLst>
          </p:cNvPr>
          <p:cNvSpPr/>
          <p:nvPr/>
        </p:nvSpPr>
        <p:spPr>
          <a:xfrm>
            <a:off x="6096000" y="1158764"/>
            <a:ext cx="5968999" cy="5424597"/>
          </a:xfrm>
          <a:prstGeom prst="rect">
            <a:avLst/>
          </a:prstGeom>
          <a:solidFill>
            <a:srgbClr val="FB8C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1C7214C-6AF8-4CE2-993D-B484727C6DA9}"/>
              </a:ext>
            </a:extLst>
          </p:cNvPr>
          <p:cNvSpPr/>
          <p:nvPr/>
        </p:nvSpPr>
        <p:spPr>
          <a:xfrm>
            <a:off x="9490840" y="1259471"/>
            <a:ext cx="2475187" cy="103178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7.8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53C5A9-4684-4B5F-9549-01435F7577F5}"/>
              </a:ext>
            </a:extLst>
          </p:cNvPr>
          <p:cNvSpPr/>
          <p:nvPr/>
        </p:nvSpPr>
        <p:spPr>
          <a:xfrm>
            <a:off x="409903" y="1158765"/>
            <a:ext cx="2902825" cy="321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Bonita Server</a:t>
            </a:r>
          </a:p>
          <a:p>
            <a:pPr algn="ctr"/>
            <a:r>
              <a:rPr lang="en-US" dirty="0"/>
              <a:t>7.10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 : carré corné 6">
            <a:extLst>
              <a:ext uri="{FF2B5EF4-FFF2-40B4-BE49-F238E27FC236}">
                <a16:creationId xmlns:a16="http://schemas.microsoft.com/office/drawing/2014/main" id="{3D275456-5B7F-4EE8-8F38-0AEBB548F090}"/>
              </a:ext>
            </a:extLst>
          </p:cNvPr>
          <p:cNvSpPr/>
          <p:nvPr/>
        </p:nvSpPr>
        <p:spPr>
          <a:xfrm>
            <a:off x="11114690" y="1373373"/>
            <a:ext cx="346841" cy="488731"/>
          </a:xfrm>
          <a:prstGeom prst="foldedCorne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 : carré corné 7">
            <a:extLst>
              <a:ext uri="{FF2B5EF4-FFF2-40B4-BE49-F238E27FC236}">
                <a16:creationId xmlns:a16="http://schemas.microsoft.com/office/drawing/2014/main" id="{09429DF1-499B-4F71-A1EB-5B3D76F78497}"/>
              </a:ext>
            </a:extLst>
          </p:cNvPr>
          <p:cNvSpPr/>
          <p:nvPr/>
        </p:nvSpPr>
        <p:spPr>
          <a:xfrm>
            <a:off x="11267090" y="1525773"/>
            <a:ext cx="346841" cy="488731"/>
          </a:xfrm>
          <a:prstGeom prst="foldedCorne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 : carré corné 8">
            <a:extLst>
              <a:ext uri="{FF2B5EF4-FFF2-40B4-BE49-F238E27FC236}">
                <a16:creationId xmlns:a16="http://schemas.microsoft.com/office/drawing/2014/main" id="{2DEC39F5-5322-4749-82F5-10C87899CCD4}"/>
              </a:ext>
            </a:extLst>
          </p:cNvPr>
          <p:cNvSpPr/>
          <p:nvPr/>
        </p:nvSpPr>
        <p:spPr>
          <a:xfrm>
            <a:off x="11461531" y="1635580"/>
            <a:ext cx="346841" cy="488731"/>
          </a:xfrm>
          <a:prstGeom prst="foldedCorne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2419B91-095D-4C88-BC3B-1CD15BF4AB1F}"/>
              </a:ext>
            </a:extLst>
          </p:cNvPr>
          <p:cNvSpPr/>
          <p:nvPr/>
        </p:nvSpPr>
        <p:spPr>
          <a:xfrm>
            <a:off x="9490840" y="2443655"/>
            <a:ext cx="2475187" cy="14245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7.9</a:t>
            </a:r>
          </a:p>
        </p:txBody>
      </p:sp>
      <p:sp>
        <p:nvSpPr>
          <p:cNvPr id="11" name="Rectangle : carré corné 10">
            <a:extLst>
              <a:ext uri="{FF2B5EF4-FFF2-40B4-BE49-F238E27FC236}">
                <a16:creationId xmlns:a16="http://schemas.microsoft.com/office/drawing/2014/main" id="{741B075F-AC80-424F-BF28-5E428C282DCE}"/>
              </a:ext>
            </a:extLst>
          </p:cNvPr>
          <p:cNvSpPr/>
          <p:nvPr/>
        </p:nvSpPr>
        <p:spPr>
          <a:xfrm>
            <a:off x="11114690" y="2790496"/>
            <a:ext cx="346841" cy="488731"/>
          </a:xfrm>
          <a:prstGeom prst="foldedCorne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 : carré corné 11">
            <a:extLst>
              <a:ext uri="{FF2B5EF4-FFF2-40B4-BE49-F238E27FC236}">
                <a16:creationId xmlns:a16="http://schemas.microsoft.com/office/drawing/2014/main" id="{F2B8E286-0AB4-42B7-B83F-66DE46AE1F13}"/>
              </a:ext>
            </a:extLst>
          </p:cNvPr>
          <p:cNvSpPr/>
          <p:nvPr/>
        </p:nvSpPr>
        <p:spPr>
          <a:xfrm>
            <a:off x="11267090" y="2942896"/>
            <a:ext cx="346841" cy="488731"/>
          </a:xfrm>
          <a:prstGeom prst="foldedCorne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 : carré corné 12">
            <a:extLst>
              <a:ext uri="{FF2B5EF4-FFF2-40B4-BE49-F238E27FC236}">
                <a16:creationId xmlns:a16="http://schemas.microsoft.com/office/drawing/2014/main" id="{01EF9DE9-D217-483D-A0A2-1E8BAE97192B}"/>
              </a:ext>
            </a:extLst>
          </p:cNvPr>
          <p:cNvSpPr/>
          <p:nvPr/>
        </p:nvSpPr>
        <p:spPr>
          <a:xfrm>
            <a:off x="11419490" y="3095296"/>
            <a:ext cx="346841" cy="488731"/>
          </a:xfrm>
          <a:prstGeom prst="foldedCorne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6097B0F-7CDA-4D2C-ACE6-D83176DF4C9A}"/>
              </a:ext>
            </a:extLst>
          </p:cNvPr>
          <p:cNvSpPr/>
          <p:nvPr/>
        </p:nvSpPr>
        <p:spPr>
          <a:xfrm>
            <a:off x="8812924" y="4235668"/>
            <a:ext cx="3153103" cy="23476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               7.10</a:t>
            </a:r>
          </a:p>
        </p:txBody>
      </p:sp>
      <p:sp>
        <p:nvSpPr>
          <p:cNvPr id="15" name="Rectangle : carré corné 14">
            <a:extLst>
              <a:ext uri="{FF2B5EF4-FFF2-40B4-BE49-F238E27FC236}">
                <a16:creationId xmlns:a16="http://schemas.microsoft.com/office/drawing/2014/main" id="{D40703EF-FBF6-4157-9AEC-BDCBAC42730C}"/>
              </a:ext>
            </a:extLst>
          </p:cNvPr>
          <p:cNvSpPr/>
          <p:nvPr/>
        </p:nvSpPr>
        <p:spPr>
          <a:xfrm>
            <a:off x="11114690" y="4582509"/>
            <a:ext cx="346841" cy="488731"/>
          </a:xfrm>
          <a:prstGeom prst="foldedCorne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 : carré corné 15">
            <a:extLst>
              <a:ext uri="{FF2B5EF4-FFF2-40B4-BE49-F238E27FC236}">
                <a16:creationId xmlns:a16="http://schemas.microsoft.com/office/drawing/2014/main" id="{0118FD0B-7455-473E-BEBC-E44FCB493B56}"/>
              </a:ext>
            </a:extLst>
          </p:cNvPr>
          <p:cNvSpPr/>
          <p:nvPr/>
        </p:nvSpPr>
        <p:spPr>
          <a:xfrm>
            <a:off x="11267090" y="4734909"/>
            <a:ext cx="346841" cy="488731"/>
          </a:xfrm>
          <a:prstGeom prst="foldedCorne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 : carré corné 16">
            <a:extLst>
              <a:ext uri="{FF2B5EF4-FFF2-40B4-BE49-F238E27FC236}">
                <a16:creationId xmlns:a16="http://schemas.microsoft.com/office/drawing/2014/main" id="{BF1CA46B-48E8-4D86-8713-A3476C3942B4}"/>
              </a:ext>
            </a:extLst>
          </p:cNvPr>
          <p:cNvSpPr/>
          <p:nvPr/>
        </p:nvSpPr>
        <p:spPr>
          <a:xfrm>
            <a:off x="11419490" y="4887309"/>
            <a:ext cx="346841" cy="488731"/>
          </a:xfrm>
          <a:prstGeom prst="foldedCorne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FBB2144-31B6-4FE9-93C1-F3EF6787D754}"/>
              </a:ext>
            </a:extLst>
          </p:cNvPr>
          <p:cNvSpPr/>
          <p:nvPr/>
        </p:nvSpPr>
        <p:spPr>
          <a:xfrm>
            <a:off x="9130861" y="4498427"/>
            <a:ext cx="1219201" cy="87761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Client 1</a:t>
            </a:r>
          </a:p>
        </p:txBody>
      </p:sp>
      <p:sp>
        <p:nvSpPr>
          <p:cNvPr id="19" name="Rectangle : carré corné 18">
            <a:extLst>
              <a:ext uri="{FF2B5EF4-FFF2-40B4-BE49-F238E27FC236}">
                <a16:creationId xmlns:a16="http://schemas.microsoft.com/office/drawing/2014/main" id="{BC117537-589E-475A-8DF9-369E9D5852F4}"/>
              </a:ext>
            </a:extLst>
          </p:cNvPr>
          <p:cNvSpPr/>
          <p:nvPr/>
        </p:nvSpPr>
        <p:spPr>
          <a:xfrm>
            <a:off x="9906001" y="4566742"/>
            <a:ext cx="346841" cy="488731"/>
          </a:xfrm>
          <a:prstGeom prst="foldedCorne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3B4574F-E3D5-4CDC-A535-3D01CF3F4BD1}"/>
              </a:ext>
            </a:extLst>
          </p:cNvPr>
          <p:cNvSpPr/>
          <p:nvPr/>
        </p:nvSpPr>
        <p:spPr>
          <a:xfrm>
            <a:off x="9130861" y="5491654"/>
            <a:ext cx="1219201" cy="87761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Client 2</a:t>
            </a:r>
          </a:p>
        </p:txBody>
      </p:sp>
      <p:sp>
        <p:nvSpPr>
          <p:cNvPr id="21" name="Rectangle : carré corné 20">
            <a:extLst>
              <a:ext uri="{FF2B5EF4-FFF2-40B4-BE49-F238E27FC236}">
                <a16:creationId xmlns:a16="http://schemas.microsoft.com/office/drawing/2014/main" id="{6647DA04-3696-4C98-9773-1350B2DAE198}"/>
              </a:ext>
            </a:extLst>
          </p:cNvPr>
          <p:cNvSpPr/>
          <p:nvPr/>
        </p:nvSpPr>
        <p:spPr>
          <a:xfrm>
            <a:off x="9887608" y="5623033"/>
            <a:ext cx="346841" cy="488731"/>
          </a:xfrm>
          <a:prstGeom prst="foldedCorne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èche : bas 21">
            <a:extLst>
              <a:ext uri="{FF2B5EF4-FFF2-40B4-BE49-F238E27FC236}">
                <a16:creationId xmlns:a16="http://schemas.microsoft.com/office/drawing/2014/main" id="{B5706CC7-C9E4-4305-A45C-B54AFC2042B4}"/>
              </a:ext>
            </a:extLst>
          </p:cNvPr>
          <p:cNvSpPr/>
          <p:nvPr/>
        </p:nvSpPr>
        <p:spPr>
          <a:xfrm rot="5400000">
            <a:off x="4393817" y="2437413"/>
            <a:ext cx="531730" cy="232984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4666C10-A323-4EAC-95B5-6EB925667E31}"/>
              </a:ext>
            </a:extLst>
          </p:cNvPr>
          <p:cNvSpPr txBox="1"/>
          <p:nvPr/>
        </p:nvSpPr>
        <p:spPr>
          <a:xfrm>
            <a:off x="4088500" y="3868198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Download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83803F4B-17BA-4A22-B296-6E4F4FC78DD9}"/>
              </a:ext>
            </a:extLst>
          </p:cNvPr>
          <p:cNvSpPr/>
          <p:nvPr/>
        </p:nvSpPr>
        <p:spPr>
          <a:xfrm>
            <a:off x="605459" y="3095296"/>
            <a:ext cx="2511712" cy="10140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Downloaded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0BEC260-E2BA-41CD-A8D1-66762D6961E2}"/>
              </a:ext>
            </a:extLst>
          </p:cNvPr>
          <p:cNvSpPr txBox="1"/>
          <p:nvPr/>
        </p:nvSpPr>
        <p:spPr>
          <a:xfrm>
            <a:off x="6212218" y="6111764"/>
            <a:ext cx="2283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Bonita Reference (Tango)</a:t>
            </a:r>
            <a:endParaRPr lang="en-US" dirty="0"/>
          </a:p>
        </p:txBody>
      </p:sp>
      <p:sp>
        <p:nvSpPr>
          <p:cNvPr id="26" name="Rectangle : carré corné 25">
            <a:extLst>
              <a:ext uri="{FF2B5EF4-FFF2-40B4-BE49-F238E27FC236}">
                <a16:creationId xmlns:a16="http://schemas.microsoft.com/office/drawing/2014/main" id="{5E6ECED0-761F-4A29-8F2B-D2F9BDE99DE8}"/>
              </a:ext>
            </a:extLst>
          </p:cNvPr>
          <p:cNvSpPr/>
          <p:nvPr/>
        </p:nvSpPr>
        <p:spPr>
          <a:xfrm>
            <a:off x="871806" y="3245926"/>
            <a:ext cx="346841" cy="488731"/>
          </a:xfrm>
          <a:prstGeom prst="foldedCorne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0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C9F21-7D62-4497-99E5-10EF229E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from the server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2F5976-87AE-4B02-8694-0DEABA0DC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of patches are visible</a:t>
            </a:r>
          </a:p>
          <a:p>
            <a:pPr lvl="1"/>
            <a:r>
              <a:rPr lang="en-US" dirty="0"/>
              <a:t>Users click on the “download” button to get them locally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34AD70-15C9-4CF9-81BA-D1623A0AF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39" y="2708031"/>
            <a:ext cx="10860505" cy="458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3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A6994C-097D-44C2-A5CD-2D066B00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information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800431-118E-4296-9184-8501FE163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Administrator access patch information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A94A06-3B20-455A-949A-2C158B3B5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32" y="2285036"/>
            <a:ext cx="12192000" cy="457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7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2D1E8892-25CF-4E6A-A803-817226C4D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customer can install a patch from the list</a:t>
            </a:r>
          </a:p>
          <a:p>
            <a:pPr lvl="1"/>
            <a:r>
              <a:rPr lang="en-US" dirty="0"/>
              <a:t>Patches are downloaded in the “Downloaded” box</a:t>
            </a:r>
          </a:p>
          <a:p>
            <a:pPr lvl="1"/>
            <a:r>
              <a:rPr lang="en-US" dirty="0"/>
              <a:t>On a button, he install it</a:t>
            </a:r>
          </a:p>
          <a:p>
            <a:r>
              <a:rPr lang="en-US" dirty="0"/>
              <a:t>Then patch in installed</a:t>
            </a:r>
          </a:p>
          <a:p>
            <a:pPr lvl="1"/>
            <a:r>
              <a:rPr lang="en-US" dirty="0"/>
              <a:t>A Uninstall procedure is created</a:t>
            </a:r>
          </a:p>
          <a:p>
            <a:pPr lvl="1"/>
            <a:r>
              <a:rPr lang="en-US" dirty="0"/>
              <a:t>User can uninstall a patch on a button</a:t>
            </a:r>
          </a:p>
          <a:p>
            <a:endParaRPr lang="en-US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D7D50C6-1124-427D-A702-E0E72099AF4B}"/>
              </a:ext>
            </a:extLst>
          </p:cNvPr>
          <p:cNvSpPr/>
          <p:nvPr/>
        </p:nvSpPr>
        <p:spPr>
          <a:xfrm>
            <a:off x="7054262" y="5054503"/>
            <a:ext cx="4528138" cy="133912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552EDC9-AE2C-4E75-B5F7-37F0BFCFC058}"/>
              </a:ext>
            </a:extLst>
          </p:cNvPr>
          <p:cNvSpPr/>
          <p:nvPr/>
        </p:nvSpPr>
        <p:spPr>
          <a:xfrm>
            <a:off x="7054262" y="3144574"/>
            <a:ext cx="4528138" cy="12206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 : carré corné 6">
            <a:extLst>
              <a:ext uri="{FF2B5EF4-FFF2-40B4-BE49-F238E27FC236}">
                <a16:creationId xmlns:a16="http://schemas.microsoft.com/office/drawing/2014/main" id="{A4FE4535-1227-4ADA-9373-21AE0E41E303}"/>
              </a:ext>
            </a:extLst>
          </p:cNvPr>
          <p:cNvSpPr/>
          <p:nvPr/>
        </p:nvSpPr>
        <p:spPr>
          <a:xfrm>
            <a:off x="7697144" y="5243919"/>
            <a:ext cx="346841" cy="488731"/>
          </a:xfrm>
          <a:prstGeom prst="foldedCorne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 : carré corné 7">
            <a:extLst>
              <a:ext uri="{FF2B5EF4-FFF2-40B4-BE49-F238E27FC236}">
                <a16:creationId xmlns:a16="http://schemas.microsoft.com/office/drawing/2014/main" id="{52473CFD-79C2-49A7-BC3D-6A4D770C1204}"/>
              </a:ext>
            </a:extLst>
          </p:cNvPr>
          <p:cNvSpPr/>
          <p:nvPr/>
        </p:nvSpPr>
        <p:spPr>
          <a:xfrm>
            <a:off x="7849544" y="5396319"/>
            <a:ext cx="346841" cy="488731"/>
          </a:xfrm>
          <a:prstGeom prst="foldedCorne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 : carré corné 8">
            <a:extLst>
              <a:ext uri="{FF2B5EF4-FFF2-40B4-BE49-F238E27FC236}">
                <a16:creationId xmlns:a16="http://schemas.microsoft.com/office/drawing/2014/main" id="{C3C8A528-0383-48BA-89A6-1603C3DCED59}"/>
              </a:ext>
            </a:extLst>
          </p:cNvPr>
          <p:cNvSpPr/>
          <p:nvPr/>
        </p:nvSpPr>
        <p:spPr>
          <a:xfrm>
            <a:off x="8001944" y="5548719"/>
            <a:ext cx="346841" cy="488731"/>
          </a:xfrm>
          <a:prstGeom prst="foldedCorne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 : carré corné 9">
            <a:extLst>
              <a:ext uri="{FF2B5EF4-FFF2-40B4-BE49-F238E27FC236}">
                <a16:creationId xmlns:a16="http://schemas.microsoft.com/office/drawing/2014/main" id="{DAB20120-D35F-4FFF-8F47-45AC3664CCDD}"/>
              </a:ext>
            </a:extLst>
          </p:cNvPr>
          <p:cNvSpPr/>
          <p:nvPr/>
        </p:nvSpPr>
        <p:spPr>
          <a:xfrm>
            <a:off x="7465188" y="3412503"/>
            <a:ext cx="346841" cy="488731"/>
          </a:xfrm>
          <a:prstGeom prst="foldedCorne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 : carré corné 10">
            <a:extLst>
              <a:ext uri="{FF2B5EF4-FFF2-40B4-BE49-F238E27FC236}">
                <a16:creationId xmlns:a16="http://schemas.microsoft.com/office/drawing/2014/main" id="{6603C28E-3C20-4A76-B612-5F98DD9A7A60}"/>
              </a:ext>
            </a:extLst>
          </p:cNvPr>
          <p:cNvSpPr/>
          <p:nvPr/>
        </p:nvSpPr>
        <p:spPr>
          <a:xfrm>
            <a:off x="7617588" y="3564903"/>
            <a:ext cx="346841" cy="488731"/>
          </a:xfrm>
          <a:prstGeom prst="foldedCorne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 : carré corné 13">
            <a:extLst>
              <a:ext uri="{FF2B5EF4-FFF2-40B4-BE49-F238E27FC236}">
                <a16:creationId xmlns:a16="http://schemas.microsoft.com/office/drawing/2014/main" id="{405CA3F2-0545-44F9-8DE7-D23A15517B6F}"/>
              </a:ext>
            </a:extLst>
          </p:cNvPr>
          <p:cNvSpPr/>
          <p:nvPr/>
        </p:nvSpPr>
        <p:spPr>
          <a:xfrm>
            <a:off x="9014440" y="5237930"/>
            <a:ext cx="346841" cy="488731"/>
          </a:xfrm>
          <a:prstGeom prst="foldedCorne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C88862E-90C2-4A3A-A0C7-B5D886349388}"/>
              </a:ext>
            </a:extLst>
          </p:cNvPr>
          <p:cNvSpPr txBox="1"/>
          <p:nvPr/>
        </p:nvSpPr>
        <p:spPr>
          <a:xfrm>
            <a:off x="10215666" y="4085415"/>
            <a:ext cx="979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Downloaded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58AA82C-5168-44A2-B0F0-6B5CAF7704E3}"/>
              </a:ext>
            </a:extLst>
          </p:cNvPr>
          <p:cNvSpPr txBox="1"/>
          <p:nvPr/>
        </p:nvSpPr>
        <p:spPr>
          <a:xfrm>
            <a:off x="10387044" y="6105805"/>
            <a:ext cx="713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Installed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4E44C5-11DE-4315-B4CE-C378AAB4728C}"/>
              </a:ext>
            </a:extLst>
          </p:cNvPr>
          <p:cNvSpPr txBox="1"/>
          <p:nvPr/>
        </p:nvSpPr>
        <p:spPr>
          <a:xfrm>
            <a:off x="8575715" y="5905340"/>
            <a:ext cx="13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UnInstall</a:t>
            </a:r>
            <a:r>
              <a:rPr lang="en-US" dirty="0"/>
              <a:t> ZIP</a:t>
            </a:r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A8C2F139-E6C3-40E1-9106-C0A3A99AD7C1}"/>
              </a:ext>
            </a:extLst>
          </p:cNvPr>
          <p:cNvSpPr/>
          <p:nvPr/>
        </p:nvSpPr>
        <p:spPr>
          <a:xfrm>
            <a:off x="7870564" y="4420031"/>
            <a:ext cx="531730" cy="607972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E7FF521F-98DE-476C-BBFE-6A6D894D9150}"/>
              </a:ext>
            </a:extLst>
          </p:cNvPr>
          <p:cNvSpPr/>
          <p:nvPr/>
        </p:nvSpPr>
        <p:spPr>
          <a:xfrm rot="10800000">
            <a:off x="10332177" y="4404472"/>
            <a:ext cx="531730" cy="607972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C425953-5933-48AB-8FD1-BF78B1ED5E81}"/>
              </a:ext>
            </a:extLst>
          </p:cNvPr>
          <p:cNvSpPr txBox="1"/>
          <p:nvPr/>
        </p:nvSpPr>
        <p:spPr>
          <a:xfrm>
            <a:off x="8384416" y="4499892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Installation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F675B98-9917-425E-B754-8A7F2C4FA4F6}"/>
              </a:ext>
            </a:extLst>
          </p:cNvPr>
          <p:cNvSpPr txBox="1"/>
          <p:nvPr/>
        </p:nvSpPr>
        <p:spPr>
          <a:xfrm>
            <a:off x="10799398" y="4660494"/>
            <a:ext cx="147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Deinstallation</a:t>
            </a:r>
          </a:p>
        </p:txBody>
      </p:sp>
      <p:sp>
        <p:nvSpPr>
          <p:cNvPr id="22" name="Titre 21">
            <a:extLst>
              <a:ext uri="{FF2B5EF4-FFF2-40B4-BE49-F238E27FC236}">
                <a16:creationId xmlns:a16="http://schemas.microsoft.com/office/drawing/2014/main" id="{4757CAB5-0189-412C-AE50-381C64CE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Install, uninstall</a:t>
            </a:r>
          </a:p>
        </p:txBody>
      </p:sp>
    </p:spTree>
    <p:extLst>
      <p:ext uri="{BB962C8B-B14F-4D97-AF65-F5344CB8AC3E}">
        <p14:creationId xmlns:p14="http://schemas.microsoft.com/office/powerpoint/2010/main" val="270886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A7F49-9BD9-419C-A311-00F27FC9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Install, uninstall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DFCA18-4D25-402F-85AC-9489A87BB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or uninstall in a click</a:t>
            </a:r>
          </a:p>
          <a:p>
            <a:pPr lvl="1"/>
            <a:r>
              <a:rPr lang="en-US" dirty="0"/>
              <a:t>All patches are listed in the same tab. Have multiple tabs?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E47358-CEA0-467D-9DC6-2E127F986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05" y="2631701"/>
            <a:ext cx="10475495" cy="422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38667"/>
      </p:ext>
    </p:extLst>
  </p:cSld>
  <p:clrMapOvr>
    <a:masterClrMapping/>
  </p:clrMapOvr>
</p:sld>
</file>

<file path=ppt/theme/theme1.xml><?xml version="1.0" encoding="utf-8"?>
<a:theme xmlns:a="http://schemas.openxmlformats.org/drawingml/2006/main" name="Bonitasoft-Powerpoint-CORPORATE">
  <a:themeElements>
    <a:clrScheme name="Bonitasoft Presentation Palette">
      <a:dk1>
        <a:srgbClr val="0C334E"/>
      </a:dk1>
      <a:lt1>
        <a:srgbClr val="FFFFFF"/>
      </a:lt1>
      <a:dk2>
        <a:srgbClr val="000000"/>
      </a:dk2>
      <a:lt2>
        <a:srgbClr val="E0E0E0"/>
      </a:lt2>
      <a:accent1>
        <a:srgbClr val="E31837"/>
      </a:accent1>
      <a:accent2>
        <a:srgbClr val="F4841F"/>
      </a:accent2>
      <a:accent3>
        <a:srgbClr val="7CBE59"/>
      </a:accent3>
      <a:accent4>
        <a:srgbClr val="2342FF"/>
      </a:accent4>
      <a:accent5>
        <a:srgbClr val="535353"/>
      </a:accent5>
      <a:accent6>
        <a:srgbClr val="E2E2E2"/>
      </a:accent6>
      <a:hlink>
        <a:srgbClr val="1675D2"/>
      </a:hlink>
      <a:folHlink>
        <a:srgbClr val="1A99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777</Words>
  <Application>Microsoft Office PowerPoint</Application>
  <PresentationFormat>Grand écran</PresentationFormat>
  <Paragraphs>172</Paragraphs>
  <Slides>18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Calibri</vt:lpstr>
      <vt:lpstr>Source Sans Pro</vt:lpstr>
      <vt:lpstr>Arial</vt:lpstr>
      <vt:lpstr>Bonitasoft-Powerpoint-CORPORATE</vt:lpstr>
      <vt:lpstr>Bonita Update</vt:lpstr>
      <vt:lpstr>Introduction</vt:lpstr>
      <vt:lpstr>Packaging for the customer</vt:lpstr>
      <vt:lpstr>On Bonitasoft side</vt:lpstr>
      <vt:lpstr>Download from the Reference server</vt:lpstr>
      <vt:lpstr>Download from the server</vt:lpstr>
      <vt:lpstr>Path information</vt:lpstr>
      <vt:lpstr>Install, uninstall</vt:lpstr>
      <vt:lpstr>Install, uninstall</vt:lpstr>
      <vt:lpstr>Allow the “patch validation”</vt:lpstr>
      <vt:lpstr>Pre production - production</vt:lpstr>
      <vt:lpstr>How to build a Patch?</vt:lpstr>
      <vt:lpstr>A patch can update information</vt:lpstr>
      <vt:lpstr>Patch sequence</vt:lpstr>
      <vt:lpstr>Private patch</vt:lpstr>
      <vt:lpstr>Bonita Reference Server</vt:lpstr>
      <vt:lpstr>What’s next?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Workers</dc:title>
  <cp:lastModifiedBy>Pierre-yves Monnet</cp:lastModifiedBy>
  <cp:revision>11</cp:revision>
  <dcterms:modified xsi:type="dcterms:W3CDTF">2020-11-01T18:59:46Z</dcterms:modified>
</cp:coreProperties>
</file>