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65" r:id="rId4"/>
    <p:sldId id="282" r:id="rId5"/>
    <p:sldId id="262" r:id="rId6"/>
    <p:sldId id="260" r:id="rId7"/>
    <p:sldId id="274" r:id="rId8"/>
    <p:sldId id="261" r:id="rId9"/>
    <p:sldId id="271" r:id="rId10"/>
    <p:sldId id="263" r:id="rId11"/>
    <p:sldId id="264" r:id="rId12"/>
    <p:sldId id="275" r:id="rId13"/>
    <p:sldId id="266" r:id="rId14"/>
    <p:sldId id="272" r:id="rId15"/>
    <p:sldId id="284" r:id="rId16"/>
    <p:sldId id="273" r:id="rId17"/>
    <p:sldId id="258" r:id="rId18"/>
    <p:sldId id="259" r:id="rId19"/>
    <p:sldId id="267" r:id="rId20"/>
    <p:sldId id="268" r:id="rId21"/>
    <p:sldId id="270" r:id="rId22"/>
    <p:sldId id="269" r:id="rId23"/>
    <p:sldId id="277" r:id="rId24"/>
    <p:sldId id="281" r:id="rId25"/>
    <p:sldId id="279" r:id="rId26"/>
    <p:sldId id="280" r:id="rId27"/>
    <p:sldId id="276" r:id="rId28"/>
    <p:sldId id="257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933" autoAdjust="0"/>
  </p:normalViewPr>
  <p:slideViewPr>
    <p:cSldViewPr>
      <p:cViewPr>
        <p:scale>
          <a:sx n="100" d="100"/>
          <a:sy n="100" d="100"/>
        </p:scale>
        <p:origin x="1954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6E6C-C097-48DF-A75B-F18B161A7BFF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C4FA-AF6F-45A6-911A-9C191BDF97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8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212976"/>
            <a:ext cx="6944816" cy="1470025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944816" cy="7696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7" name="Picture 13" descr="logoPp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2" y="885844"/>
            <a:ext cx="3356855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11560" y="6309320"/>
            <a:ext cx="15841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6" descr="beEfficient-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11602"/>
            <a:ext cx="1110251" cy="266826"/>
          </a:xfrm>
          <a:prstGeom prst="rect">
            <a:avLst/>
          </a:prstGeom>
        </p:spPr>
      </p:pic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00000"/>
                </a:solidFill>
              </a:defRPr>
            </a:lvl1pPr>
          </a:lstStyle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11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C00000"/>
                </a:solidFill>
              </a:defRPr>
            </a:lvl1pPr>
          </a:lstStyle>
          <a:p>
            <a:fld id="{B522CF87-02D2-4344-8956-30618E6C5B57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8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©2013 </a:t>
            </a:r>
            <a:r>
              <a:rPr lang="en-US" dirty="0" err="1"/>
              <a:t>Bonitasoft</a:t>
            </a:r>
            <a:endParaRPr lang="en-US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E6DD98D5-41B0-4211-9C25-10657ED43397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3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SUB RE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00000"/>
                </a:solidFill>
              </a:defRPr>
            </a:lvl1pPr>
          </a:lstStyle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C00000"/>
                </a:solidFill>
              </a:defRPr>
            </a:lvl1pPr>
          </a:lstStyle>
          <a:p>
            <a:fld id="{62AC51B8-9244-46CF-B53F-1D7767AF86FC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848872" cy="72008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683568" y="2060847"/>
            <a:ext cx="7848872" cy="38164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684213" y="1196553"/>
            <a:ext cx="7848600" cy="576263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©2013 </a:t>
            </a:r>
            <a:r>
              <a:rPr lang="en-US" dirty="0" err="1"/>
              <a:t>Bonitasoft</a:t>
            </a:r>
            <a:endParaRPr lang="en-US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FD863F81-4AC6-4EB0-936C-4D1260630FB5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8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00000"/>
                </a:solidFill>
              </a:defRPr>
            </a:lvl1pPr>
          </a:lstStyle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C00000"/>
                </a:solidFill>
              </a:defRPr>
            </a:lvl1pPr>
          </a:lstStyle>
          <a:p>
            <a:fld id="{1893725E-4C49-493F-A4BB-504223E18217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34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1600201"/>
            <a:ext cx="3812232" cy="4277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716016" y="1600200"/>
            <a:ext cx="3812232" cy="4277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©2013 </a:t>
            </a:r>
            <a:r>
              <a:rPr lang="en-US" dirty="0" err="1"/>
              <a:t>Bonitasoft</a:t>
            </a: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9AD9032-7F79-4BB0-AB7E-03E92EEA4EB6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9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RE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1600201"/>
            <a:ext cx="3812232" cy="4277072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716016" y="1600200"/>
            <a:ext cx="3812232" cy="4277072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00000"/>
                </a:solidFill>
              </a:defRPr>
            </a:lvl1pPr>
          </a:lstStyle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C00000"/>
                </a:solidFill>
              </a:defRPr>
            </a:lvl1pPr>
          </a:lstStyle>
          <a:p>
            <a:fld id="{B095689E-C2F3-4BB2-A7E5-7436557A3542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9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48872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484784"/>
            <a:ext cx="7848872" cy="439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12160" y="6448251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©2013 </a:t>
            </a:r>
            <a:r>
              <a:rPr lang="en-US" dirty="0" err="1"/>
              <a:t>Bonitasoft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884368" y="6448251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0D2E81-5BBF-40BF-8CBA-5B54A4C9C34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9" descr="logoP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2" y="6399107"/>
            <a:ext cx="1260000" cy="270253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788024" y="6448251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B522CF87-02D2-4344-8956-30618E6C5B57}" type="datetime1">
              <a:rPr lang="fr-FR" smtClean="0"/>
              <a:pPr/>
              <a:t>04/10/2017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7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1" r:id="rId5"/>
    <p:sldLayoutId id="2147483652" r:id="rId6"/>
    <p:sldLayoutId id="214748365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baseline="0">
          <a:solidFill>
            <a:srgbClr val="C10A2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4971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4971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4971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4971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4971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REST API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©2013 Bonitasoft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76672"/>
            <a:ext cx="13716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Context for BDM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Ask the BDM variable, and then control the information you want in term of attributes / child</a:t>
            </a:r>
          </a:p>
          <a:p>
            <a:r>
              <a:rPr lang="en-US" noProof="1"/>
              <a:t>REST Context will manage the Complete / Lazy mode for you (ouf !)</a:t>
            </a:r>
          </a:p>
          <a:p>
            <a:pPr lvl="1"/>
            <a:r>
              <a:rPr lang="en-US" noProof="1"/>
              <a:t>So now you can use the BDM in a UIDesigner, no worry if one guy change the mode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2492" y="3891202"/>
            <a:ext cx="2219307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/>
              <a:t>{</a:t>
            </a:r>
          </a:p>
          <a:p>
            <a:r>
              <a:rPr lang="fr-FR" sz="900" dirty="0"/>
              <a:t> "</a:t>
            </a:r>
            <a:r>
              <a:rPr lang="fr-FR" sz="900" dirty="0" err="1"/>
              <a:t>summerOrder</a:t>
            </a:r>
            <a:r>
              <a:rPr lang="fr-FR" sz="900" dirty="0"/>
              <a:t>" : { </a:t>
            </a:r>
          </a:p>
          <a:p>
            <a:r>
              <a:rPr lang="fr-FR" sz="900" dirty="0"/>
              <a:t>    "</a:t>
            </a:r>
            <a:r>
              <a:rPr lang="fr-FR" sz="900" dirty="0" err="1"/>
              <a:t>name</a:t>
            </a:r>
            <a:r>
              <a:rPr lang="fr-FR" sz="900" dirty="0"/>
              <a:t>": "data",</a:t>
            </a:r>
          </a:p>
          <a:p>
            <a:r>
              <a:rPr lang="fr-FR" sz="900" dirty="0"/>
              <a:t>    "ticket": "*" ,</a:t>
            </a:r>
          </a:p>
          <a:p>
            <a:r>
              <a:rPr lang="fr-FR" sz="900" dirty="0"/>
              <a:t>    "</a:t>
            </a:r>
            <a:r>
              <a:rPr lang="fr-FR" sz="900" dirty="0" err="1"/>
              <a:t>lines</a:t>
            </a:r>
            <a:r>
              <a:rPr lang="fr-FR" sz="900" dirty="0"/>
              <a:t>" : { </a:t>
            </a:r>
          </a:p>
          <a:p>
            <a:r>
              <a:rPr lang="fr-FR" sz="900" dirty="0"/>
              <a:t>         "</a:t>
            </a:r>
            <a:r>
              <a:rPr lang="fr-FR" sz="900" dirty="0" err="1"/>
              <a:t>linename</a:t>
            </a:r>
            <a:r>
              <a:rPr lang="fr-FR" sz="900" dirty="0"/>
              <a:t>" : "data",</a:t>
            </a:r>
          </a:p>
          <a:p>
            <a:r>
              <a:rPr lang="fr-FR" sz="900" dirty="0"/>
              <a:t>         "ticket" : {</a:t>
            </a:r>
          </a:p>
          <a:p>
            <a:r>
              <a:rPr lang="fr-FR" sz="900" dirty="0"/>
              <a:t>             "</a:t>
            </a:r>
            <a:r>
              <a:rPr lang="fr-FR" sz="900" dirty="0" err="1"/>
              <a:t>solicitante</a:t>
            </a:r>
            <a:r>
              <a:rPr lang="fr-FR" sz="900" dirty="0"/>
              <a:t>" : "data" </a:t>
            </a:r>
          </a:p>
          <a:p>
            <a:r>
              <a:rPr lang="fr-FR" sz="900" dirty="0"/>
              <a:t>                       },</a:t>
            </a:r>
          </a:p>
          <a:p>
            <a:r>
              <a:rPr lang="fr-FR" sz="900" dirty="0"/>
              <a:t>         "</a:t>
            </a:r>
            <a:r>
              <a:rPr lang="fr-FR" sz="900" dirty="0" err="1"/>
              <a:t>price</a:t>
            </a:r>
            <a:r>
              <a:rPr lang="fr-FR" sz="900" dirty="0"/>
              <a:t>":"data"</a:t>
            </a:r>
          </a:p>
          <a:p>
            <a:r>
              <a:rPr lang="fr-FR" sz="900" dirty="0"/>
              <a:t>    } </a:t>
            </a:r>
          </a:p>
          <a:p>
            <a:r>
              <a:rPr lang="fr-FR" sz="9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1800" y="4365684"/>
            <a:ext cx="3271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/>
              <a:t>../API/extension/</a:t>
            </a:r>
            <a:r>
              <a:rPr lang="en-US" sz="800" b="1" i="1" dirty="0" err="1"/>
              <a:t>context?taskId</a:t>
            </a:r>
            <a:r>
              <a:rPr lang="en-US" sz="800" b="1" i="1" dirty="0"/>
              <a:t>={{</a:t>
            </a:r>
            <a:r>
              <a:rPr lang="en-US" sz="800" b="1" i="1" dirty="0" err="1"/>
              <a:t>taskId</a:t>
            </a:r>
            <a:r>
              <a:rPr lang="en-US" sz="800" b="1" i="1" dirty="0"/>
              <a:t>}}</a:t>
            </a:r>
            <a:endParaRPr lang="fr-FR" sz="800" dirty="0"/>
          </a:p>
        </p:txBody>
      </p:sp>
      <p:sp>
        <p:nvSpPr>
          <p:cNvPr id="8" name="Rectangle 7"/>
          <p:cNvSpPr/>
          <p:nvPr/>
        </p:nvSpPr>
        <p:spPr>
          <a:xfrm>
            <a:off x="4932040" y="3428999"/>
            <a:ext cx="3990931" cy="28803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/>
              <a:t>{ "</a:t>
            </a:r>
            <a:r>
              <a:rPr lang="fr-FR" sz="900" dirty="0" err="1"/>
              <a:t>summerOrder</a:t>
            </a:r>
            <a:r>
              <a:rPr lang="fr-FR" sz="900" dirty="0"/>
              <a:t>" : </a:t>
            </a:r>
          </a:p>
          <a:p>
            <a:r>
              <a:rPr lang="fr-FR" sz="900" dirty="0"/>
              <a:t>  { "</a:t>
            </a:r>
            <a:r>
              <a:rPr lang="fr-FR" sz="900" dirty="0" err="1"/>
              <a:t>name</a:t>
            </a:r>
            <a:r>
              <a:rPr lang="fr-FR" sz="900" dirty="0"/>
              <a:t>":"</a:t>
            </a:r>
            <a:r>
              <a:rPr lang="fr-FR" sz="900" dirty="0" err="1"/>
              <a:t>Special</a:t>
            </a:r>
            <a:r>
              <a:rPr lang="fr-FR" sz="900" dirty="0"/>
              <a:t> </a:t>
            </a:r>
            <a:r>
              <a:rPr lang="fr-FR" sz="900" dirty="0" err="1"/>
              <a:t>offer</a:t>
            </a:r>
            <a:r>
              <a:rPr lang="fr-FR" sz="900" dirty="0"/>
              <a:t>",</a:t>
            </a:r>
          </a:p>
          <a:p>
            <a:r>
              <a:rPr lang="fr-FR" sz="900" dirty="0"/>
              <a:t>    "ticket" : { "</a:t>
            </a:r>
            <a:r>
              <a:rPr lang="fr-FR" sz="900" dirty="0" err="1"/>
              <a:t>solicitante</a:t>
            </a:r>
            <a:r>
              <a:rPr lang="fr-FR" sz="900" dirty="0"/>
              <a:t>":"Banco", "</a:t>
            </a:r>
            <a:r>
              <a:rPr lang="fr-FR" sz="900" dirty="0" err="1"/>
              <a:t>city":"El</a:t>
            </a:r>
            <a:r>
              <a:rPr lang="fr-FR" sz="900" dirty="0"/>
              <a:t> </a:t>
            </a:r>
            <a:r>
              <a:rPr lang="fr-FR" sz="900" dirty="0" err="1"/>
              <a:t>paso","country":"Mexico</a:t>
            </a:r>
            <a:r>
              <a:rPr lang="fr-FR" sz="900" dirty="0"/>
              <a:t>" },</a:t>
            </a:r>
          </a:p>
          <a:p>
            <a:r>
              <a:rPr lang="fr-FR" sz="900" dirty="0"/>
              <a:t>    "</a:t>
            </a:r>
            <a:r>
              <a:rPr lang="fr-FR" sz="900" dirty="0" err="1"/>
              <a:t>lines</a:t>
            </a:r>
            <a:r>
              <a:rPr lang="fr-FR" sz="900" dirty="0"/>
              <a:t>" : [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linename</a:t>
            </a:r>
            <a:r>
              <a:rPr lang="fr-FR" sz="900" dirty="0"/>
              <a:t>": 10, </a:t>
            </a:r>
          </a:p>
          <a:p>
            <a:r>
              <a:rPr lang="fr-FR" sz="900" dirty="0"/>
              <a:t>        "ticket" : { "</a:t>
            </a:r>
            <a:r>
              <a:rPr lang="fr-FR" sz="900" dirty="0" err="1"/>
              <a:t>socilitante</a:t>
            </a:r>
            <a:r>
              <a:rPr lang="fr-FR" sz="900" dirty="0"/>
              <a:t>":"Bruno" },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price</a:t>
            </a:r>
            <a:r>
              <a:rPr lang="fr-FR" sz="900" dirty="0"/>
              <a:t>" : 344.33 </a:t>
            </a:r>
          </a:p>
          <a:p>
            <a:r>
              <a:rPr lang="fr-FR" sz="900" dirty="0"/>
              <a:t>      },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linename</a:t>
            </a:r>
            <a:r>
              <a:rPr lang="fr-FR" sz="900" dirty="0"/>
              <a:t>": 20, </a:t>
            </a:r>
          </a:p>
          <a:p>
            <a:r>
              <a:rPr lang="fr-FR" sz="900" dirty="0"/>
              <a:t>        "ticket" : { "</a:t>
            </a:r>
            <a:r>
              <a:rPr lang="fr-FR" sz="900" dirty="0" err="1"/>
              <a:t>socilitante</a:t>
            </a:r>
            <a:r>
              <a:rPr lang="fr-FR" sz="900" dirty="0"/>
              <a:t>":"</a:t>
            </a:r>
            <a:r>
              <a:rPr lang="fr-FR" sz="900" dirty="0" err="1"/>
              <a:t>Jhon</a:t>
            </a:r>
            <a:r>
              <a:rPr lang="fr-FR" sz="900" dirty="0"/>
              <a:t>" },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price</a:t>
            </a:r>
            <a:r>
              <a:rPr lang="fr-FR" sz="900" dirty="0"/>
              <a:t>" : 12.00</a:t>
            </a:r>
          </a:p>
          <a:p>
            <a:r>
              <a:rPr lang="fr-FR" sz="900" dirty="0"/>
              <a:t>      },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linename</a:t>
            </a:r>
            <a:r>
              <a:rPr lang="fr-FR" sz="900" dirty="0"/>
              <a:t>": 30, </a:t>
            </a:r>
          </a:p>
          <a:p>
            <a:r>
              <a:rPr lang="fr-FR" sz="900" dirty="0"/>
              <a:t>        "ticket" : { "</a:t>
            </a:r>
            <a:r>
              <a:rPr lang="fr-FR" sz="900" dirty="0" err="1"/>
              <a:t>socilitante</a:t>
            </a:r>
            <a:r>
              <a:rPr lang="fr-FR" sz="900" dirty="0"/>
              <a:t>":"Helen" },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price</a:t>
            </a:r>
            <a:r>
              <a:rPr lang="fr-FR" sz="900" dirty="0"/>
              <a:t>" : 982.00</a:t>
            </a:r>
          </a:p>
          <a:p>
            <a:r>
              <a:rPr lang="fr-FR" sz="900" dirty="0"/>
              <a:t>      }</a:t>
            </a:r>
          </a:p>
          <a:p>
            <a:r>
              <a:rPr lang="fr-FR" sz="900" dirty="0"/>
              <a:t>    ]</a:t>
            </a:r>
          </a:p>
          <a:p>
            <a:r>
              <a:rPr lang="fr-FR" sz="900" dirty="0"/>
              <a:t>  }</a:t>
            </a:r>
          </a:p>
          <a:p>
            <a:r>
              <a:rPr lang="fr-FR" sz="900" dirty="0"/>
              <a:t>}</a:t>
            </a:r>
          </a:p>
          <a:p>
            <a:endParaRPr lang="fr-FR" sz="900" dirty="0"/>
          </a:p>
        </p:txBody>
      </p:sp>
      <p:sp>
        <p:nvSpPr>
          <p:cNvPr id="9" name="Flèche droite 8"/>
          <p:cNvSpPr/>
          <p:nvPr/>
        </p:nvSpPr>
        <p:spPr>
          <a:xfrm>
            <a:off x="3023012" y="4581128"/>
            <a:ext cx="1832897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Secure the Data (need)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How to secure the data ? We wants</a:t>
            </a:r>
          </a:p>
          <a:p>
            <a:pPr lvl="1"/>
            <a:r>
              <a:rPr lang="en-US" noProof="1"/>
              <a:t>In a process, user can see only what the designer allow</a:t>
            </a:r>
          </a:p>
          <a:p>
            <a:pPr lvl="2"/>
            <a:r>
              <a:rPr lang="en-US" noProof="1"/>
              <a:t>In a task, </a:t>
            </a:r>
          </a:p>
          <a:p>
            <a:pPr lvl="2"/>
            <a:r>
              <a:rPr lang="en-US" noProof="1"/>
              <a:t>In the process</a:t>
            </a:r>
          </a:p>
          <a:p>
            <a:pPr lvl="1"/>
            <a:r>
              <a:rPr lang="en-US" noProof="1"/>
              <a:t>One difference : on the Overview Page, Helen.Kelly should see the decision of the Manager, when Walter.Bates must not access it.</a:t>
            </a:r>
          </a:p>
          <a:p>
            <a:r>
              <a:rPr lang="en-US" noProof="1"/>
              <a:t>On the BDM :</a:t>
            </a:r>
          </a:p>
          <a:p>
            <a:pPr lvl="1"/>
            <a:r>
              <a:rPr lang="en-US" noProof="1"/>
              <a:t>BDM is a global information, the Security must apply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2.0: Secure the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With 2.0, you can secure the data:</a:t>
            </a:r>
          </a:p>
          <a:p>
            <a:pPr lvl="1"/>
            <a:r>
              <a:rPr lang="en-US" noProof="1"/>
              <a:t>Deny REST access to BDM, to Process Variable</a:t>
            </a:r>
          </a:p>
          <a:p>
            <a:pPr lvl="1"/>
            <a:r>
              <a:rPr lang="en-US" noProof="1"/>
              <a:t>Then use only REST Context : only process variable and BDM use in the process are accessible</a:t>
            </a:r>
          </a:p>
          <a:p>
            <a:r>
              <a:rPr lang="en-US" noProof="1"/>
              <a:t>BDM / Find must not be deny to access in Page</a:t>
            </a:r>
          </a:p>
          <a:p>
            <a:r>
              <a:rPr lang="en-US" noProof="1"/>
              <a:t>You want to go deeper ?</a:t>
            </a:r>
          </a:p>
          <a:p>
            <a:pPr lvl="1"/>
            <a:r>
              <a:rPr lang="en-US" noProof="1"/>
              <a:t>Create a 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Rest Distribution</a:t>
            </a:r>
            <a:r>
              <a:rPr lang="en-US" noProof="1"/>
              <a:t> on the process / on a task</a:t>
            </a:r>
          </a:p>
          <a:p>
            <a:pPr lvl="1"/>
            <a:r>
              <a:rPr lang="en-US" noProof="1"/>
              <a:t>Then, you can protect the information, to not send the process variable “DecisionOfManager” or the attribute “myExpense.DecisionOfManager” in the BDM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46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Secure Process Variable (need)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On the access:</a:t>
            </a:r>
          </a:p>
          <a:p>
            <a:pPr lvl="1"/>
            <a:r>
              <a:rPr lang="en-US" noProof="1"/>
              <a:t>First level : process / task access</a:t>
            </a:r>
          </a:p>
          <a:p>
            <a:pPr lvl="2"/>
            <a:r>
              <a:rPr lang="en-US" noProof="1"/>
              <a:t>If the user can access the task, or to a case, he can get an answer</a:t>
            </a:r>
          </a:p>
          <a:p>
            <a:pPr lvl="2"/>
            <a:r>
              <a:rPr lang="en-US" noProof="1"/>
              <a:t>Answer is piloted by the  </a:t>
            </a:r>
            <a:r>
              <a:rPr lang="en-US" sz="1400" i="1" noProof="1">
                <a:solidFill>
                  <a:schemeClr val="accent3">
                    <a:lumMod val="75000"/>
                  </a:schemeClr>
                </a:solidFill>
              </a:rPr>
              <a:t>Rest Context Distribution</a:t>
            </a:r>
            <a:r>
              <a:rPr lang="en-US" noProof="1"/>
              <a:t> information</a:t>
            </a:r>
          </a:p>
          <a:p>
            <a:pPr lvl="1"/>
            <a:r>
              <a:rPr lang="en-US" noProof="1"/>
              <a:t>Second level : Who you are</a:t>
            </a:r>
          </a:p>
          <a:p>
            <a:pPr lvl="2"/>
            <a:r>
              <a:rPr lang="en-US" noProof="1"/>
              <a:t>For example, Helen.Kelly can access the process variable « DecisionManager » </a:t>
            </a:r>
          </a:p>
          <a:p>
            <a:pPr lvl="2"/>
            <a:r>
              <a:rPr lang="en-US" noProof="1"/>
              <a:t>Anecdotic in a task, interesting in the Overview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34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3.0: Secure Process Variable : in the distribution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sz="1800" i="1" noProof="1">
                <a:solidFill>
                  <a:schemeClr val="accent3">
                    <a:lumMod val="75000"/>
                  </a:schemeClr>
                </a:solidFill>
              </a:rPr>
              <a:t>Rest Context Distribution </a:t>
            </a:r>
            <a:r>
              <a:rPr lang="en-US" noProof="1"/>
              <a:t>can describe the security</a:t>
            </a:r>
          </a:p>
          <a:p>
            <a:pPr lvl="1"/>
            <a:r>
              <a:rPr lang="en-US" noProof="1"/>
              <a:t>Keep in mind the BDM is secure by the </a:t>
            </a:r>
            <a:r>
              <a:rPr lang="en-US" sz="1600" i="1" noProof="1">
                <a:solidFill>
                  <a:schemeClr val="accent3">
                    <a:lumMod val="75000"/>
                  </a:schemeClr>
                </a:solidFill>
              </a:rPr>
              <a:t>Security Access Control</a:t>
            </a:r>
            <a:endParaRPr lang="en-US" i="1" noProof="1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noProof="1"/>
              <a:t>In the </a:t>
            </a:r>
            <a:r>
              <a:rPr lang="en-US" sz="1600" i="1" noProof="1">
                <a:solidFill>
                  <a:schemeClr val="accent3">
                    <a:lumMod val="75000"/>
                  </a:schemeClr>
                </a:solidFill>
              </a:rPr>
              <a:t>Rest Context Distribution</a:t>
            </a:r>
            <a:r>
              <a:rPr lang="en-US" noProof="1"/>
              <a:t>, use all artefact define in the Secure Access Control concept</a:t>
            </a:r>
          </a:p>
          <a:p>
            <a:pPr lvl="2"/>
            <a:r>
              <a:rPr lang="en-US" noProof="1"/>
              <a:t>You can Use </a:t>
            </a:r>
            <a:r>
              <a:rPr lang="en-US" sz="1400" i="1" noProof="1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en-US" noProof="1"/>
              <a:t> concept</a:t>
            </a:r>
            <a:endParaRPr lang="en-US" i="1" noProof="1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noProof="1"/>
              <a:t>Add the « security » in place of Data</a:t>
            </a:r>
          </a:p>
          <a:p>
            <a:pPr lvl="1"/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1720" y="4077072"/>
            <a:ext cx="5400600" cy="130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/>
              <a:t> {"</a:t>
            </a:r>
            <a:r>
              <a:rPr lang="fr-FR" sz="900" dirty="0" err="1"/>
              <a:t>validateExpense</a:t>
            </a:r>
            <a:r>
              <a:rPr lang="fr-FR" sz="900" dirty="0"/>
              <a:t>":"data", </a:t>
            </a:r>
          </a:p>
          <a:p>
            <a:r>
              <a:rPr lang="fr-FR" sz="900" dirty="0"/>
              <a:t>  "</a:t>
            </a:r>
            <a:r>
              <a:rPr lang="fr-FR" sz="900" dirty="0" err="1"/>
              <a:t>AmountExpense</a:t>
            </a:r>
            <a:r>
              <a:rPr lang="fr-FR" sz="900" dirty="0"/>
              <a:t>" : "</a:t>
            </a:r>
            <a:r>
              <a:rPr lang="fr-FR" sz="900" dirty="0" err="1"/>
              <a:t>security</a:t>
            </a:r>
            <a:r>
              <a:rPr lang="fr-FR" sz="900" dirty="0"/>
              <a:t>: </a:t>
            </a:r>
            <a:r>
              <a:rPr lang="fr-FR" sz="900" dirty="0" err="1"/>
              <a:t>User|Walter.Bates</a:t>
            </a:r>
            <a:r>
              <a:rPr lang="fr-FR" sz="900" dirty="0"/>
              <a:t>, </a:t>
            </a:r>
            <a:r>
              <a:rPr lang="fr-FR" sz="900" dirty="0" err="1"/>
              <a:t>Right|Pentagone</a:t>
            </a:r>
            <a:r>
              <a:rPr lang="fr-FR" sz="900" dirty="0"/>
              <a:t>, </a:t>
            </a:r>
            <a:r>
              <a:rPr lang="fr-FR" sz="900" dirty="0" err="1"/>
              <a:t>Profile|Administrator</a:t>
            </a:r>
            <a:r>
              <a:rPr lang="fr-FR" sz="900" dirty="0"/>
              <a:t>", </a:t>
            </a:r>
          </a:p>
          <a:p>
            <a:r>
              <a:rPr lang="fr-FR" sz="900" dirty="0"/>
              <a:t>  "</a:t>
            </a:r>
            <a:r>
              <a:rPr lang="fr-FR" sz="900" dirty="0" err="1"/>
              <a:t>LineExpense</a:t>
            </a:r>
            <a:r>
              <a:rPr lang="fr-FR" sz="900" dirty="0"/>
              <a:t>" : "data"}</a:t>
            </a:r>
          </a:p>
        </p:txBody>
      </p:sp>
    </p:spTree>
    <p:extLst>
      <p:ext uri="{BB962C8B-B14F-4D97-AF65-F5344CB8AC3E}">
        <p14:creationId xmlns:p14="http://schemas.microsoft.com/office/powerpoint/2010/main" val="429414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©2013 Bonitasoft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76672"/>
            <a:ext cx="1371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6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Objective 1.0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Give a simple access to process variable and activity variables in REST</a:t>
            </a:r>
          </a:p>
          <a:p>
            <a:r>
              <a:rPr lang="en-US" noProof="1"/>
              <a:t>Manage complexes variables : HashMap and List</a:t>
            </a:r>
          </a:p>
          <a:p>
            <a:r>
              <a:rPr lang="en-US" noProof="1"/>
              <a:t>Be symmetric with Contract</a:t>
            </a:r>
          </a:p>
          <a:p>
            <a:pPr lvl="1"/>
            <a:r>
              <a:rPr lang="en-US" noProof="1"/>
              <a:t>Concept : Process Designer (Dave) </a:t>
            </a:r>
            <a:br>
              <a:rPr lang="en-US" noProof="1"/>
            </a:br>
            <a:r>
              <a:rPr lang="en-US" noProof="1"/>
              <a:t>control which variables will be updated,</a:t>
            </a:r>
            <a:br>
              <a:rPr lang="en-US" noProof="1"/>
            </a:br>
            <a:r>
              <a:rPr lang="en-US" noProof="1"/>
              <a:t>so Dave decide which variable </a:t>
            </a:r>
            <a:br>
              <a:rPr lang="en-US" noProof="1"/>
            </a:br>
            <a:r>
              <a:rPr lang="en-US" noProof="1"/>
              <a:t>are available</a:t>
            </a:r>
          </a:p>
          <a:p>
            <a:pPr lvl="1"/>
            <a:r>
              <a:rPr lang="en-US" noProof="1"/>
              <a:t>Technical : One RESTCALL to </a:t>
            </a:r>
            <a:br>
              <a:rPr lang="en-US" noProof="1"/>
            </a:br>
            <a:r>
              <a:rPr lang="en-US" noProof="1"/>
              <a:t>send variable, one REST CALL</a:t>
            </a:r>
            <a:br>
              <a:rPr lang="en-US" noProof="1"/>
            </a:br>
            <a:r>
              <a:rPr lang="en-US" noProof="1"/>
              <a:t>to get them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130615" y="4198264"/>
            <a:ext cx="1116124" cy="55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Contract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584775" y="4201524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30" y="4583125"/>
            <a:ext cx="1133475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6216" y="3195811"/>
            <a:ext cx="792088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7" idx="0"/>
            <a:endCxn id="9" idx="1"/>
          </p:cNvCxnSpPr>
          <p:nvPr/>
        </p:nvCxnSpPr>
        <p:spPr>
          <a:xfrm flipV="1">
            <a:off x="6142837" y="3591855"/>
            <a:ext cx="373379" cy="60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3"/>
            <a:endCxn id="6" idx="0"/>
          </p:cNvCxnSpPr>
          <p:nvPr/>
        </p:nvCxnSpPr>
        <p:spPr>
          <a:xfrm>
            <a:off x="7308304" y="3591855"/>
            <a:ext cx="380373" cy="6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364088" y="5192725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516488" y="5345125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668888" y="5497525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620203" y="5814598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Process variable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24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Objective 2.0 (current)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Extend </a:t>
            </a:r>
          </a:p>
          <a:p>
            <a:pPr lvl="1"/>
            <a:r>
              <a:rPr lang="en-US" noProof="1"/>
              <a:t>BDM, and don’t manage “lazy” or “eager” !</a:t>
            </a:r>
          </a:p>
          <a:p>
            <a:pPr lvl="1"/>
            <a:r>
              <a:rPr lang="en-US" noProof="1"/>
              <a:t>accept caseId (for overview), </a:t>
            </a:r>
          </a:p>
          <a:p>
            <a:pPr lvl="1"/>
            <a:r>
              <a:rPr lang="en-US" noProof="1"/>
              <a:t>retrieve archive process variable data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©2013 Bonitasoft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725491" y="4169186"/>
            <a:ext cx="1116124" cy="55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Contract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179651" y="4172446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06" y="4554047"/>
            <a:ext cx="1133475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1092" y="3166733"/>
            <a:ext cx="792088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0"/>
            <a:endCxn id="9" idx="1"/>
          </p:cNvCxnSpPr>
          <p:nvPr/>
        </p:nvCxnSpPr>
        <p:spPr>
          <a:xfrm flipV="1">
            <a:off x="2737713" y="3562777"/>
            <a:ext cx="373379" cy="60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3"/>
            <a:endCxn id="7" idx="0"/>
          </p:cNvCxnSpPr>
          <p:nvPr/>
        </p:nvCxnSpPr>
        <p:spPr>
          <a:xfrm>
            <a:off x="3903180" y="3562777"/>
            <a:ext cx="380373" cy="6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958964" y="5163647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111364" y="5316047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263764" y="5468447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/>
          <p:cNvSpPr/>
          <p:nvPr/>
        </p:nvSpPr>
        <p:spPr>
          <a:xfrm>
            <a:off x="4093366" y="5248524"/>
            <a:ext cx="504056" cy="50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215079" y="5785520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Process variable             BDM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28323" y="3166733"/>
            <a:ext cx="792088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6566305" y="4300662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894866" y="505439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47266" y="520679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199666" y="535919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re 24"/>
          <p:cNvSpPr/>
          <p:nvPr/>
        </p:nvSpPr>
        <p:spPr>
          <a:xfrm>
            <a:off x="8029268" y="5139270"/>
            <a:ext cx="504056" cy="50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31121" y="5676266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Process variable             BDM</a:t>
            </a:r>
          </a:p>
        </p:txBody>
      </p:sp>
      <p:cxnSp>
        <p:nvCxnSpPr>
          <p:cNvPr id="27" name="Connecteur droit avec flèche 26"/>
          <p:cNvCxnSpPr>
            <a:stCxn id="21" idx="0"/>
            <a:endCxn id="19" idx="2"/>
          </p:cNvCxnSpPr>
          <p:nvPr/>
        </p:nvCxnSpPr>
        <p:spPr>
          <a:xfrm flipV="1">
            <a:off x="7124367" y="3958821"/>
            <a:ext cx="0" cy="34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7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503548" y="2356807"/>
            <a:ext cx="8172908" cy="1020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sz="1050" i="1" dirty="0" err="1">
                <a:solidFill>
                  <a:schemeClr val="tx1"/>
                </a:solidFill>
              </a:rPr>
              <a:t>Ui</a:t>
            </a:r>
            <a:r>
              <a:rPr lang="fr-FR" sz="1050" i="1" dirty="0">
                <a:solidFill>
                  <a:schemeClr val="tx1"/>
                </a:solidFill>
              </a:rPr>
              <a:t> Designer (Fred)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467543" y="4539674"/>
            <a:ext cx="8208913" cy="1625133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endParaRPr lang="fr-FR" sz="1050" i="1" dirty="0">
              <a:solidFill>
                <a:schemeClr val="tx1"/>
              </a:solidFill>
            </a:endParaRPr>
          </a:p>
          <a:p>
            <a:endParaRPr lang="fr-FR" sz="1050" i="1" dirty="0">
              <a:solidFill>
                <a:schemeClr val="tx1"/>
              </a:solidFill>
            </a:endParaRPr>
          </a:p>
          <a:p>
            <a:endParaRPr lang="fr-FR" sz="1050" i="1" dirty="0">
              <a:solidFill>
                <a:schemeClr val="tx1"/>
              </a:solidFill>
            </a:endParaRPr>
          </a:p>
          <a:p>
            <a:r>
              <a:rPr lang="fr-FR" sz="1050" i="1" dirty="0">
                <a:solidFill>
                  <a:schemeClr val="tx1"/>
                </a:solidFill>
              </a:rPr>
              <a:t>Security Designer (Sofia)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84785"/>
            <a:ext cx="7848872" cy="1235902"/>
          </a:xfrm>
        </p:spPr>
        <p:txBody>
          <a:bodyPr/>
          <a:lstStyle/>
          <a:p>
            <a:r>
              <a:rPr lang="en-US" noProof="1"/>
              <a:t>Extend the mechanism (Custom Page)</a:t>
            </a:r>
          </a:p>
          <a:p>
            <a:r>
              <a:rPr lang="en-US" noProof="1"/>
              <a:t>Implement a Security Access Control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67544" y="3423341"/>
            <a:ext cx="8208912" cy="1020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sz="1050" i="1" dirty="0">
                <a:solidFill>
                  <a:schemeClr val="tx1"/>
                </a:solidFill>
              </a:rPr>
              <a:t>Process Designer (Anna)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Objective 3.0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682343" y="3423341"/>
            <a:ext cx="1116124" cy="55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Contract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136503" y="3426601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58" y="3808202"/>
            <a:ext cx="1133475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944" y="2420888"/>
            <a:ext cx="792088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0"/>
            <a:endCxn id="9" idx="1"/>
          </p:cNvCxnSpPr>
          <p:nvPr/>
        </p:nvCxnSpPr>
        <p:spPr>
          <a:xfrm flipV="1">
            <a:off x="3694565" y="2816932"/>
            <a:ext cx="373379" cy="60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3"/>
            <a:endCxn id="7" idx="0"/>
          </p:cNvCxnSpPr>
          <p:nvPr/>
        </p:nvCxnSpPr>
        <p:spPr>
          <a:xfrm>
            <a:off x="4860032" y="2816932"/>
            <a:ext cx="380373" cy="60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915816" y="500286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068216" y="515526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220616" y="5307663"/>
            <a:ext cx="778749" cy="28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/>
          <p:cNvSpPr/>
          <p:nvPr/>
        </p:nvSpPr>
        <p:spPr>
          <a:xfrm>
            <a:off x="6079213" y="5039559"/>
            <a:ext cx="504056" cy="50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068216" y="5635188"/>
            <a:ext cx="459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Process variable                                     BDM  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6965" y="2420888"/>
            <a:ext cx="792088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</a:t>
            </a:r>
          </a:p>
        </p:txBody>
      </p:sp>
      <p:sp>
        <p:nvSpPr>
          <p:cNvPr id="20" name="Ellipse 19"/>
          <p:cNvSpPr/>
          <p:nvPr/>
        </p:nvSpPr>
        <p:spPr>
          <a:xfrm>
            <a:off x="6950596" y="3428218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483768" y="4581128"/>
            <a:ext cx="57246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Access Control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1740146" y="4730878"/>
            <a:ext cx="634751" cy="810181"/>
          </a:xfrm>
          <a:prstGeom prst="foldedCorner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AccessControl</a:t>
            </a:r>
            <a:r>
              <a:rPr lang="fr-FR" sz="900" dirty="0"/>
              <a:t> Description</a:t>
            </a:r>
          </a:p>
        </p:txBody>
      </p:sp>
      <p:sp>
        <p:nvSpPr>
          <p:cNvPr id="22" name="Carré corné 21"/>
          <p:cNvSpPr/>
          <p:nvPr/>
        </p:nvSpPr>
        <p:spPr>
          <a:xfrm>
            <a:off x="2286397" y="3510597"/>
            <a:ext cx="803826" cy="6783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Rest</a:t>
            </a:r>
            <a:r>
              <a:rPr lang="fr-FR" sz="900" dirty="0"/>
              <a:t> </a:t>
            </a:r>
            <a:r>
              <a:rPr lang="fr-FR" sz="900" dirty="0" err="1"/>
              <a:t>Context</a:t>
            </a:r>
            <a:r>
              <a:rPr lang="fr-FR" sz="9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437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Secure the BDM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The BDM is global, security must be global</a:t>
            </a:r>
          </a:p>
          <a:p>
            <a:pPr lvl="1"/>
            <a:r>
              <a:rPr lang="en-US" noProof="1"/>
              <a:t>If Walter.Bates can’t access the Invoice, he can’t whatever the access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Cylindre 5"/>
          <p:cNvSpPr/>
          <p:nvPr/>
        </p:nvSpPr>
        <p:spPr>
          <a:xfrm>
            <a:off x="2771800" y="5306490"/>
            <a:ext cx="504056" cy="50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83769" y="523407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InvoiceHeader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Invoice</a:t>
            </a:r>
            <a:r>
              <a:rPr lang="fr-FR" dirty="0"/>
              <a:t> Lines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1860" y="4509120"/>
            <a:ext cx="474443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3768" y="2877434"/>
            <a:ext cx="792088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492789" y="2877434"/>
            <a:ext cx="792088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</a:t>
            </a:r>
          </a:p>
        </p:txBody>
      </p:sp>
      <p:sp>
        <p:nvSpPr>
          <p:cNvPr id="11" name="Ellipse 10"/>
          <p:cNvSpPr/>
          <p:nvPr/>
        </p:nvSpPr>
        <p:spPr>
          <a:xfrm>
            <a:off x="2321750" y="3745918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330771" y="3745918"/>
            <a:ext cx="1116124" cy="5520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Rest</a:t>
            </a:r>
            <a:r>
              <a:rPr lang="fr-FR" sz="1100" dirty="0"/>
              <a:t> </a:t>
            </a:r>
            <a:r>
              <a:rPr lang="fr-FR" sz="1100" dirty="0" err="1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0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E7CD-45D5-4E88-BD91-D8CEE255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the Rest Api Context?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7569D-1680-4475-AA29-FCFD9C54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4392489"/>
          </a:xfrm>
        </p:spPr>
        <p:txBody>
          <a:bodyPr/>
          <a:lstStyle/>
          <a:p>
            <a:r>
              <a:rPr lang="en-US" noProof="1"/>
              <a:t>Contract and Context</a:t>
            </a:r>
          </a:p>
          <a:p>
            <a:pPr lvl="1"/>
            <a:r>
              <a:rPr lang="en-US" noProof="1"/>
              <a:t>In a task, Dave (Process Designer) explicitly gives what to be updated (this is the contract) : this is the OUT.</a:t>
            </a:r>
          </a:p>
          <a:p>
            <a:pPr lvl="1"/>
            <a:r>
              <a:rPr lang="en-US" noProof="1"/>
              <a:t>Idea is to give to Dave what can be visible: this is the IN</a:t>
            </a:r>
          </a:p>
          <a:p>
            <a:pPr lvl="1"/>
            <a:r>
              <a:rPr lang="en-US" noProof="1"/>
              <a:t>Second idea for Dave is to control the permission on data</a:t>
            </a:r>
          </a:p>
          <a:p>
            <a:r>
              <a:rPr lang="en-US" noProof="1"/>
              <a:t>Then, idea is to give to the Form Designer the simplicity</a:t>
            </a:r>
          </a:p>
          <a:p>
            <a:pPr lvl="1"/>
            <a:r>
              <a:rPr lang="en-US" noProof="1"/>
              <a:t>All information is given in </a:t>
            </a:r>
            <a:r>
              <a:rPr lang="en-US" sz="2400" b="1" noProof="1">
                <a:solidFill>
                  <a:srgbClr val="FF0000"/>
                </a:solidFill>
              </a:rPr>
              <a:t>one</a:t>
            </a:r>
            <a:r>
              <a:rPr lang="en-US" noProof="1"/>
              <a:t> REST API. Even in a task, a overview, a archived overview, a process instance.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969EA3-9003-4116-A4F0-58E8FBAF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F5B1BF-9064-4D03-8CD7-DE3EF992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82B452-7734-4C43-96DF-CD043495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84" y="4581128"/>
            <a:ext cx="990600" cy="52387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8A05F37-5294-4CDB-8543-F48423D0532D}"/>
              </a:ext>
            </a:extLst>
          </p:cNvPr>
          <p:cNvSpPr/>
          <p:nvPr/>
        </p:nvSpPr>
        <p:spPr>
          <a:xfrm>
            <a:off x="2483768" y="4754285"/>
            <a:ext cx="1944216" cy="1512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412EACE-3426-4931-889D-90AD09CE4246}"/>
              </a:ext>
            </a:extLst>
          </p:cNvPr>
          <p:cNvSpPr/>
          <p:nvPr/>
        </p:nvSpPr>
        <p:spPr>
          <a:xfrm>
            <a:off x="4427984" y="4754285"/>
            <a:ext cx="172819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2B4EC-EE8B-4846-AA00-A87EB713FB57}"/>
              </a:ext>
            </a:extLst>
          </p:cNvPr>
          <p:cNvSpPr txBox="1"/>
          <p:nvPr/>
        </p:nvSpPr>
        <p:spPr>
          <a:xfrm>
            <a:off x="3470460" y="4911400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  <a:r>
              <a:rPr lang="en-US" sz="1100" i="1" dirty="0">
                <a:solidFill>
                  <a:schemeClr val="bg1"/>
                </a:solidFill>
              </a:rPr>
              <a:t>                   Contract</a:t>
            </a:r>
          </a:p>
        </p:txBody>
      </p:sp>
    </p:spTree>
    <p:extLst>
      <p:ext uri="{BB962C8B-B14F-4D97-AF65-F5344CB8AC3E}">
        <p14:creationId xmlns:p14="http://schemas.microsoft.com/office/powerpoint/2010/main" val="15984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How to manage Security in BDM ? A 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Walter Bates can access some data, and some not. Then, if Walter Bates has the accreditation « Public » and « Confidential defense »,he can access the invoice 245 and 563</a:t>
            </a:r>
          </a:p>
          <a:p>
            <a:r>
              <a:rPr lang="en-US" noProof="1"/>
              <a:t>In the data, he may be not allow to access the attributes Decision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Of course, the same mechanism apply on Lines in the BDM =&gt; All objects should have a AccessData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681028"/>
            <a:ext cx="5991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/>
          </a:p>
          <a:p>
            <a:r>
              <a:rPr lang="en-US" noProof="1"/>
              <a:t>Data has an accessData</a:t>
            </a:r>
          </a:p>
          <a:p>
            <a:r>
              <a:rPr lang="en-US" noProof="1"/>
              <a:t>Table have col</a:t>
            </a:r>
          </a:p>
          <a:p>
            <a:r>
              <a:rPr lang="en-US" noProof="1"/>
              <a:t>Via the SecurityMapping,</a:t>
            </a:r>
            <a:br>
              <a:rPr lang="en-US" noProof="1"/>
            </a:br>
            <a:r>
              <a:rPr lang="en-US" noProof="1"/>
              <a:t>user get access.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12" name="Rectangle 11"/>
          <p:cNvSpPr/>
          <p:nvPr/>
        </p:nvSpPr>
        <p:spPr>
          <a:xfrm>
            <a:off x="4572000" y="1916831"/>
            <a:ext cx="4320480" cy="4171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Security Access Control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Security access : principle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89040"/>
            <a:ext cx="3614961" cy="49425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4934508" y="3995263"/>
            <a:ext cx="93610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Public</a:t>
            </a:r>
          </a:p>
        </p:txBody>
      </p:sp>
      <p:sp>
        <p:nvSpPr>
          <p:cNvPr id="8" name="Ellipse 7"/>
          <p:cNvSpPr/>
          <p:nvPr/>
        </p:nvSpPr>
        <p:spPr>
          <a:xfrm>
            <a:off x="4934508" y="4350441"/>
            <a:ext cx="93610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Secret </a:t>
            </a:r>
            <a:r>
              <a:rPr lang="fr-FR" sz="700" dirty="0" err="1"/>
              <a:t>Defense</a:t>
            </a:r>
            <a:endParaRPr lang="fr-FR" sz="700" dirty="0"/>
          </a:p>
        </p:txBody>
      </p:sp>
      <p:sp>
        <p:nvSpPr>
          <p:cNvPr id="9" name="Ellipse 8"/>
          <p:cNvSpPr/>
          <p:nvPr/>
        </p:nvSpPr>
        <p:spPr>
          <a:xfrm>
            <a:off x="4968044" y="4705619"/>
            <a:ext cx="93610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Confidential</a:t>
            </a:r>
            <a:r>
              <a:rPr lang="fr-FR" sz="700" dirty="0"/>
              <a:t> </a:t>
            </a:r>
            <a:r>
              <a:rPr lang="fr-FR" sz="700" dirty="0" err="1"/>
              <a:t>Defense</a:t>
            </a:r>
            <a:endParaRPr lang="fr-FR" sz="700" dirty="0"/>
          </a:p>
        </p:txBody>
      </p:sp>
      <p:sp>
        <p:nvSpPr>
          <p:cNvPr id="11" name="Ellipse 10"/>
          <p:cNvSpPr/>
          <p:nvPr/>
        </p:nvSpPr>
        <p:spPr>
          <a:xfrm>
            <a:off x="4614108" y="2150516"/>
            <a:ext cx="1830099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InvoiceHeader:Decision</a:t>
            </a:r>
            <a:endParaRPr lang="fr-FR" sz="700" dirty="0"/>
          </a:p>
        </p:txBody>
      </p:sp>
      <p:sp>
        <p:nvSpPr>
          <p:cNvPr id="13" name="Hexagone 12"/>
          <p:cNvSpPr/>
          <p:nvPr/>
        </p:nvSpPr>
        <p:spPr>
          <a:xfrm>
            <a:off x="6444207" y="3645024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SecurityMapping</a:t>
            </a:r>
            <a:endParaRPr lang="fr-FR" sz="11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42" y="3497861"/>
            <a:ext cx="1108755" cy="1108755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4608004" y="2560936"/>
            <a:ext cx="1830099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InvoiceHeader:Number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745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How to implement it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Each data contains a column « accessdata », a String</a:t>
            </a:r>
          </a:p>
          <a:p>
            <a:r>
              <a:rPr lang="en-US" noProof="1"/>
              <a:t>A SecurityMapping give the access control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8" y="2510896"/>
            <a:ext cx="7667625" cy="2105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4748394"/>
            <a:ext cx="4320480" cy="99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Data : manage by the Access data</a:t>
            </a:r>
          </a:p>
          <a:p>
            <a:r>
              <a:rPr lang="en-US" sz="1200" i="1" dirty="0"/>
              <a:t>Col : access to a column</a:t>
            </a:r>
          </a:p>
          <a:p>
            <a:r>
              <a:rPr lang="en-US" sz="1200" i="1" dirty="0"/>
              <a:t>Right : alias</a:t>
            </a:r>
          </a:p>
        </p:txBody>
      </p:sp>
    </p:spTree>
    <p:extLst>
      <p:ext uri="{BB962C8B-B14F-4D97-AF65-F5344CB8AC3E}">
        <p14:creationId xmlns:p14="http://schemas.microsoft.com/office/powerpoint/2010/main" val="319380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Use case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4536504"/>
          </a:xfrm>
        </p:spPr>
        <p:txBody>
          <a:bodyPr>
            <a:normAutofit fontScale="92500" lnSpcReduction="10000"/>
          </a:bodyPr>
          <a:lstStyle/>
          <a:p>
            <a:endParaRPr lang="en-US" noProof="1"/>
          </a:p>
          <a:p>
            <a:r>
              <a:rPr lang="en-US" noProof="1"/>
              <a:t>Leave request :</a:t>
            </a:r>
          </a:p>
          <a:p>
            <a:pPr lvl="1"/>
            <a:r>
              <a:rPr lang="en-US" noProof="1"/>
              <a:t>Users create a leave Request if they have enough in the bank</a:t>
            </a:r>
          </a:p>
          <a:p>
            <a:pPr lvl="1"/>
            <a:r>
              <a:rPr lang="en-US" noProof="1"/>
              <a:t>During the validation, only the users and managers can see the request</a:t>
            </a:r>
          </a:p>
          <a:p>
            <a:pPr lvl="1"/>
            <a:r>
              <a:rPr lang="en-US" noProof="1"/>
              <a:t>After validation, process waits the end of the physical vacation, to update the payroll.</a:t>
            </a:r>
          </a:p>
          <a:p>
            <a:r>
              <a:rPr lang="en-US" noProof="1"/>
              <a:t>User access</a:t>
            </a:r>
          </a:p>
          <a:p>
            <a:pPr lvl="1"/>
            <a:r>
              <a:rPr lang="en-US" noProof="1"/>
              <a:t>William.Jobs can access all leave Request (this is the manager)</a:t>
            </a:r>
          </a:p>
          <a:p>
            <a:pPr lvl="1"/>
            <a:r>
              <a:rPr lang="en-US" noProof="1"/>
              <a:t>Helen.Kelly is the manager of the R&amp;D team, he can see / modify all requests of its team</a:t>
            </a:r>
          </a:p>
          <a:p>
            <a:pPr lvl="1"/>
            <a:r>
              <a:rPr lang="en-US" noProof="1"/>
              <a:t>Walter.Bates can modify only its request during the validation, after he can only SEE it and he can see the validated request of the person in the same team</a:t>
            </a:r>
          </a:p>
          <a:p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06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Process / Data /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Process / Life cycle / Security : 3 independents concept</a:t>
            </a:r>
          </a:p>
          <a:p>
            <a:pPr lvl="1"/>
            <a:r>
              <a:rPr lang="en-US" noProof="1"/>
              <a:t>Process can modify the life cycle, </a:t>
            </a:r>
          </a:p>
          <a:p>
            <a:pPr lvl="1"/>
            <a:r>
              <a:rPr lang="en-US" noProof="1"/>
              <a:t>Security may change too during</a:t>
            </a:r>
          </a:p>
          <a:p>
            <a:r>
              <a:rPr lang="en-US" noProof="1"/>
              <a:t>All changes may be pilot by the process</a:t>
            </a:r>
          </a:p>
          <a:p>
            <a:r>
              <a:rPr lang="en-US" noProof="1"/>
              <a:t>Data live after the end of the process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187624" y="3573016"/>
            <a:ext cx="568863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Leave Request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672986" y="5008314"/>
            <a:ext cx="1296505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validation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102324" y="5008314"/>
            <a:ext cx="1338844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Planned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652121" y="5006002"/>
            <a:ext cx="2736302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2806" y="5831640"/>
            <a:ext cx="2366685" cy="333664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Private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2325" y="5811073"/>
            <a:ext cx="4310694" cy="333664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team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456135" y="5733256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07315" y="4509991"/>
            <a:ext cx="952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</a:t>
            </a:r>
          </a:p>
          <a:p>
            <a:endParaRPr lang="en-US" sz="1200" dirty="0"/>
          </a:p>
          <a:p>
            <a:r>
              <a:rPr lang="en-US" sz="1200" dirty="0"/>
              <a:t>Data(BDM)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Security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09" y="3930104"/>
            <a:ext cx="5112568" cy="68753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653338" y="428555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Creation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67544" y="4878711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636610" y="4365104"/>
            <a:ext cx="16728" cy="82772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067944" y="4322401"/>
            <a:ext cx="0" cy="7627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652120" y="4330041"/>
            <a:ext cx="0" cy="75514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34577" y="4548392"/>
            <a:ext cx="73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FF00"/>
                </a:solidFill>
              </a:rPr>
              <a:t>Validate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64519" y="450746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FF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961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Implementation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Pure “accessData”</a:t>
            </a:r>
          </a:p>
          <a:p>
            <a:pPr lvl="1"/>
            <a:r>
              <a:rPr lang="en-US" noProof="1"/>
              <a:t>One accessData per user</a:t>
            </a:r>
          </a:p>
          <a:p>
            <a:pPr lvl="2"/>
            <a:r>
              <a:rPr lang="en-US" noProof="1"/>
              <a:t>leaveRequestWalter.Bates	</a:t>
            </a:r>
            <a:r>
              <a:rPr lang="en-US" sz="1400" noProof="1"/>
              <a:t>(Walter, Helen, Williams)</a:t>
            </a:r>
          </a:p>
          <a:p>
            <a:pPr lvl="2"/>
            <a:r>
              <a:rPr lang="en-US" noProof="1"/>
              <a:t>LeaveRequestDanielaAngelo	</a:t>
            </a:r>
            <a:r>
              <a:rPr lang="en-US" sz="1400" noProof="1"/>
              <a:t>(Daniela, Helen, Williams)</a:t>
            </a:r>
          </a:p>
          <a:p>
            <a:pPr lvl="1"/>
            <a:r>
              <a:rPr lang="en-US" noProof="1"/>
              <a:t>One access data per team</a:t>
            </a:r>
          </a:p>
          <a:p>
            <a:pPr lvl="2"/>
            <a:r>
              <a:rPr lang="en-US" noProof="1"/>
              <a:t>LeaveRequestR&amp;D		</a:t>
            </a:r>
            <a:r>
              <a:rPr lang="en-US" sz="1400" noProof="1"/>
              <a:t>(Walter,Daniela,Helen,Williams)</a:t>
            </a:r>
            <a:endParaRPr lang="en-US" noProof="1"/>
          </a:p>
          <a:p>
            <a:pPr lvl="2"/>
            <a:r>
              <a:rPr lang="en-US" noProof="1"/>
              <a:t>LeaveRequestSales		 </a:t>
            </a:r>
            <a:r>
              <a:rPr lang="en-US" sz="1400" noProof="1"/>
              <a:t>(Jan.Fisher,Williams)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83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Implementation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AccessData + Distribution</a:t>
            </a:r>
          </a:p>
          <a:p>
            <a:pPr lvl="1"/>
            <a:r>
              <a:rPr lang="en-US" noProof="1"/>
              <a:t>One private accessData per team</a:t>
            </a:r>
          </a:p>
          <a:p>
            <a:pPr lvl="2"/>
            <a:r>
              <a:rPr lang="en-US" noProof="1"/>
              <a:t>Leave Private R&amp;D 	</a:t>
            </a:r>
            <a:r>
              <a:rPr lang="en-US" sz="1400" noProof="1"/>
              <a:t>(Helen.Kelly,William.Bates)</a:t>
            </a:r>
          </a:p>
          <a:p>
            <a:pPr lvl="2"/>
            <a:r>
              <a:rPr lang="en-US" noProof="1"/>
              <a:t>Walter Bates access the information via the process</a:t>
            </a:r>
          </a:p>
          <a:p>
            <a:pPr lvl="3"/>
            <a:r>
              <a:rPr lang="en-US" noProof="1"/>
              <a:t>Save the reduce information in a Local Variable, and send the variable on the Distribution</a:t>
            </a:r>
          </a:p>
          <a:p>
            <a:pPr lvl="1"/>
            <a:r>
              <a:rPr lang="en-US" noProof="1"/>
              <a:t>One public access data per team</a:t>
            </a:r>
          </a:p>
          <a:p>
            <a:pPr lvl="2"/>
            <a:r>
              <a:rPr lang="en-US" noProof="1"/>
              <a:t>LeaveRequestR&amp;D</a:t>
            </a:r>
          </a:p>
          <a:p>
            <a:pPr lvl="2"/>
            <a:r>
              <a:rPr lang="en-US" noProof="1"/>
              <a:t>LeaveRequestSales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21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76" y="3399859"/>
            <a:ext cx="990600" cy="523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1944216" cy="1512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355976" y="3573016"/>
            <a:ext cx="172819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3398452" y="3730131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  <a:r>
              <a:rPr lang="en-US" sz="1100" i="1" dirty="0">
                <a:solidFill>
                  <a:schemeClr val="bg1"/>
                </a:solidFill>
              </a:rPr>
              <a:t>                   Contract</a:t>
            </a:r>
          </a:p>
        </p:txBody>
      </p:sp>
    </p:spTree>
    <p:extLst>
      <p:ext uri="{BB962C8B-B14F-4D97-AF65-F5344CB8AC3E}">
        <p14:creationId xmlns:p14="http://schemas.microsoft.com/office/powerpoint/2010/main" val="221667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81365" y="3390282"/>
            <a:ext cx="3380691" cy="132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971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/>
              </a:rPr>
              <a:t>CORPORATE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9712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dirty="0">
                <a:cs typeface="Arial"/>
              </a:rPr>
              <a:t>Product &amp; Services descriptions,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9712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dirty="0">
                <a:cs typeface="Arial"/>
              </a:rPr>
              <a:t>References, Webinars, White papers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11493" y="3429000"/>
            <a:ext cx="2945455" cy="13264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457200" rtl="0" eaLnBrk="1" latinLnBrk="0" hangingPunct="1">
              <a:spcBef>
                <a:spcPts val="0"/>
              </a:spcBef>
              <a:spcAft>
                <a:spcPts val="500"/>
              </a:spcAft>
              <a:buFont typeface="Arial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457200" rtl="0" eaLnBrk="1" latinLnBrk="0" hangingPunct="1">
              <a:spcBef>
                <a:spcPts val="0"/>
              </a:spcBef>
              <a:spcAft>
                <a:spcPts val="500"/>
              </a:spcAft>
              <a:buFont typeface="Arial"/>
              <a:buChar char="–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457200" rtl="0" eaLnBrk="1" latinLnBrk="0" hangingPunct="1">
              <a:spcBef>
                <a:spcPts val="0"/>
              </a:spcBef>
              <a:spcAft>
                <a:spcPts val="500"/>
              </a:spcAft>
              <a:buFont typeface="Arial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457200" rtl="0" eaLnBrk="1" latinLnBrk="0" hangingPunct="1">
              <a:spcBef>
                <a:spcPts val="0"/>
              </a:spcBef>
              <a:spcAft>
                <a:spcPts val="500"/>
              </a:spcAft>
              <a:buFont typeface="Arial"/>
              <a:buChar char="–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457200" rtl="0" eaLnBrk="1" latinLnBrk="0" hangingPunct="1">
              <a:spcBef>
                <a:spcPts val="0"/>
              </a:spcBef>
              <a:spcAft>
                <a:spcPts val="500"/>
              </a:spcAft>
              <a:buFont typeface="Arial"/>
              <a:buChar char="»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 typeface="Arial"/>
              <a:buNone/>
            </a:pPr>
            <a:r>
              <a:rPr lang="en-US" b="1" dirty="0">
                <a:solidFill>
                  <a:schemeClr val="bg1"/>
                </a:solidFill>
                <a:cs typeface="Arial"/>
              </a:rPr>
              <a:t>OPEN SOURCE COMMUNITY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cs typeface="Arial"/>
              </a:rPr>
              <a:t>Forums, Contributions, Source Code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4244" y="5161192"/>
            <a:ext cx="105746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twitter.com/</a:t>
            </a: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dirty="0" err="1">
                <a:solidFill>
                  <a:schemeClr val="bg1"/>
                </a:solidFill>
                <a:latin typeface="Arial"/>
                <a:cs typeface="Arial"/>
              </a:rPr>
              <a:t>bonitasoft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lvl="0">
              <a:spcBef>
                <a:spcPct val="20000"/>
              </a:spcBef>
              <a:buSzPct val="100000"/>
              <a:defRPr/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4785" y="5161192"/>
            <a:ext cx="1507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schemeClr val="bg1"/>
                </a:solidFill>
                <a:cs typeface="Arial"/>
              </a:rPr>
              <a:t>facebook.com/</a:t>
            </a:r>
            <a:br>
              <a:rPr lang="en-US" sz="1100" dirty="0">
                <a:solidFill>
                  <a:schemeClr val="bg1"/>
                </a:solidFill>
                <a:cs typeface="Arial"/>
              </a:rPr>
            </a:br>
            <a:r>
              <a:rPr lang="en-US" sz="1100" dirty="0" err="1">
                <a:solidFill>
                  <a:schemeClr val="bg1"/>
                </a:solidFill>
                <a:cs typeface="Arial"/>
              </a:rPr>
              <a:t>bonitasoftbpm</a:t>
            </a:r>
            <a:endParaRPr lang="en-US" sz="11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0160" y="5161192"/>
            <a:ext cx="1507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100000"/>
              <a:defRPr/>
            </a:pPr>
            <a:r>
              <a:rPr lang="en-US" sz="1100" dirty="0" err="1">
                <a:solidFill>
                  <a:schemeClr val="bg1"/>
                </a:solidFill>
                <a:cs typeface="Arial"/>
              </a:rPr>
              <a:t>linkedin.com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/</a:t>
            </a:r>
            <a:r>
              <a:rPr lang="en-US" sz="1100" dirty="0" err="1">
                <a:solidFill>
                  <a:schemeClr val="bg1"/>
                </a:solidFill>
                <a:cs typeface="Arial"/>
              </a:rPr>
              <a:t>groups?gid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=3182097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2913" y="5161192"/>
            <a:ext cx="1031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SzPct val="100000"/>
              <a:defRPr/>
            </a:pPr>
            <a:r>
              <a:rPr lang="en-US" sz="1100" dirty="0" err="1">
                <a:solidFill>
                  <a:schemeClr val="bg1"/>
                </a:solidFill>
                <a:cs typeface="Arial"/>
              </a:rPr>
              <a:t>youtube.com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/</a:t>
            </a:r>
            <a:br>
              <a:rPr lang="en-US" sz="1100" dirty="0">
                <a:solidFill>
                  <a:schemeClr val="bg1"/>
                </a:solidFill>
                <a:cs typeface="Arial"/>
              </a:rPr>
            </a:br>
            <a:r>
              <a:rPr lang="en-US" sz="1100" dirty="0" err="1">
                <a:solidFill>
                  <a:schemeClr val="bg1"/>
                </a:solidFill>
                <a:cs typeface="Arial"/>
              </a:rPr>
              <a:t>bonitasoft</a:t>
            </a:r>
            <a:endParaRPr lang="en-US" sz="11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 descr="social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40" y="5104895"/>
            <a:ext cx="526349" cy="526349"/>
          </a:xfrm>
          <a:prstGeom prst="rect">
            <a:avLst/>
          </a:prstGeom>
        </p:spPr>
      </p:pic>
      <p:pic>
        <p:nvPicPr>
          <p:cNvPr id="18" name="Picture 17" descr="social-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5104895"/>
            <a:ext cx="526349" cy="526349"/>
          </a:xfrm>
          <a:prstGeom prst="rect">
            <a:avLst/>
          </a:prstGeom>
        </p:spPr>
      </p:pic>
      <p:pic>
        <p:nvPicPr>
          <p:cNvPr id="19" name="Picture 18" descr="social-0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64" y="5104895"/>
            <a:ext cx="526349" cy="526349"/>
          </a:xfrm>
          <a:prstGeom prst="rect">
            <a:avLst/>
          </a:prstGeom>
        </p:spPr>
      </p:pic>
      <p:pic>
        <p:nvPicPr>
          <p:cNvPr id="20" name="Picture 19" descr="social-0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48" y="5104895"/>
            <a:ext cx="526349" cy="526349"/>
          </a:xfrm>
          <a:prstGeom prst="rect">
            <a:avLst/>
          </a:prstGeom>
        </p:spPr>
      </p:pic>
      <p:sp>
        <p:nvSpPr>
          <p:cNvPr id="22" name="Title 6"/>
          <p:cNvSpPr txBox="1">
            <a:spLocks/>
          </p:cNvSpPr>
          <p:nvPr/>
        </p:nvSpPr>
        <p:spPr>
          <a:xfrm>
            <a:off x="900000" y="720000"/>
            <a:ext cx="738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you, and…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900000" y="1260000"/>
            <a:ext cx="7380000" cy="7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971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STAY CONNECTED WITH US!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6" y="2326450"/>
            <a:ext cx="3304306" cy="826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30" y="2322732"/>
            <a:ext cx="3319178" cy="829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How to install it?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Install the Rest Context</a:t>
            </a:r>
          </a:p>
          <a:p>
            <a:pPr lvl="1"/>
            <a:r>
              <a:rPr lang="en-US" noProof="1"/>
              <a:t>You are done</a:t>
            </a:r>
          </a:p>
          <a:p>
            <a:r>
              <a:rPr lang="en-US" noProof="1"/>
              <a:t>Even if the process change, the BDM change : Nothing to update, the code is 100% dynamic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Maybe one day in standard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6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E3D87-986E-4A51-ADEB-2A362263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1DD7A-7422-46AB-9FEC-FA4E8373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1. Simplicity</a:t>
            </a:r>
          </a:p>
          <a:p>
            <a:pPr lvl="1"/>
            <a:r>
              <a:rPr lang="en-US" noProof="1"/>
              <a:t>Access Data (process variables, BDM, parameters) in one Rest Api</a:t>
            </a:r>
          </a:p>
          <a:p>
            <a:r>
              <a:rPr lang="en-US" noProof="1"/>
              <a:t>2. Powerful</a:t>
            </a:r>
          </a:p>
          <a:p>
            <a:pPr lvl="1"/>
            <a:r>
              <a:rPr lang="en-US" noProof="1"/>
              <a:t>Access BDM (Lazy ? Eager ? Don’t care)</a:t>
            </a:r>
          </a:p>
          <a:p>
            <a:pPr lvl="1"/>
            <a:r>
              <a:rPr lang="en-US" noProof="1"/>
              <a:t>Access variables (Process ? Task ? Parameter ? Don’t care)</a:t>
            </a:r>
          </a:p>
          <a:p>
            <a:pPr lvl="1"/>
            <a:r>
              <a:rPr lang="en-US" noProof="1"/>
              <a:t>Access Java variable (List, HashMap, Enum, even your class)</a:t>
            </a:r>
          </a:p>
          <a:p>
            <a:r>
              <a:rPr lang="en-US" noProof="1"/>
              <a:t>3. General</a:t>
            </a:r>
          </a:p>
          <a:p>
            <a:pPr lvl="1"/>
            <a:r>
              <a:rPr lang="en-US" noProof="1"/>
              <a:t>Same URL for Instantiation, Tasks, Overview, Archived Overview</a:t>
            </a:r>
          </a:p>
          <a:p>
            <a:r>
              <a:rPr lang="en-US" noProof="1"/>
              <a:t>4. Protection</a:t>
            </a:r>
          </a:p>
          <a:p>
            <a:pPr lvl="1"/>
            <a:r>
              <a:rPr lang="en-US" noProof="1"/>
              <a:t>Control who can access the data based on location and/or users</a:t>
            </a:r>
          </a:p>
          <a:p>
            <a:pPr lvl="1"/>
            <a:r>
              <a:rPr lang="en-US" noProof="1"/>
              <a:t>Control the Document access too in the process</a:t>
            </a:r>
          </a:p>
          <a:p>
            <a:r>
              <a:rPr lang="en-US" noProof="1"/>
              <a:t>5. Extension</a:t>
            </a:r>
          </a:p>
          <a:p>
            <a:pPr lvl="1"/>
            <a:r>
              <a:rPr lang="en-US" noProof="1"/>
              <a:t>Extend the REST API by give a Java plugin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57DFE4-823F-4532-9978-F63218A80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309C16-7958-4B32-B817-48051341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7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1. Simplicity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One URL in the designer:</a:t>
            </a:r>
          </a:p>
          <a:p>
            <a:pPr marL="0" indent="0">
              <a:buNone/>
            </a:pPr>
            <a:r>
              <a:rPr lang="en-US" sz="1400" b="1" i="1" noProof="1"/>
              <a:t>../API/extension/context?taskId={{taskId}}</a:t>
            </a:r>
            <a:endParaRPr lang="en-US" sz="2000" b="1" i="1" noProof="1"/>
          </a:p>
          <a:p>
            <a:pPr lvl="1"/>
            <a:r>
              <a:rPr lang="en-US" noProof="1"/>
              <a:t>Or </a:t>
            </a:r>
          </a:p>
          <a:p>
            <a:pPr marL="0" indent="0">
              <a:buNone/>
            </a:pPr>
            <a:r>
              <a:rPr lang="en-US" sz="1400" b="1" i="1" noProof="1"/>
              <a:t>../API/extension/context?caseId={{caseId}}</a:t>
            </a:r>
            <a:endParaRPr lang="en-US" sz="2000" b="1" i="1" noProof="1"/>
          </a:p>
          <a:p>
            <a:pPr lvl="1"/>
            <a:r>
              <a:rPr lang="en-US" noProof="1"/>
              <a:t>Or</a:t>
            </a:r>
          </a:p>
          <a:p>
            <a:pPr marL="0" indent="0">
              <a:buNone/>
            </a:pPr>
            <a:r>
              <a:rPr lang="en-US" sz="1400" b="1" i="1" noProof="1"/>
              <a:t>../API/extension/context?caseId={{id}}&amp;taskId={{id}}&amp;processid={{id}}&amp;url={{url}}</a:t>
            </a:r>
          </a:p>
          <a:p>
            <a:pPr marL="0" indent="0">
              <a:buNone/>
            </a:pPr>
            <a:r>
              <a:rPr lang="en-US" sz="1400" noProof="1"/>
              <a:t>url: Javascript : return window.location.href</a:t>
            </a:r>
          </a:p>
          <a:p>
            <a:pPr marL="457200" lvl="1" indent="0">
              <a:buNone/>
            </a:pPr>
            <a:r>
              <a:rPr lang="en-US" sz="14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Sorry, UI Designer use the same parameters id for all</a:t>
            </a:r>
          </a:p>
          <a:p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516A932-D606-4107-8092-EC14FA44E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65368"/>
              </p:ext>
            </p:extLst>
          </p:nvPr>
        </p:nvGraphicFramePr>
        <p:xfrm>
          <a:off x="718220" y="3931335"/>
          <a:ext cx="8064897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98272554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70687921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371598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How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Rest</a:t>
                      </a:r>
                      <a:r>
                        <a:rPr lang="fr-FR" sz="1200" dirty="0"/>
                        <a:t> Api </a:t>
                      </a:r>
                      <a:r>
                        <a:rPr lang="fr-FR" sz="1200" dirty="0" err="1"/>
                        <a:t>Context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Access 4 process variables 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Access 4 variables in a overview and a Archive  Overview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 call + JavaScript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5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Access BDM with a Eager child list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 call + </a:t>
                      </a:r>
                      <a:r>
                        <a:rPr lang="fr-FR" sz="1200" dirty="0" err="1"/>
                        <a:t>Jquery</a:t>
                      </a:r>
                      <a:r>
                        <a:rPr lang="fr-FR" sz="1200" dirty="0"/>
                        <a:t> +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6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Oups, </a:t>
                      </a:r>
                      <a:r>
                        <a:rPr lang="fr-FR" sz="1200" dirty="0" err="1"/>
                        <a:t>you</a:t>
                      </a:r>
                      <a:r>
                        <a:rPr lang="fr-FR" sz="1200" dirty="0"/>
                        <a:t> change the </a:t>
                      </a:r>
                      <a:r>
                        <a:rPr lang="fr-FR" sz="1200" dirty="0" err="1"/>
                        <a:t>Eager</a:t>
                      </a:r>
                      <a:r>
                        <a:rPr lang="fr-FR" sz="1200" dirty="0"/>
                        <a:t> to </a:t>
                      </a:r>
                      <a:r>
                        <a:rPr lang="fr-FR" sz="1200" dirty="0" err="1"/>
                        <a:t>Lazy</a:t>
                      </a:r>
                      <a:r>
                        <a:rPr lang="fr-FR" sz="1200" dirty="0"/>
                        <a:t> (or opposite ?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Re-design </a:t>
                      </a:r>
                      <a:r>
                        <a:rPr lang="fr-FR" sz="1200" dirty="0" err="1"/>
                        <a:t>your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form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Do 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4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Protect</a:t>
                      </a:r>
                      <a:r>
                        <a:rPr lang="fr-FR" sz="1200" dirty="0"/>
                        <a:t> the comment manager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9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2. Powerful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Context allow:</a:t>
            </a:r>
          </a:p>
          <a:p>
            <a:pPr lvl="1"/>
            <a:r>
              <a:rPr lang="en-US" noProof="1"/>
              <a:t>To Access Process Variables, Activity variable</a:t>
            </a:r>
          </a:p>
          <a:p>
            <a:pPr lvl="2"/>
            <a:r>
              <a:rPr lang="en-US" noProof="1"/>
              <a:t>2 different Standard REST API</a:t>
            </a:r>
          </a:p>
          <a:p>
            <a:pPr lvl="1"/>
            <a:r>
              <a:rPr lang="en-US" noProof="1"/>
              <a:t>Access Active or Archive</a:t>
            </a:r>
          </a:p>
          <a:p>
            <a:pPr lvl="2"/>
            <a:r>
              <a:rPr lang="en-US" noProof="1"/>
              <a:t>2 different Standard REST API : impossible to build an overview</a:t>
            </a:r>
          </a:p>
          <a:p>
            <a:pPr lvl="1"/>
            <a:r>
              <a:rPr lang="en-US" noProof="1"/>
              <a:t>JSON access (on Map, List, Datatype)</a:t>
            </a:r>
          </a:p>
          <a:p>
            <a:pPr lvl="2"/>
            <a:r>
              <a:rPr lang="en-US" noProof="1"/>
              <a:t>Standard REST API access only String, Long, Date.</a:t>
            </a:r>
          </a:p>
          <a:p>
            <a:pPr lvl="1"/>
            <a:r>
              <a:rPr lang="en-US" noProof="1"/>
              <a:t>One call from a task</a:t>
            </a:r>
          </a:p>
          <a:p>
            <a:pPr lvl="2"/>
            <a:r>
              <a:rPr lang="en-US" noProof="1"/>
              <a:t>Standard REST API need one call per variable</a:t>
            </a:r>
          </a:p>
          <a:p>
            <a:pPr lvl="1"/>
            <a:r>
              <a:rPr lang="en-US" noProof="1"/>
              <a:t>Protect the process variable</a:t>
            </a:r>
          </a:p>
          <a:p>
            <a:pPr lvl="2"/>
            <a:r>
              <a:rPr lang="en-US" noProof="1"/>
              <a:t>Process Designer can describe which variable can be accessible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70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3. General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Process designer manage:</a:t>
            </a:r>
          </a:p>
          <a:p>
            <a:pPr lvl="1"/>
            <a:r>
              <a:rPr lang="en-US" noProof="1"/>
              <a:t>Which variable will be updated by the contract</a:t>
            </a:r>
          </a:p>
          <a:p>
            <a:pPr lvl="1"/>
            <a:r>
              <a:rPr lang="en-US" noProof="1"/>
              <a:t>Which variable will be exposed by the context</a:t>
            </a:r>
          </a:p>
          <a:p>
            <a:r>
              <a:rPr lang="en-US" noProof="1"/>
              <a:t>UI Designer have a simple work</a:t>
            </a:r>
          </a:p>
          <a:p>
            <a:pPr lvl="1"/>
            <a:r>
              <a:rPr lang="en-US" noProof="1"/>
              <a:t>By the contract, he know what he must provide</a:t>
            </a:r>
          </a:p>
          <a:p>
            <a:pPr lvl="1"/>
            <a:r>
              <a:rPr lang="en-US" noProof="1"/>
              <a:t>By the context, he know what he must/should display</a:t>
            </a:r>
          </a:p>
          <a:p>
            <a:pPr lvl="1"/>
            <a:r>
              <a:rPr lang="en-US" noProof="1"/>
              <a:t>And this is only one REST call</a:t>
            </a:r>
          </a:p>
          <a:p>
            <a:r>
              <a:rPr lang="en-US" noProof="1"/>
              <a:t>Overview form is now possible</a:t>
            </a:r>
          </a:p>
          <a:p>
            <a:pPr lvl="1"/>
            <a:r>
              <a:rPr lang="en-US" noProof="1"/>
              <a:t>UI Designer can create a overview form for Active and Archived case (try it without this REST API !)</a:t>
            </a:r>
          </a:p>
          <a:p>
            <a:r>
              <a:rPr lang="en-US" noProof="1"/>
              <a:t>BDM can be use</a:t>
            </a:r>
          </a:p>
          <a:p>
            <a:pPr lvl="1"/>
            <a:r>
              <a:rPr lang="en-US" noProof="1"/>
              <a:t>Without be afraid if one person change the EAGER load to a LAZY load ! Else, all forms are broken…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7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4. Protection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If there are no “</a:t>
            </a:r>
            <a:r>
              <a:rPr lang="en-US" sz="1800" i="1" noProof="1">
                <a:solidFill>
                  <a:schemeClr val="accent3">
                    <a:lumMod val="75000"/>
                  </a:schemeClr>
                </a:solidFill>
              </a:rPr>
              <a:t>REST Context Distribution</a:t>
            </a:r>
            <a:r>
              <a:rPr lang="en-US" noProof="1"/>
              <a:t>”:</a:t>
            </a:r>
          </a:p>
          <a:p>
            <a:pPr lvl="1"/>
            <a:r>
              <a:rPr lang="en-US" noProof="1"/>
              <a:t>Process Variable, BDM, Activity Variable (if you give a taskId)</a:t>
            </a:r>
          </a:p>
          <a:p>
            <a:r>
              <a:rPr lang="en-US" noProof="1"/>
              <a:t>OR a “</a:t>
            </a:r>
            <a:r>
              <a:rPr lang="en-US" sz="1800" i="1" noProof="1">
                <a:solidFill>
                  <a:schemeClr val="accent3">
                    <a:lumMod val="75000"/>
                  </a:schemeClr>
                </a:solidFill>
              </a:rPr>
              <a:t>REST Context Distribution</a:t>
            </a:r>
            <a:r>
              <a:rPr lang="en-US" noProof="1"/>
              <a:t>” can be define</a:t>
            </a:r>
            <a:endParaRPr lang="en-US" sz="1800" noProof="1"/>
          </a:p>
          <a:p>
            <a:pPr lvl="1"/>
            <a:r>
              <a:rPr lang="en-US" sz="1600" noProof="1"/>
              <a:t>At the process level : </a:t>
            </a:r>
          </a:p>
          <a:p>
            <a:pPr lvl="2"/>
            <a:r>
              <a:rPr lang="en-US" sz="1400" noProof="1"/>
              <a:t>this distribution is used in Overview, Tasks</a:t>
            </a:r>
          </a:p>
          <a:p>
            <a:pPr lvl="1"/>
            <a:r>
              <a:rPr lang="en-US" sz="1600" noProof="1"/>
              <a:t>For each task</a:t>
            </a:r>
          </a:p>
          <a:p>
            <a:pPr lvl="2"/>
            <a:r>
              <a:rPr lang="en-US" sz="1400" noProof="1"/>
              <a:t>If a distribution context is given, it is used</a:t>
            </a:r>
          </a:p>
          <a:p>
            <a:pPr marL="457200" lvl="1" indent="0">
              <a:buNone/>
            </a:pPr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9314" y="4653136"/>
            <a:ext cx="2714600" cy="9864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{ "</a:t>
            </a:r>
            <a:r>
              <a:rPr lang="fr-FR" sz="1100" dirty="0" err="1"/>
              <a:t>validateExpense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DateExpense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listOfLines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Amount</a:t>
            </a:r>
            <a:r>
              <a:rPr lang="fr-FR" sz="1100" dirty="0"/>
              <a:t>":"data"}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4248" y="2276872"/>
            <a:ext cx="1994520" cy="115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{ "</a:t>
            </a:r>
            <a:r>
              <a:rPr lang="fr-FR" sz="1100" dirty="0" err="1"/>
              <a:t>validateExpense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DateExpense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listOfLines</a:t>
            </a:r>
            <a:r>
              <a:rPr lang="fr-FR" sz="1100" dirty="0"/>
              <a:t>":"data",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decisionManager</a:t>
            </a:r>
            <a:r>
              <a:rPr lang="fr-FR" sz="1100" dirty="0"/>
              <a:t>":data,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decisionFinancial</a:t>
            </a:r>
            <a:r>
              <a:rPr lang="fr-FR" sz="1100" dirty="0"/>
              <a:t>:"data,</a:t>
            </a:r>
          </a:p>
          <a:p>
            <a:r>
              <a:rPr lang="fr-FR" sz="1100" dirty="0"/>
              <a:t>"</a:t>
            </a:r>
            <a:r>
              <a:rPr lang="fr-FR" sz="1100" dirty="0" err="1"/>
              <a:t>Amount</a:t>
            </a:r>
            <a:r>
              <a:rPr lang="fr-FR" sz="1100" dirty="0"/>
              <a:t>":"data"}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922948"/>
            <a:ext cx="5499001" cy="2313902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1" idx="1"/>
            <a:endCxn id="7" idx="3"/>
          </p:cNvCxnSpPr>
          <p:nvPr/>
        </p:nvCxnSpPr>
        <p:spPr>
          <a:xfrm flipH="1">
            <a:off x="3163914" y="5079899"/>
            <a:ext cx="255958" cy="66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1"/>
          </p:cNvCxnSpPr>
          <p:nvPr/>
        </p:nvCxnSpPr>
        <p:spPr>
          <a:xfrm flipH="1">
            <a:off x="6444208" y="2855280"/>
            <a:ext cx="360040" cy="122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9552" y="5615663"/>
            <a:ext cx="2332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i="1" dirty="0"/>
              <a:t>Process</a:t>
            </a:r>
            <a:r>
              <a:rPr lang="fr-FR" sz="1100" i="1" dirty="0"/>
              <a:t> </a:t>
            </a:r>
            <a:r>
              <a:rPr lang="fr-FR" sz="1100" i="1" dirty="0" err="1">
                <a:solidFill>
                  <a:schemeClr val="accent3">
                    <a:lumMod val="75000"/>
                  </a:schemeClr>
                </a:solidFill>
              </a:rPr>
              <a:t>Rest</a:t>
            </a:r>
            <a:r>
              <a:rPr lang="fr-FR" sz="1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i="1" dirty="0" err="1">
                <a:solidFill>
                  <a:schemeClr val="accent3">
                    <a:lumMod val="75000"/>
                  </a:schemeClr>
                </a:solidFill>
              </a:rPr>
              <a:t>Context</a:t>
            </a:r>
            <a:r>
              <a:rPr lang="fr-FR" sz="1100" i="1" dirty="0">
                <a:solidFill>
                  <a:schemeClr val="accent3">
                    <a:lumMod val="75000"/>
                  </a:schemeClr>
                </a:solidFill>
              </a:rPr>
              <a:t> Distribution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94044" y="3449937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i="1" dirty="0"/>
              <a:t>Task</a:t>
            </a:r>
            <a:r>
              <a:rPr lang="fr-FR" sz="1100" i="1" dirty="0"/>
              <a:t> </a:t>
            </a:r>
            <a:r>
              <a:rPr lang="fr-FR" sz="1100" i="1" dirty="0" err="1">
                <a:solidFill>
                  <a:schemeClr val="accent3">
                    <a:lumMod val="75000"/>
                  </a:schemeClr>
                </a:solidFill>
              </a:rPr>
              <a:t>Rest</a:t>
            </a:r>
            <a:r>
              <a:rPr lang="fr-FR" sz="1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i="1" dirty="0" err="1">
                <a:solidFill>
                  <a:schemeClr val="accent3">
                    <a:lumMod val="75000"/>
                  </a:schemeClr>
                </a:solidFill>
              </a:rPr>
              <a:t>Context</a:t>
            </a:r>
            <a:r>
              <a:rPr lang="fr-FR" sz="1100" i="1" dirty="0">
                <a:solidFill>
                  <a:schemeClr val="accent3">
                    <a:lumMod val="75000"/>
                  </a:schemeClr>
                </a:solidFill>
              </a:rPr>
              <a:t>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5550" y="5146340"/>
            <a:ext cx="1994520" cy="34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{ "</a:t>
            </a:r>
            <a:r>
              <a:rPr lang="fr-FR" sz="1100" dirty="0" err="1"/>
              <a:t>validateExpense</a:t>
            </a:r>
            <a:r>
              <a:rPr lang="fr-FR" sz="1100" dirty="0"/>
              <a:t>":"data"}</a:t>
            </a:r>
          </a:p>
        </p:txBody>
      </p:sp>
      <p:cxnSp>
        <p:nvCxnSpPr>
          <p:cNvPr id="16" name="Connecteur droit avec flèche 15"/>
          <p:cNvCxnSpPr>
            <a:stCxn id="15" idx="1"/>
          </p:cNvCxnSpPr>
          <p:nvPr/>
        </p:nvCxnSpPr>
        <p:spPr>
          <a:xfrm flipH="1" flipV="1">
            <a:off x="6516216" y="5054271"/>
            <a:ext cx="569334" cy="26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REST Context Distribution for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The “</a:t>
            </a:r>
            <a:r>
              <a:rPr lang="en-US" sz="1800" i="1" noProof="1">
                <a:solidFill>
                  <a:schemeClr val="accent3">
                    <a:lumMod val="75000"/>
                  </a:schemeClr>
                </a:solidFill>
              </a:rPr>
              <a:t>Rest context distribution</a:t>
            </a:r>
            <a:r>
              <a:rPr lang="en-US" noProof="1"/>
              <a:t>” is a JSON (store on the SERVER)</a:t>
            </a:r>
          </a:p>
          <a:p>
            <a:pPr lvl="1"/>
            <a:r>
              <a:rPr lang="en-US" noProof="1"/>
              <a:t>Remember, Dave describe the distribution and the contract</a:t>
            </a:r>
          </a:p>
          <a:p>
            <a:r>
              <a:rPr lang="en-US" noProof="1"/>
              <a:t>Just give the name of variable(s) (process or activity)</a:t>
            </a:r>
          </a:p>
          <a:p>
            <a:pPr lvl="1"/>
            <a:r>
              <a:rPr lang="en-US" noProof="1"/>
              <a:t>Rest Context give the result in one answser, JSON</a:t>
            </a:r>
          </a:p>
          <a:p>
            <a:endParaRPr lang="en-US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©2013 Bonitasoft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D2E81-5BBF-40BF-8CBA-5B54A4C9C34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2493" y="4056382"/>
            <a:ext cx="1868678" cy="130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/>
              <a:t>{</a:t>
            </a:r>
          </a:p>
          <a:p>
            <a:r>
              <a:rPr lang="fr-FR" sz="900" dirty="0"/>
              <a:t>"</a:t>
            </a:r>
            <a:r>
              <a:rPr lang="fr-FR" sz="900" dirty="0" err="1"/>
              <a:t>validateExpense</a:t>
            </a:r>
            <a:r>
              <a:rPr lang="fr-FR" sz="900" dirty="0"/>
              <a:t>":"data", </a:t>
            </a:r>
          </a:p>
          <a:p>
            <a:r>
              <a:rPr lang="fr-FR" sz="900" dirty="0"/>
              <a:t>"</a:t>
            </a:r>
            <a:r>
              <a:rPr lang="fr-FR" sz="900" dirty="0" err="1"/>
              <a:t>AmountExpense</a:t>
            </a:r>
            <a:r>
              <a:rPr lang="fr-FR" sz="900" dirty="0"/>
              <a:t>" :"data", </a:t>
            </a:r>
          </a:p>
          <a:p>
            <a:r>
              <a:rPr lang="fr-FR" sz="900" dirty="0"/>
              <a:t>"</a:t>
            </a:r>
            <a:r>
              <a:rPr lang="fr-FR" sz="900" dirty="0" err="1"/>
              <a:t>LineExpense</a:t>
            </a:r>
            <a:r>
              <a:rPr lang="fr-FR" sz="900" dirty="0"/>
              <a:t>" : "data« </a:t>
            </a:r>
          </a:p>
          <a:p>
            <a:r>
              <a:rPr lang="fr-FR" sz="9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1800" y="4365684"/>
            <a:ext cx="3271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/>
              <a:t>../API/extension/</a:t>
            </a:r>
            <a:r>
              <a:rPr lang="en-US" sz="800" b="1" i="1" dirty="0" err="1"/>
              <a:t>context?taskId</a:t>
            </a:r>
            <a:r>
              <a:rPr lang="en-US" sz="800" b="1" i="1" dirty="0"/>
              <a:t>={{</a:t>
            </a:r>
            <a:r>
              <a:rPr lang="en-US" sz="800" b="1" i="1" dirty="0" err="1"/>
              <a:t>taskId</a:t>
            </a:r>
            <a:r>
              <a:rPr lang="en-US" sz="800" b="1" i="1" dirty="0"/>
              <a:t>}}</a:t>
            </a:r>
            <a:endParaRPr lang="fr-FR" sz="800" dirty="0"/>
          </a:p>
        </p:txBody>
      </p:sp>
      <p:sp>
        <p:nvSpPr>
          <p:cNvPr id="9" name="Rectangle 8"/>
          <p:cNvSpPr/>
          <p:nvPr/>
        </p:nvSpPr>
        <p:spPr>
          <a:xfrm>
            <a:off x="5252769" y="3891202"/>
            <a:ext cx="3670202" cy="19442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/>
              <a:t>{ "</a:t>
            </a:r>
            <a:r>
              <a:rPr lang="fr-FR" sz="900" dirty="0" err="1"/>
              <a:t>validateExpense</a:t>
            </a:r>
            <a:r>
              <a:rPr lang="fr-FR" sz="900" dirty="0"/>
              <a:t>": </a:t>
            </a:r>
            <a:r>
              <a:rPr lang="fr-FR" sz="900" dirty="0" err="1"/>
              <a:t>true</a:t>
            </a:r>
            <a:r>
              <a:rPr lang="fr-FR" sz="900" dirty="0"/>
              <a:t>,</a:t>
            </a:r>
          </a:p>
          <a:p>
            <a:r>
              <a:rPr lang="fr-FR" sz="900" dirty="0"/>
              <a:t>  "</a:t>
            </a:r>
            <a:r>
              <a:rPr lang="fr-FR" sz="900" dirty="0" err="1"/>
              <a:t>AmountExpense</a:t>
            </a:r>
            <a:r>
              <a:rPr lang="fr-FR" sz="900" dirty="0"/>
              <a:t>": 5453.23</a:t>
            </a:r>
          </a:p>
          <a:p>
            <a:r>
              <a:rPr lang="fr-FR" sz="900" dirty="0"/>
              <a:t>  "</a:t>
            </a:r>
            <a:r>
              <a:rPr lang="fr-FR" sz="900" dirty="0" err="1"/>
              <a:t>LineExpense</a:t>
            </a:r>
            <a:r>
              <a:rPr lang="fr-FR" sz="900" dirty="0"/>
              <a:t>" : [ 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linenum</a:t>
            </a:r>
            <a:r>
              <a:rPr lang="fr-FR" sz="900" dirty="0"/>
              <a:t>" : 10, 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datedelivery</a:t>
            </a:r>
            <a:r>
              <a:rPr lang="fr-FR" sz="900" dirty="0"/>
              <a:t>" : "2016-05-12T15:46:10.399Z", 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shortdesc</a:t>
            </a:r>
            <a:r>
              <a:rPr lang="fr-FR" sz="900" dirty="0"/>
              <a:t>":"New Car" },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linenum</a:t>
            </a:r>
            <a:r>
              <a:rPr lang="fr-FR" sz="900" dirty="0"/>
              <a:t>" : 20, 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datedelivery</a:t>
            </a:r>
            <a:r>
              <a:rPr lang="fr-FR" sz="900" dirty="0"/>
              <a:t>" : "2016-08-08T15:46:10.399Z", </a:t>
            </a:r>
          </a:p>
          <a:p>
            <a:r>
              <a:rPr lang="fr-FR" sz="900" dirty="0"/>
              <a:t>        "</a:t>
            </a:r>
            <a:r>
              <a:rPr lang="fr-FR" sz="900" dirty="0" err="1"/>
              <a:t>shortdesc</a:t>
            </a:r>
            <a:r>
              <a:rPr lang="fr-FR" sz="900" dirty="0"/>
              <a:t>":"Light" },</a:t>
            </a:r>
          </a:p>
          <a:p>
            <a:r>
              <a:rPr lang="fr-FR" sz="900" dirty="0"/>
              <a:t>      { "</a:t>
            </a:r>
            <a:r>
              <a:rPr lang="fr-FR" sz="900" dirty="0" err="1"/>
              <a:t>linenum</a:t>
            </a:r>
            <a:r>
              <a:rPr lang="fr-FR" sz="900" dirty="0"/>
              <a:t>" : 30, </a:t>
            </a:r>
          </a:p>
          <a:p>
            <a:r>
              <a:rPr lang="fr-FR" sz="900" dirty="0"/>
              <a:t>         "</a:t>
            </a:r>
            <a:r>
              <a:rPr lang="fr-FR" sz="900" dirty="0" err="1"/>
              <a:t>datedelivery</a:t>
            </a:r>
            <a:r>
              <a:rPr lang="fr-FR" sz="900" dirty="0"/>
              <a:t>" : "2016-09-10T15:46:10.399Z", </a:t>
            </a:r>
          </a:p>
          <a:p>
            <a:r>
              <a:rPr lang="fr-FR" sz="900" dirty="0"/>
              <a:t>         "</a:t>
            </a:r>
            <a:r>
              <a:rPr lang="fr-FR" sz="900" dirty="0" err="1"/>
              <a:t>shortdesc</a:t>
            </a:r>
            <a:r>
              <a:rPr lang="fr-FR" sz="900" dirty="0"/>
              <a:t>":"bus" }</a:t>
            </a:r>
          </a:p>
          <a:p>
            <a:r>
              <a:rPr lang="fr-FR" sz="900" dirty="0"/>
              <a:t>  ]</a:t>
            </a:r>
          </a:p>
          <a:p>
            <a:r>
              <a:rPr lang="fr-FR" sz="900" dirty="0"/>
              <a:t> };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3843" y="5358043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solidFill>
                  <a:schemeClr val="accent3">
                    <a:lumMod val="75000"/>
                  </a:schemeClr>
                </a:solidFill>
              </a:rPr>
              <a:t>Rest</a:t>
            </a:r>
            <a:r>
              <a:rPr lang="fr-FR" sz="1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accent3">
                    <a:lumMod val="75000"/>
                  </a:schemeClr>
                </a:solidFill>
              </a:rPr>
              <a:t>Context</a:t>
            </a:r>
            <a:r>
              <a:rPr lang="fr-FR" sz="1400" i="1" dirty="0">
                <a:solidFill>
                  <a:schemeClr val="accent3">
                    <a:lumMod val="75000"/>
                  </a:schemeClr>
                </a:solidFill>
              </a:rPr>
              <a:t> Distribution</a:t>
            </a:r>
            <a:endParaRPr lang="fr-FR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023012" y="4581128"/>
            <a:ext cx="1832897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0310"/>
      </p:ext>
    </p:extLst>
  </p:cSld>
  <p:clrMapOvr>
    <a:masterClrMapping/>
  </p:clrMapOvr>
</p:sld>
</file>

<file path=ppt/theme/theme1.xml><?xml version="1.0" encoding="utf-8"?>
<a:theme xmlns:a="http://schemas.openxmlformats.org/drawingml/2006/main" name="2013 04 17 PPT Template PO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RestApiContext</Template>
  <TotalTime>459</TotalTime>
  <Words>1954</Words>
  <Application>Microsoft Office PowerPoint</Application>
  <PresentationFormat>Affichage à l'écran (4:3)</PresentationFormat>
  <Paragraphs>413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Arial</vt:lpstr>
      <vt:lpstr>Calibri</vt:lpstr>
      <vt:lpstr>2013 04 17 PPT Template PO_2</vt:lpstr>
      <vt:lpstr>REST API CONTEXT</vt:lpstr>
      <vt:lpstr>What is the Rest Api Context?</vt:lpstr>
      <vt:lpstr>How to install it?</vt:lpstr>
      <vt:lpstr>Advantages</vt:lpstr>
      <vt:lpstr>1. Simplicity</vt:lpstr>
      <vt:lpstr>2. Powerful</vt:lpstr>
      <vt:lpstr>3. General</vt:lpstr>
      <vt:lpstr>4. Protection</vt:lpstr>
      <vt:lpstr>REST Context Distribution for Variables</vt:lpstr>
      <vt:lpstr>Context for BDM</vt:lpstr>
      <vt:lpstr>Secure the Data (need)</vt:lpstr>
      <vt:lpstr>2.0: Secure the data</vt:lpstr>
      <vt:lpstr>Secure Process Variable (need)</vt:lpstr>
      <vt:lpstr>3.0: Secure Process Variable : in the distribution</vt:lpstr>
      <vt:lpstr>Next steps</vt:lpstr>
      <vt:lpstr>Objective 1.0</vt:lpstr>
      <vt:lpstr>Objective 2.0 (current)</vt:lpstr>
      <vt:lpstr>Objective 3.0</vt:lpstr>
      <vt:lpstr>Secure the BDM</vt:lpstr>
      <vt:lpstr>How to manage Security in BDM ? A matrix</vt:lpstr>
      <vt:lpstr>Security access : principle</vt:lpstr>
      <vt:lpstr>How to implement it ?</vt:lpstr>
      <vt:lpstr>Use case</vt:lpstr>
      <vt:lpstr>Process / Data / Security</vt:lpstr>
      <vt:lpstr>Implementation 1</vt:lpstr>
      <vt:lpstr>Implementation 2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Pierre-yves Monnet</dc:creator>
  <cp:lastModifiedBy>Pierre-Yves Monnet</cp:lastModifiedBy>
  <cp:revision>18</cp:revision>
  <dcterms:created xsi:type="dcterms:W3CDTF">2016-05-26T17:53:30Z</dcterms:created>
  <dcterms:modified xsi:type="dcterms:W3CDTF">2017-10-04T22:27:14Z</dcterms:modified>
</cp:coreProperties>
</file>