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5" r:id="rId4"/>
    <p:sldId id="277" r:id="rId5"/>
    <p:sldId id="276" r:id="rId6"/>
    <p:sldId id="278" r:id="rId7"/>
    <p:sldId id="279" r:id="rId8"/>
    <p:sldId id="289" r:id="rId9"/>
    <p:sldId id="281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82" r:id="rId21"/>
    <p:sldId id="258" r:id="rId22"/>
    <p:sldId id="286" r:id="rId23"/>
    <p:sldId id="288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1"/>
    <p:restoredTop sz="94666"/>
  </p:normalViewPr>
  <p:slideViewPr>
    <p:cSldViewPr snapToGrid="0">
      <p:cViewPr>
        <p:scale>
          <a:sx n="70" d="100"/>
          <a:sy n="70" d="100"/>
        </p:scale>
        <p:origin x="18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6251-B01B-C440-BDDD-1B87A5988294}" type="datetimeFigureOut">
              <a:rPr kumimoji="1" lang="zh-CN" altLang="en-US" smtClean="0"/>
              <a:t>2017/6/7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2947-3CE5-A345-85B1-D744E1A6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ToSimple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问卷调查网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立项答辩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刘君益  李林生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朱伯君  王自铭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项目的目标和特性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：逻辑真是件烦人的事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9" y="1825625"/>
            <a:ext cx="4427782" cy="2603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7" y="3708527"/>
            <a:ext cx="6832896" cy="26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2824" y="5657474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074024" y="4826186"/>
            <a:ext cx="1405220" cy="107849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61130" y="5076285"/>
            <a:ext cx="941294" cy="9254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问卷逻辑可视化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系统有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一个问卷逻辑结构的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可视化功能，能够轻松让编辑者了解整个逻辑。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0424" y="2725269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4730" y="419137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3150" y="421413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2599765" y="3815320"/>
            <a:ext cx="1004047" cy="92289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780431" y="3803765"/>
            <a:ext cx="921122" cy="822277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06589" y="3613008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4071" y="3603342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：问卷数不够怎么办？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某些问卷的调查者希望自己的问卷回答有一定的数额，但是找不到回答者（比如某机动选修课）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样本服务？吃土服务？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825625"/>
            <a:ext cx="7046259" cy="48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问卷打包服务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基于用户之间互相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联系，将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多个问卷打包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发出（加入中间引入语，可不做打包问卷），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能够解决问卷发布者对样本数量的担忧，并且能够将问卷更加广泛地传播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项目目标特性和优先级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2069"/>
              </p:ext>
            </p:extLst>
          </p:nvPr>
        </p:nvGraphicFramePr>
        <p:xfrm>
          <a:off x="628648" y="1933089"/>
          <a:ext cx="8174692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936"/>
                <a:gridCol w="1672572"/>
                <a:gridCol w="1695511"/>
                <a:gridCol w="2043673"/>
              </a:tblGrid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重要性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难度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风险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问卷创建与编辑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数据统计与显示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问卷填写与提交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用户登录与编辑资料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alt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5: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问卷打包功能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低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alt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6: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问卷创建编辑的逻辑可视化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JAVA,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编程工具：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IEDA</a:t>
            </a: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2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物理架构图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449356" y="2648981"/>
            <a:ext cx="13124977" cy="5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屏幕快照%202017-06-04%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6" y="266980"/>
            <a:ext cx="8456873" cy="63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逻辑架构图 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87063" y="2711298"/>
            <a:ext cx="12593014" cy="7067194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449356" y="2648981"/>
            <a:ext cx="13124977" cy="5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258413" y="3596859"/>
            <a:ext cx="14600595" cy="5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" y="1601560"/>
            <a:ext cx="7882128" cy="4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今社会对数据的需求量越来越大，而其中有一个定向的获取方式就是填写问卷，进行抽样调查。为了从一定范围内获取足以对某方面相关状况进行分析的信息，我们常常就需要进行问卷调查。然而使用纸质问卷手工填写、录入，人工进行分析，既不方便又耗时耗力。因此，我们希望设计开发一个问卷调查网站，以方便进行各种不同的问卷调查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项目的意义：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传统手工纸质问卷需要纸张打印、找人填写比较麻烦、手工分析工作量大的不足，我们希望通过使用网上填问卷的方式，利用直接网上的信息登记解决第一、第二个问题，通过机器对问卷的统计代替人工解决第三个问题，使问卷调查变得更高效；收录用户的问卷统计信息，作为数据资源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项目风险分析和里程碑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v1:</a:t>
            </a:r>
            <a:endParaRPr lang="zh-CN" altLang="zh-CN" dirty="0"/>
          </a:p>
          <a:p>
            <a:r>
              <a:rPr lang="zh-CN" altLang="zh-CN" dirty="0"/>
              <a:t>完成数据库的设计 </a:t>
            </a:r>
            <a:r>
              <a:rPr lang="en-US" altLang="zh-CN" dirty="0"/>
              <a:t>high</a:t>
            </a:r>
            <a:endParaRPr lang="zh-CN" altLang="zh-CN" dirty="0"/>
          </a:p>
          <a:p>
            <a:r>
              <a:rPr lang="zh-CN" altLang="zh-CN" dirty="0"/>
              <a:t>完成问卷创建、编辑、发布问卷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完成问卷基础的统计功能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完成前端逻辑关联支持功能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完成搜索问卷、填写、提交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zh-CN" altLang="zh-CN" dirty="0"/>
              <a:t>完成回答内容预览的功能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zh-CN" altLang="zh-CN" dirty="0"/>
              <a:t>完成用户信息修改、用户权限管理的功能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en-US" altLang="zh-CN" dirty="0"/>
              <a:t>v2:</a:t>
            </a:r>
            <a:endParaRPr lang="zh-CN" altLang="zh-CN" dirty="0"/>
          </a:p>
          <a:p>
            <a:r>
              <a:rPr lang="zh-CN" altLang="zh-CN" dirty="0"/>
              <a:t>完成创建、编辑问卷逻辑的可视化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实现问卷打包功能</a:t>
            </a:r>
            <a:r>
              <a:rPr lang="en-US" altLang="zh-CN" dirty="0"/>
              <a:t> middle</a:t>
            </a:r>
            <a:endParaRPr lang="zh-CN" altLang="zh-CN" dirty="0"/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41047"/>
              </p:ext>
            </p:extLst>
          </p:nvPr>
        </p:nvGraphicFramePr>
        <p:xfrm>
          <a:off x="310897" y="365331"/>
          <a:ext cx="8485631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23"/>
                <a:gridCol w="1516116"/>
                <a:gridCol w="4367187"/>
                <a:gridCol w="1741005"/>
              </a:tblGrid>
              <a:tr h="297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阶段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任务描述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成果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先启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~6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22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确定问卷管理系统的最终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需求</a:t>
                      </a:r>
                      <a:r>
                        <a:rPr lang="zh-CN" altLang="en-US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en-US" altLang="zh-CN" sz="24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与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客户达成开发共识，分析项目风险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立项建议书；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详细的需求规约和用例规约文档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精化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23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~6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25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确定架构的具体细节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明确工作流程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确定软件接口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《软件架构文档》初稿；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分析设计模型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构建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迭代一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25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完成数据库的设计；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完成问卷创建、编辑、发布问卷；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完成前端逻辑关联支持功能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并测试；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R1 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23686"/>
              </p:ext>
            </p:extLst>
          </p:nvPr>
        </p:nvGraphicFramePr>
        <p:xfrm>
          <a:off x="310897" y="365331"/>
          <a:ext cx="8485631" cy="60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23"/>
                <a:gridCol w="1516116"/>
                <a:gridCol w="3511296"/>
                <a:gridCol w="2596896"/>
              </a:tblGrid>
              <a:tr h="297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阶段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任务描述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成果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迭代二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完成问卷基础的统计功能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完成用户信息修改、用户权限管理的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功能</a:t>
                      </a:r>
                      <a:endParaRPr lang="en-US" altLang="zh-CN" sz="22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完成管理员用户、问卷管理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R2 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三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完成搜索问卷、填写、提交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en-US" altLang="zh-CN" sz="22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完成管理员简易备份功能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完成回答内容预览的功能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R3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交付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交付一 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整体测试，装配部署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完成交付一报告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产品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结果报告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测试报告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交付二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完成创建、编辑问卷逻辑的可视化；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实现问卷打包功能；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产品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结果报告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测试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9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项目预期成果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（每个迭代开始前编写迭代计划）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（每个迭代结束后编写迭代评估报告）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《SRS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源代码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和可执行代码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演示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视频文件（包括安装、运行、功能等）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演示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50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需求规约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005" y="1514728"/>
            <a:ext cx="6467427" cy="51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9" y="2111312"/>
            <a:ext cx="7681081" cy="31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61" y="1880489"/>
            <a:ext cx="8167878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可</a:t>
            </a:r>
            <a:r>
              <a:rPr kumimoji="1" lang="zh-CN" altLang="en-US" dirty="0">
                <a:solidFill>
                  <a:srgbClr val="0070C0"/>
                </a:solidFill>
              </a:rPr>
              <a:t>用时间</a:t>
            </a:r>
            <a:r>
              <a:rPr kumimoji="1" lang="zh-CN" altLang="en-US" dirty="0" smtClean="0">
                <a:solidFill>
                  <a:srgbClr val="0070C0"/>
                </a:solidFill>
              </a:rPr>
              <a:t>百分比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99%</a:t>
            </a:r>
          </a:p>
          <a:p>
            <a:pPr lvl="1"/>
            <a:r>
              <a:rPr kumimoji="1" lang="zh-CN" altLang="en-US" dirty="0" smtClean="0"/>
              <a:t>降级</a:t>
            </a:r>
            <a:r>
              <a:rPr kumimoji="1" lang="zh-CN" altLang="en-US" dirty="0"/>
              <a:t>模式（只允许浏览和填写，不允许发布和</a:t>
            </a:r>
            <a:r>
              <a:rPr kumimoji="1" lang="zh-CN" altLang="en-US" dirty="0" smtClean="0"/>
              <a:t>统计）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99.9%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平均故障</a:t>
            </a:r>
            <a:r>
              <a:rPr kumimoji="1" lang="zh-CN" altLang="en-US" dirty="0" smtClean="0">
                <a:solidFill>
                  <a:srgbClr val="0070C0"/>
                </a:solidFill>
              </a:rPr>
              <a:t>间隔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2</a:t>
            </a:r>
            <a:r>
              <a:rPr kumimoji="1" lang="zh-CN" altLang="en-US" dirty="0"/>
              <a:t>天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平均修复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/>
              <a:t>&lt;=</a:t>
            </a:r>
            <a:r>
              <a:rPr kumimoji="1" lang="en-US" altLang="zh-CN" dirty="0"/>
              <a:t>1</a:t>
            </a:r>
            <a:r>
              <a:rPr kumimoji="1" lang="zh-CN" altLang="en-US" dirty="0"/>
              <a:t>小时</a:t>
            </a:r>
          </a:p>
          <a:p>
            <a:r>
              <a:rPr kumimoji="1" lang="zh-CN" altLang="en-US" dirty="0" smtClean="0">
                <a:solidFill>
                  <a:srgbClr val="0070C0"/>
                </a:solidFill>
              </a:rPr>
              <a:t>最高</a:t>
            </a:r>
            <a:r>
              <a:rPr kumimoji="1" lang="zh-CN" altLang="en-US" dirty="0">
                <a:solidFill>
                  <a:srgbClr val="0070C0"/>
                </a:solidFill>
              </a:rPr>
              <a:t>错误或</a:t>
            </a:r>
            <a:r>
              <a:rPr kumimoji="1" lang="zh-CN" altLang="en-US" dirty="0" smtClean="0">
                <a:solidFill>
                  <a:srgbClr val="0070C0"/>
                </a:solidFill>
              </a:rPr>
              <a:t>缺陷率</a:t>
            </a:r>
            <a:r>
              <a:rPr kumimoji="1" lang="en-US" altLang="zh-CN" dirty="0" smtClean="0"/>
              <a:t>&lt;= </a:t>
            </a:r>
            <a:r>
              <a:rPr kumimoji="1" lang="en-US" altLang="zh-CN" dirty="0"/>
              <a:t>2 bugs/KLOC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错误或缺陷率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）极其严重（数据完全丢失）：</a:t>
            </a:r>
            <a:r>
              <a:rPr kumimoji="1" lang="en-US" altLang="zh-CN" dirty="0"/>
              <a:t>0%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）严重（所有服务无法访问）：</a:t>
            </a:r>
            <a:r>
              <a:rPr kumimoji="1" lang="en-US" altLang="zh-CN" dirty="0"/>
              <a:t>1%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）一般故障（统计等功能暂时无法访问）：</a:t>
            </a:r>
            <a:r>
              <a:rPr kumimoji="1" lang="en-US" altLang="zh-CN" dirty="0"/>
              <a:t>3%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）警告（服务相应比预定值缓慢）：</a:t>
            </a:r>
            <a:r>
              <a:rPr kumimoji="1" lang="en-US" altLang="zh-CN" dirty="0"/>
              <a:t>7%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030" y="19234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030" y="1335024"/>
            <a:ext cx="8655939" cy="46956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对事务的响应时间：</a:t>
            </a: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不受网速约束的情况下，发布者各个操作响应时间最长为</a:t>
            </a:r>
            <a:r>
              <a:rPr kumimoji="1" lang="en-US" altLang="zh-CN" sz="2400" dirty="0" smtClean="0"/>
              <a:t>5s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平均</a:t>
            </a:r>
            <a:r>
              <a:rPr kumimoji="1" lang="en-US" altLang="zh-CN" sz="2400" dirty="0"/>
              <a:t>1s</a:t>
            </a:r>
            <a:r>
              <a:rPr kumimoji="1" lang="zh-CN" altLang="en-US" sz="2400" dirty="0"/>
              <a:t>，填写者最长响应时间为</a:t>
            </a:r>
            <a:r>
              <a:rPr kumimoji="1" lang="en-US" altLang="zh-CN" sz="2400" dirty="0"/>
              <a:t>1s</a:t>
            </a:r>
            <a:r>
              <a:rPr kumimoji="1" lang="zh-CN" altLang="en-US" sz="2400" dirty="0"/>
              <a:t>，管理员最长响应时间为</a:t>
            </a:r>
            <a:r>
              <a:rPr kumimoji="1" lang="en-US" altLang="zh-CN" sz="2400" dirty="0"/>
              <a:t>5s</a:t>
            </a:r>
            <a:r>
              <a:rPr kumimoji="1" lang="zh-CN" altLang="en-US" sz="2400" dirty="0"/>
              <a:t>，平均</a:t>
            </a:r>
            <a:r>
              <a:rPr kumimoji="1" lang="en-US" altLang="zh-CN" sz="2400" dirty="0"/>
              <a:t>1s</a:t>
            </a:r>
            <a:r>
              <a:rPr kumimoji="1" lang="zh-CN" altLang="en-US" sz="2400" dirty="0" smtClean="0"/>
              <a:t>。</a:t>
            </a:r>
            <a:r>
              <a:rPr kumimoji="1" lang="zh-CN" altLang="en-US" sz="2400" dirty="0"/>
              <a:t> 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吞吐量：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最多可容纳同时在线用户为</a:t>
            </a:r>
            <a:r>
              <a:rPr kumimoji="1" lang="en-US" altLang="zh-CN" sz="2400" dirty="0"/>
              <a:t>800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容量：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最多可接受</a:t>
            </a:r>
            <a:r>
              <a:rPr kumimoji="1" lang="en-US" altLang="zh-CN" sz="2400" dirty="0"/>
              <a:t>3000</a:t>
            </a:r>
            <a:r>
              <a:rPr kumimoji="1" lang="zh-CN" altLang="en-US" sz="2400" dirty="0"/>
              <a:t>用户注册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降级模式：</a:t>
            </a:r>
            <a:r>
              <a:rPr kumimoji="1" lang="zh-CN" altLang="en-US" sz="2400" dirty="0" smtClean="0"/>
              <a:t>系统降级</a:t>
            </a:r>
            <a:r>
              <a:rPr kumimoji="1" lang="zh-CN" altLang="en-US" sz="2400" dirty="0"/>
              <a:t>模式是，系统只支持问卷填写及浏览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资源</a:t>
            </a:r>
            <a:r>
              <a:rPr kumimoji="1" lang="zh-CN" altLang="en-US" sz="2400" dirty="0">
                <a:solidFill>
                  <a:srgbClr val="0070C0"/>
                </a:solidFill>
              </a:rPr>
              <a:t>利用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情况：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服务器要求至少</a:t>
            </a:r>
            <a:r>
              <a:rPr kumimoji="1" lang="en-US" altLang="zh-CN" sz="2400" dirty="0"/>
              <a:t>1GB</a:t>
            </a:r>
            <a:r>
              <a:rPr kumimoji="1" lang="zh-CN" altLang="en-US" sz="2400" dirty="0"/>
              <a:t>内存、</a:t>
            </a:r>
            <a:r>
              <a:rPr kumimoji="1" lang="en-US" altLang="zh-CN" sz="2400" dirty="0"/>
              <a:t>80GB</a:t>
            </a:r>
            <a:r>
              <a:rPr kumimoji="1" lang="zh-CN" altLang="en-US" sz="2400" dirty="0"/>
              <a:t>硬盘空间并已连接</a:t>
            </a:r>
            <a:r>
              <a:rPr kumimoji="1" lang="en-US" altLang="zh-CN" sz="2400" dirty="0"/>
              <a:t>Internet</a:t>
            </a:r>
            <a:r>
              <a:rPr kumimoji="1" lang="zh-CN" altLang="en-US" sz="2400" dirty="0"/>
              <a:t>。网络连接速度应大于</a:t>
            </a:r>
            <a:r>
              <a:rPr kumimoji="1" lang="en-US" altLang="zh-CN" sz="2400" dirty="0"/>
              <a:t>1MB/s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客户</a:t>
            </a:r>
            <a:r>
              <a:rPr kumimoji="1" lang="zh-CN" altLang="en-US" sz="2400" dirty="0">
                <a:solidFill>
                  <a:srgbClr val="0070C0"/>
                </a:solidFill>
              </a:rPr>
              <a:t>机端要求客户端：</a:t>
            </a:r>
            <a:r>
              <a:rPr kumimoji="1" lang="en-US" altLang="zh-CN" sz="2400" dirty="0"/>
              <a:t>64 MB SDRAM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200MB</a:t>
            </a:r>
            <a:r>
              <a:rPr kumimoji="1" lang="zh-CN" altLang="en-US" sz="2400" dirty="0"/>
              <a:t>硬盘空间并支持</a:t>
            </a:r>
            <a:r>
              <a:rPr kumimoji="1" lang="en-US" altLang="zh-CN" sz="2400" dirty="0"/>
              <a:t>Internet</a:t>
            </a:r>
            <a:r>
              <a:rPr kumimoji="1" lang="zh-CN" altLang="en-US" sz="2400" dirty="0"/>
              <a:t>网络连接。 </a:t>
            </a:r>
          </a:p>
        </p:txBody>
      </p:sp>
    </p:spTree>
    <p:extLst>
      <p:ext uri="{BB962C8B-B14F-4D97-AF65-F5344CB8AC3E}">
        <p14:creationId xmlns:p14="http://schemas.microsoft.com/office/powerpoint/2010/main" val="16711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61" y="1880489"/>
            <a:ext cx="816787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该系统发布的问卷应当方便所有用户填写，有基础计算机水平的用户的培训时间应该在</a:t>
            </a:r>
            <a:r>
              <a:rPr lang="en-US" altLang="zh-CN" dirty="0"/>
              <a:t>5</a:t>
            </a:r>
            <a:r>
              <a:rPr lang="zh-CN" altLang="en-US" dirty="0"/>
              <a:t>分钟内。</a:t>
            </a:r>
          </a:p>
          <a:p>
            <a:r>
              <a:rPr lang="zh-CN" altLang="en-US" dirty="0"/>
              <a:t>一个培训过的问卷发布者应该可以在</a:t>
            </a:r>
            <a:r>
              <a:rPr lang="en-US" altLang="zh-CN" dirty="0"/>
              <a:t>20</a:t>
            </a:r>
            <a:r>
              <a:rPr lang="zh-CN" altLang="en-US" dirty="0"/>
              <a:t>分钟内完成普通的</a:t>
            </a:r>
            <a:r>
              <a:rPr lang="en-US" altLang="zh-CN" dirty="0"/>
              <a:t>10</a:t>
            </a:r>
            <a:r>
              <a:rPr lang="zh-CN" altLang="en-US" dirty="0"/>
              <a:t>个左右问题的问卷的设计。</a:t>
            </a:r>
          </a:p>
          <a:p>
            <a:r>
              <a:rPr lang="zh-CN" altLang="en-US" dirty="0"/>
              <a:t>同时对于有基础计算机水平的问卷发布者，系统应该提供基本的教学阶段以及在线帮助，其在基础教学阶段后，能创建有简易逻辑并满足基本需求的问卷。问卷发布者在培训小时后，应当了解系统所有的常用功能，以及大部分的高级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网站首页</a:t>
            </a:r>
          </a:p>
          <a:p>
            <a:r>
              <a:rPr lang="zh-CN" altLang="zh-CN" dirty="0"/>
              <a:t>用户及注册界面</a:t>
            </a:r>
          </a:p>
          <a:p>
            <a:r>
              <a:rPr lang="zh-CN" altLang="zh-CN" dirty="0"/>
              <a:t>用户个人信息管理界面</a:t>
            </a:r>
          </a:p>
          <a:p>
            <a:r>
              <a:rPr lang="zh-CN" altLang="zh-CN" dirty="0"/>
              <a:t>管理员管理主页</a:t>
            </a:r>
          </a:p>
          <a:p>
            <a:r>
              <a:rPr lang="zh-CN" altLang="zh-CN" dirty="0"/>
              <a:t>管理员备份页面</a:t>
            </a:r>
          </a:p>
          <a:p>
            <a:r>
              <a:rPr lang="zh-CN" altLang="zh-CN" dirty="0"/>
              <a:t>管理员</a:t>
            </a:r>
            <a:r>
              <a:rPr lang="en-US" altLang="zh-CN" dirty="0"/>
              <a:t>CRUD</a:t>
            </a:r>
            <a:r>
              <a:rPr lang="zh-CN" altLang="zh-CN" dirty="0"/>
              <a:t>界面</a:t>
            </a:r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个人已发布、正在编辑问卷目录界面</a:t>
            </a:r>
          </a:p>
          <a:p>
            <a:r>
              <a:rPr lang="zh-CN" altLang="zh-CN" dirty="0"/>
              <a:t>问卷创建、编辑界面</a:t>
            </a:r>
          </a:p>
          <a:p>
            <a:r>
              <a:rPr lang="zh-CN" altLang="zh-CN" dirty="0"/>
              <a:t>问卷结果统计查看界面</a:t>
            </a:r>
          </a:p>
          <a:p>
            <a:r>
              <a:rPr lang="zh-CN" altLang="zh-CN" dirty="0"/>
              <a:t>问卷搜索界面</a:t>
            </a:r>
          </a:p>
          <a:p>
            <a:r>
              <a:rPr lang="zh-CN" altLang="zh-CN" dirty="0"/>
              <a:t>问卷分享链接</a:t>
            </a:r>
          </a:p>
          <a:p>
            <a:r>
              <a:rPr lang="zh-CN" altLang="zh-CN" dirty="0"/>
              <a:t>问卷填写界面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1206</Words>
  <Application>Microsoft Macintosh PowerPoint</Application>
  <PresentationFormat>全屏显示(4:3)</PresentationFormat>
  <Paragraphs>194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DengXian</vt:lpstr>
      <vt:lpstr>Microsoft YaHei</vt:lpstr>
      <vt:lpstr>Times New Roman</vt:lpstr>
      <vt:lpstr>等线</vt:lpstr>
      <vt:lpstr>等线 Light</vt:lpstr>
      <vt:lpstr>宋体</vt:lpstr>
      <vt:lpstr>微软雅黑</vt:lpstr>
      <vt:lpstr>Office 主题​​</vt:lpstr>
      <vt:lpstr>ToSimple问卷调查网</vt:lpstr>
      <vt:lpstr>项目简介</vt:lpstr>
      <vt:lpstr>需求规约</vt:lpstr>
      <vt:lpstr>用例图</vt:lpstr>
      <vt:lpstr>用例图</vt:lpstr>
      <vt:lpstr>可靠性</vt:lpstr>
      <vt:lpstr>性能</vt:lpstr>
      <vt:lpstr>易用性</vt:lpstr>
      <vt:lpstr>界面</vt:lpstr>
      <vt:lpstr>项目的目标和特性</vt:lpstr>
      <vt:lpstr>痛点1：逻辑真是件烦人的事</vt:lpstr>
      <vt:lpstr>问卷逻辑可视化</vt:lpstr>
      <vt:lpstr>痛点2：问卷数不够怎么办？</vt:lpstr>
      <vt:lpstr>问卷打包服务</vt:lpstr>
      <vt:lpstr>项目目标特性和优先级</vt:lpstr>
      <vt:lpstr>项目技术方案</vt:lpstr>
      <vt:lpstr>使用工具</vt:lpstr>
      <vt:lpstr>物理架构图</vt:lpstr>
      <vt:lpstr>逻辑架构图 </vt:lpstr>
      <vt:lpstr>项目风险分析和里程碑计划</vt:lpstr>
      <vt:lpstr>项目风险</vt:lpstr>
      <vt:lpstr>PowerPoint 演示文稿</vt:lpstr>
      <vt:lpstr>PowerPoint 演示文稿</vt:lpstr>
      <vt:lpstr>项目预期成果</vt:lpstr>
      <vt:lpstr>预期成果</vt:lpstr>
      <vt:lpstr>谢谢观看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MOOC数据库设计</dc:title>
  <dc:creator>Jianbang Yang</dc:creator>
  <cp:lastModifiedBy>bojun zhu</cp:lastModifiedBy>
  <cp:revision>28</cp:revision>
  <dcterms:created xsi:type="dcterms:W3CDTF">2017-06-01T16:54:05Z</dcterms:created>
  <dcterms:modified xsi:type="dcterms:W3CDTF">2017-06-07T13:59:32Z</dcterms:modified>
</cp:coreProperties>
</file>