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6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6" r:id="rId8"/>
    <p:sldId id="270" r:id="rId9"/>
    <p:sldId id="267" r:id="rId10"/>
    <p:sldId id="275" r:id="rId11"/>
    <p:sldId id="260" r:id="rId12"/>
    <p:sldId id="272" r:id="rId13"/>
    <p:sldId id="273" r:id="rId14"/>
    <p:sldId id="276" r:id="rId15"/>
    <p:sldId id="274" r:id="rId16"/>
    <p:sldId id="269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6"/>
    <p:restoredTop sz="96197"/>
  </p:normalViewPr>
  <p:slideViewPr>
    <p:cSldViewPr snapToGrid="0">
      <p:cViewPr varScale="1">
        <p:scale>
          <a:sx n="119" d="100"/>
          <a:sy n="119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6ADA-BCCF-7F48-BA02-34334C403E5A}" type="datetimeFigureOut">
              <a:rPr lang="fr-FR" smtClean="0"/>
              <a:t>20/12/2022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CF0A6CA-51C8-6C4D-A315-9A08B3BB51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20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6ADA-BCCF-7F48-BA02-34334C403E5A}" type="datetimeFigureOut">
              <a:rPr lang="fr-FR" smtClean="0"/>
              <a:t>20/12/2022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F0A6CA-51C8-6C4D-A315-9A08B3BB51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6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6ADA-BCCF-7F48-BA02-34334C403E5A}" type="datetimeFigureOut">
              <a:rPr lang="fr-FR" smtClean="0"/>
              <a:t>20/12/2022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F0A6CA-51C8-6C4D-A315-9A08B3BB51BE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5769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6ADA-BCCF-7F48-BA02-34334C403E5A}" type="datetimeFigureOut">
              <a:rPr lang="fr-FR" smtClean="0"/>
              <a:t>20/12/2022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F0A6CA-51C8-6C4D-A315-9A08B3BB51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112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6ADA-BCCF-7F48-BA02-34334C403E5A}" type="datetimeFigureOut">
              <a:rPr lang="fr-FR" smtClean="0"/>
              <a:t>20/12/2022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F0A6CA-51C8-6C4D-A315-9A08B3BB51BE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220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6ADA-BCCF-7F48-BA02-34334C403E5A}" type="datetimeFigureOut">
              <a:rPr lang="fr-FR" smtClean="0"/>
              <a:t>20/12/2022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F0A6CA-51C8-6C4D-A315-9A08B3BB51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03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6ADA-BCCF-7F48-BA02-34334C403E5A}" type="datetimeFigureOut">
              <a:rPr lang="fr-FR" smtClean="0"/>
              <a:t>20/12/2022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A6CA-51C8-6C4D-A315-9A08B3BB51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959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6ADA-BCCF-7F48-BA02-34334C403E5A}" type="datetimeFigureOut">
              <a:rPr lang="fr-FR" smtClean="0"/>
              <a:t>20/12/2022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A6CA-51C8-6C4D-A315-9A08B3BB51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28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6ADA-BCCF-7F48-BA02-34334C403E5A}" type="datetimeFigureOut">
              <a:rPr lang="fr-FR" smtClean="0"/>
              <a:t>20/12/2022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A6CA-51C8-6C4D-A315-9A08B3BB51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51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6ADA-BCCF-7F48-BA02-34334C403E5A}" type="datetimeFigureOut">
              <a:rPr lang="fr-FR" smtClean="0"/>
              <a:t>20/12/2022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F0A6CA-51C8-6C4D-A315-9A08B3BB51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8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6ADA-BCCF-7F48-BA02-34334C403E5A}" type="datetimeFigureOut">
              <a:rPr lang="fr-FR" smtClean="0"/>
              <a:t>20/12/2022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CF0A6CA-51C8-6C4D-A315-9A08B3BB51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44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6ADA-BCCF-7F48-BA02-34334C403E5A}" type="datetimeFigureOut">
              <a:rPr lang="fr-FR" smtClean="0"/>
              <a:t>20/12/2022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CF0A6CA-51C8-6C4D-A315-9A08B3BB51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25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6ADA-BCCF-7F48-BA02-34334C403E5A}" type="datetimeFigureOut">
              <a:rPr lang="fr-FR" smtClean="0"/>
              <a:t>20/12/2022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A6CA-51C8-6C4D-A315-9A08B3BB51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91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6ADA-BCCF-7F48-BA02-34334C403E5A}" type="datetimeFigureOut">
              <a:rPr lang="fr-FR" smtClean="0"/>
              <a:t>20/12/2022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A6CA-51C8-6C4D-A315-9A08B3BB51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33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6ADA-BCCF-7F48-BA02-34334C403E5A}" type="datetimeFigureOut">
              <a:rPr lang="fr-FR" smtClean="0"/>
              <a:t>20/12/2022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A6CA-51C8-6C4D-A315-9A08B3BB51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573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6ADA-BCCF-7F48-BA02-34334C403E5A}" type="datetimeFigureOut">
              <a:rPr lang="fr-FR" smtClean="0"/>
              <a:t>20/12/2022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F0A6CA-51C8-6C4D-A315-9A08B3BB51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87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16ADA-BCCF-7F48-BA02-34334C403E5A}" type="datetimeFigureOut">
              <a:rPr lang="fr-FR" smtClean="0"/>
              <a:t>20/12/2022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CF0A6CA-51C8-6C4D-A315-9A08B3BB51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80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483E3-9838-F42A-C5A4-2CD2D4317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5130" y="2768303"/>
            <a:ext cx="8915399" cy="1750264"/>
          </a:xfrm>
        </p:spPr>
        <p:txBody>
          <a:bodyPr>
            <a:normAutofit fontScale="90000"/>
          </a:bodyPr>
          <a:lstStyle/>
          <a:p>
            <a:r>
              <a:rPr lang="fr-FR" sz="6000" dirty="0">
                <a:solidFill>
                  <a:schemeClr val="tx1"/>
                </a:solidFill>
              </a:rPr>
              <a:t>Réaliser une étude de marché avec Python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51719A-D9C4-042C-110B-C79478E58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4" y="4777379"/>
            <a:ext cx="5913656" cy="1126283"/>
          </a:xfrm>
        </p:spPr>
        <p:txBody>
          <a:bodyPr/>
          <a:lstStyle/>
          <a:p>
            <a:pPr algn="r"/>
            <a:r>
              <a:rPr lang="fr-FR" dirty="0"/>
              <a:t>MEI QI</a:t>
            </a:r>
          </a:p>
          <a:p>
            <a:pPr algn="r"/>
            <a:r>
              <a:rPr lang="fr-FR" dirty="0"/>
              <a:t>14 Décembre 2022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20FB535-CA7D-47A6-F046-94FFFD56B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15" t="14751" r="16359" b="15373"/>
          <a:stretch/>
        </p:blipFill>
        <p:spPr>
          <a:xfrm>
            <a:off x="3499613" y="115614"/>
            <a:ext cx="5634182" cy="237840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>
                <a:lumMod val="85000"/>
                <a:lumOff val="15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8A29B3A-2F82-1874-F547-74882976F5EB}"/>
              </a:ext>
            </a:extLst>
          </p:cNvPr>
          <p:cNvSpPr txBox="1"/>
          <p:nvPr/>
        </p:nvSpPr>
        <p:spPr>
          <a:xfrm>
            <a:off x="336331" y="115614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OPENCLASSROOMS</a:t>
            </a:r>
          </a:p>
        </p:txBody>
      </p:sp>
    </p:spTree>
    <p:extLst>
      <p:ext uri="{BB962C8B-B14F-4D97-AF65-F5344CB8AC3E}">
        <p14:creationId xmlns:p14="http://schemas.microsoft.com/office/powerpoint/2010/main" val="3578736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9BED2-7B1D-7B78-4B3E-822BC475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263" y="624110"/>
            <a:ext cx="9771349" cy="1280890"/>
          </a:xfrm>
        </p:spPr>
        <p:txBody>
          <a:bodyPr/>
          <a:lstStyle/>
          <a:p>
            <a:r>
              <a:rPr lang="fr-FR" dirty="0">
                <a:solidFill>
                  <a:srgbClr val="271A38"/>
                </a:solidFill>
                <a:latin typeface="Inter"/>
              </a:rPr>
              <a:t>C</a:t>
            </a:r>
            <a:r>
              <a:rPr lang="fr-FR" b="0" i="0" u="none" strike="noStrike" dirty="0">
                <a:solidFill>
                  <a:srgbClr val="271A38"/>
                </a:solidFill>
                <a:effectLst/>
                <a:latin typeface="Inter"/>
              </a:rPr>
              <a:t>omparer les résultats des deux méthodes de clustering (groupe 0)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5B3516-C58F-B4E8-3EE3-E0E2E374E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979" y="2133600"/>
            <a:ext cx="10001633" cy="3777622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CAH (dendrogramme) </a:t>
            </a:r>
            <a:r>
              <a:rPr lang="fr-FR" dirty="0"/>
              <a:t>(29 pays):</a:t>
            </a:r>
          </a:p>
          <a:p>
            <a:pPr marL="0" indent="0">
              <a:buNone/>
            </a:pPr>
            <a:r>
              <a:rPr lang="fr-FR" dirty="0"/>
              <a:t> 'Afrique du Sud', 'Allemagne', 'Arabie saoudite', 'Argentine', '</a:t>
            </a: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Australie</a:t>
            </a:r>
            <a:r>
              <a:rPr lang="fr-FR" dirty="0"/>
              <a:t>', '</a:t>
            </a: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Belgique</a:t>
            </a:r>
            <a:r>
              <a:rPr lang="fr-FR" dirty="0"/>
              <a:t>', 'Canada', 'Colombie', '</a:t>
            </a: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Égypte</a:t>
            </a:r>
            <a:r>
              <a:rPr lang="fr-FR" dirty="0"/>
              <a:t>', 'Espagne', 'France', 'Iran (République islamique d')', 'Italie', 'Japon', 'Malaisie', '</a:t>
            </a: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Maroc</a:t>
            </a:r>
            <a:r>
              <a:rPr lang="fr-FR" dirty="0"/>
              <a:t>', 'Mexique', 'Myanmar', '</a:t>
            </a: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Pakistan</a:t>
            </a:r>
            <a:r>
              <a:rPr lang="fr-FR" dirty="0"/>
              <a:t>', 'Pays-Bas', '</a:t>
            </a: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Pérou</a:t>
            </a:r>
            <a:r>
              <a:rPr lang="fr-FR" dirty="0"/>
              <a:t>', 'Philippines', 'Pologne', 'Royaume-Uni de Grande-Bretagne et d'Irlande du Nord', 'Fédération de Russie', 'Thaïlande', 'Turquie', 'Ukraine', 'Viet Nam’</a:t>
            </a:r>
          </a:p>
          <a:p>
            <a:pPr marL="0" indent="0">
              <a:buNone/>
            </a:pPr>
            <a:r>
              <a:rPr lang="fr-FR" b="1" dirty="0"/>
              <a:t>K-</a:t>
            </a:r>
            <a:r>
              <a:rPr lang="fr-FR" b="1" dirty="0" err="1"/>
              <a:t>means</a:t>
            </a:r>
            <a:r>
              <a:rPr lang="fr-FR" b="1" dirty="0"/>
              <a:t> </a:t>
            </a:r>
            <a:r>
              <a:rPr lang="fr-FR" dirty="0"/>
              <a:t>(23 pays) </a:t>
            </a:r>
            <a:r>
              <a:rPr lang="fr-FR" b="1" dirty="0"/>
              <a:t>:</a:t>
            </a:r>
          </a:p>
          <a:p>
            <a:pPr marL="0" indent="0">
              <a:buNone/>
            </a:pPr>
            <a:r>
              <a:rPr lang="fr-FR" dirty="0"/>
              <a:t>'Afrique du Sud', 'Allemagne', 'Arabie saoudite', 'Argentine', 'Canada', 'Colombie', 'Espagne', 'France', 'Iran (République islamique d')', 'Italie', 'Japon', 'Malaisie', 'Mexique', 'Myanmar', 'Pays-Bas', 'Philippines', 'Pologne', 'Royaume-Uni de Grande-Bretagne et d'Irlande du Nord', 'Fédération de Russie', 'Thaïlande', 'Turquie', 'Ukraine', 'Viet Nam'</a:t>
            </a:r>
          </a:p>
        </p:txBody>
      </p:sp>
    </p:spTree>
    <p:extLst>
      <p:ext uri="{BB962C8B-B14F-4D97-AF65-F5344CB8AC3E}">
        <p14:creationId xmlns:p14="http://schemas.microsoft.com/office/powerpoint/2010/main" val="1988522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036744-0D98-45F6-23D6-24601B078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900" dirty="0"/>
              <a:t>Réaliser une ACP</a:t>
            </a:r>
            <a:br>
              <a:rPr lang="fr-FR" sz="3600" b="0" i="0" u="none" strike="noStrike" dirty="0">
                <a:solidFill>
                  <a:srgbClr val="271A38"/>
                </a:solidFill>
                <a:effectLst/>
                <a:latin typeface="Inter"/>
              </a:rPr>
            </a:b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5A200FF-1CB2-10EB-BED2-87575228F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8200" y="1044575"/>
            <a:ext cx="5003800" cy="355600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2C628B7-2F11-BA49-3DF5-A48ECB846863}"/>
              </a:ext>
            </a:extLst>
          </p:cNvPr>
          <p:cNvSpPr txBox="1"/>
          <p:nvPr/>
        </p:nvSpPr>
        <p:spPr>
          <a:xfrm>
            <a:off x="1429408" y="1261241"/>
            <a:ext cx="54023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271A38"/>
                </a:solidFill>
                <a:effectLst/>
                <a:latin typeface="Inter"/>
              </a:rPr>
              <a:t>2 objectifs principaux d'une ACP : étudier la </a:t>
            </a:r>
            <a:r>
              <a:rPr lang="fr-FR" b="1" i="0" u="none" strike="noStrike" dirty="0">
                <a:solidFill>
                  <a:srgbClr val="271A38"/>
                </a:solidFill>
                <a:effectLst/>
                <a:latin typeface="Inter"/>
              </a:rPr>
              <a:t>variabilité des individus </a:t>
            </a:r>
            <a:r>
              <a:rPr lang="fr-FR" b="0" i="0" u="none" strike="noStrike" dirty="0">
                <a:solidFill>
                  <a:srgbClr val="271A38"/>
                </a:solidFill>
                <a:effectLst/>
                <a:latin typeface="Inter"/>
              </a:rPr>
              <a:t>et le </a:t>
            </a:r>
            <a:r>
              <a:rPr lang="fr-FR" b="1" i="0" u="none" strike="noStrike" dirty="0">
                <a:solidFill>
                  <a:srgbClr val="271A38"/>
                </a:solidFill>
                <a:effectLst/>
                <a:latin typeface="Inter"/>
              </a:rPr>
              <a:t>lien entre les variables</a:t>
            </a:r>
            <a:r>
              <a:rPr lang="fr-FR" b="0" i="0" u="none" strike="noStrike" dirty="0">
                <a:solidFill>
                  <a:srgbClr val="271A38"/>
                </a:solidFill>
                <a:effectLst/>
                <a:latin typeface="Inter"/>
              </a:rPr>
              <a:t>.</a:t>
            </a:r>
            <a:endParaRPr lang="fr-FR" b="1" dirty="0">
              <a:solidFill>
                <a:srgbClr val="271A38"/>
              </a:solidFill>
              <a:latin typeface="Inter"/>
            </a:endParaRPr>
          </a:p>
          <a:p>
            <a:endParaRPr lang="fr-FR" b="1" dirty="0">
              <a:solidFill>
                <a:srgbClr val="271A38"/>
              </a:solidFill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0" u="none" strike="noStrike" dirty="0">
                <a:solidFill>
                  <a:srgbClr val="271A38"/>
                </a:solidFill>
                <a:effectLst/>
                <a:latin typeface="Inter"/>
              </a:rPr>
              <a:t>Principe</a:t>
            </a:r>
            <a:r>
              <a:rPr lang="fr-FR" b="0" i="0" u="none" strike="noStrike" dirty="0">
                <a:solidFill>
                  <a:srgbClr val="271A38"/>
                </a:solidFill>
                <a:effectLst/>
                <a:latin typeface="Inter"/>
              </a:rPr>
              <a:t> : créer des dimensions synthétiques calculées à partir des dimensions initiales pour réduire le nombre de dimensions.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0" i="0" u="none" strike="noStrike" dirty="0">
              <a:solidFill>
                <a:srgbClr val="271A38"/>
              </a:solidFill>
              <a:effectLst/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71A38"/>
                </a:solidFill>
                <a:latin typeface="Inter"/>
              </a:rPr>
              <a:t>Elle travaille avec la </a:t>
            </a:r>
            <a:r>
              <a:rPr lang="fr-FR" b="1" i="0" u="none" strike="noStrike" dirty="0">
                <a:solidFill>
                  <a:srgbClr val="271A38"/>
                </a:solidFill>
                <a:effectLst/>
                <a:latin typeface="Inter"/>
              </a:rPr>
              <a:t>projection orthogonale et l’inertie de chaque axe principaux.</a:t>
            </a:r>
            <a:endParaRPr lang="fr-FR" dirty="0">
              <a:solidFill>
                <a:srgbClr val="271A38"/>
              </a:solidFill>
              <a:latin typeface="Inter"/>
            </a:endParaRPr>
          </a:p>
          <a:p>
            <a:endParaRPr lang="fr-FR" b="1" i="0" u="none" strike="noStrike" dirty="0">
              <a:solidFill>
                <a:srgbClr val="271A38"/>
              </a:solidFill>
              <a:effectLst/>
              <a:latin typeface="Inter"/>
            </a:endParaRPr>
          </a:p>
          <a:p>
            <a:r>
              <a:rPr lang="fr-FR" i="0" u="none" strike="noStrike" dirty="0">
                <a:solidFill>
                  <a:srgbClr val="271A38"/>
                </a:solidFill>
                <a:effectLst/>
                <a:latin typeface="Inter"/>
              </a:rPr>
              <a:t>On a utilis</a:t>
            </a:r>
            <a:r>
              <a:rPr lang="fr-FR" dirty="0">
                <a:solidFill>
                  <a:srgbClr val="271A38"/>
                </a:solidFill>
                <a:latin typeface="Inter"/>
              </a:rPr>
              <a:t>é l’éboulis des valeurs propres pour montrer le pourcentage d’inertie pour chaque axe.</a:t>
            </a:r>
          </a:p>
          <a:p>
            <a:endParaRPr lang="fr-FR" dirty="0">
              <a:solidFill>
                <a:srgbClr val="271A38"/>
              </a:solidFill>
              <a:latin typeface="Inter"/>
            </a:endParaRPr>
          </a:p>
          <a:p>
            <a:r>
              <a:rPr lang="fr-FR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4 premières dimensions représentent 74.96% des informations importantes.</a:t>
            </a:r>
          </a:p>
          <a:p>
            <a:endParaRPr lang="fr-FR" i="0" u="none" strike="noStrike" dirty="0">
              <a:solidFill>
                <a:srgbClr val="271A38"/>
              </a:solidFill>
              <a:effectLst/>
              <a:latin typeface="Inter"/>
            </a:endParaRPr>
          </a:p>
          <a:p>
            <a:r>
              <a:rPr lang="fr-FR" b="0" i="0" u="none" strike="noStrike" dirty="0">
                <a:solidFill>
                  <a:srgbClr val="271A38"/>
                </a:solidFill>
                <a:effectLst/>
                <a:latin typeface="Inter"/>
              </a:rPr>
              <a:t>le cercle des corrélations</a:t>
            </a:r>
            <a:r>
              <a:rPr lang="fr-FR" dirty="0">
                <a:solidFill>
                  <a:srgbClr val="271A38"/>
                </a:solidFill>
                <a:latin typeface="Inter"/>
              </a:rPr>
              <a:t> et </a:t>
            </a:r>
            <a:r>
              <a:rPr lang="fr-FR" b="0" i="0" u="none" strike="noStrike" dirty="0">
                <a:solidFill>
                  <a:srgbClr val="271A38"/>
                </a:solidFill>
                <a:effectLst/>
                <a:latin typeface="Inter"/>
              </a:rPr>
              <a:t>la projection des individus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75957F2-84CD-7853-4887-D868ECE0CF9C}"/>
              </a:ext>
            </a:extLst>
          </p:cNvPr>
          <p:cNvSpPr txBox="1"/>
          <p:nvPr/>
        </p:nvSpPr>
        <p:spPr>
          <a:xfrm>
            <a:off x="2060028" y="54023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5270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B497D94E-9D7F-4D76-B935-FA769F120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025766-0784-4592-F725-48588C76B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9658"/>
            <a:ext cx="10596845" cy="769357"/>
          </a:xfrm>
        </p:spPr>
        <p:txBody>
          <a:bodyPr>
            <a:normAutofit fontScale="90000"/>
          </a:bodyPr>
          <a:lstStyle/>
          <a:p>
            <a:r>
              <a:rPr lang="fr-FR" b="0" i="0" u="none" strike="noStrike" dirty="0">
                <a:solidFill>
                  <a:srgbClr val="271A38"/>
                </a:solidFill>
                <a:effectLst/>
                <a:latin typeface="Inter"/>
              </a:rPr>
              <a:t>Pour analyser le lien entre nos nouvelles dimensions synthétiques et les dimensions originales</a:t>
            </a:r>
            <a:endParaRPr lang="fr-FR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5F29E96-05BD-491D-A16C-4BAE9BC6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8" name="Espace réservé du contenu 27">
            <a:extLst>
              <a:ext uri="{FF2B5EF4-FFF2-40B4-BE49-F238E27FC236}">
                <a16:creationId xmlns:a16="http://schemas.microsoft.com/office/drawing/2014/main" id="{5014E830-BD79-D651-EBFF-5641ABC48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41" y="1119664"/>
            <a:ext cx="5700256" cy="5415242"/>
          </a:xfrm>
          <a:prstGeom prst="rect">
            <a:avLst/>
          </a:prstGeom>
        </p:spPr>
      </p:pic>
      <p:sp>
        <p:nvSpPr>
          <p:cNvPr id="68" name="Freeform 11">
            <a:extLst>
              <a:ext uri="{FF2B5EF4-FFF2-40B4-BE49-F238E27FC236}">
                <a16:creationId xmlns:a16="http://schemas.microsoft.com/office/drawing/2014/main" id="{0A2F002C-D2EF-4A3F-B17C-B31D57BD6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Espace réservé du contenu 10">
            <a:extLst>
              <a:ext uri="{FF2B5EF4-FFF2-40B4-BE49-F238E27FC236}">
                <a16:creationId xmlns:a16="http://schemas.microsoft.com/office/drawing/2014/main" id="{3B904BF7-D976-984A-013A-E982B57F5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14113" y="364199"/>
            <a:ext cx="6787726" cy="6805633"/>
          </a:xfrm>
        </p:spPr>
      </p:pic>
    </p:spTree>
    <p:extLst>
      <p:ext uri="{BB962C8B-B14F-4D97-AF65-F5344CB8AC3E}">
        <p14:creationId xmlns:p14="http://schemas.microsoft.com/office/powerpoint/2010/main" val="736150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9FFB5F56-D2AB-64BA-2C30-A4830041D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811" y="228600"/>
            <a:ext cx="6235371" cy="680563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B35D783-FCC4-5377-2EA0-06D2B5A21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6740" y="946778"/>
            <a:ext cx="6214612" cy="591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30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802479-428D-55C2-7C07-EEF9D1110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 les individus avec 4 clusters et leur </a:t>
            </a:r>
            <a:r>
              <a:rPr lang="fr-FR" dirty="0" err="1"/>
              <a:t>centroides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7CD3D4F-CAC3-F4DA-1524-0E7A45D1D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0613" y="2090737"/>
            <a:ext cx="4856310" cy="3778250"/>
          </a:xfrm>
        </p:spPr>
      </p:pic>
    </p:spTree>
    <p:extLst>
      <p:ext uri="{BB962C8B-B14F-4D97-AF65-F5344CB8AC3E}">
        <p14:creationId xmlns:p14="http://schemas.microsoft.com/office/powerpoint/2010/main" val="4250730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169A12E-1185-A7E7-17A8-8860E8D90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10" y="84084"/>
            <a:ext cx="9900734" cy="6858000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AB29903-7D4D-008D-194B-9C35B6056D35}"/>
              </a:ext>
            </a:extLst>
          </p:cNvPr>
          <p:cNvSpPr txBox="1"/>
          <p:nvPr/>
        </p:nvSpPr>
        <p:spPr>
          <a:xfrm>
            <a:off x="1367145" y="502163"/>
            <a:ext cx="461665" cy="602184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Montserrat" pitchFamily="2" charset="77"/>
              </a:rPr>
              <a:t>B</a:t>
            </a:r>
            <a:r>
              <a:rPr lang="fr-FR" b="1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ox plot par variables, séparer en par les clusters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6514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ECDB6B-20B8-2F2A-BAE4-79FD4B96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la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DE0EC8-0606-8333-781B-8B6C49789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r-FR" sz="3200" dirty="0">
                <a:solidFill>
                  <a:srgbClr val="271A38"/>
                </a:solidFill>
                <a:latin typeface="Inter"/>
              </a:rPr>
              <a:t>1. L</a:t>
            </a:r>
            <a:r>
              <a:rPr lang="fr-FR" sz="3200" b="0" i="0" u="none" strike="noStrike" dirty="0">
                <a:solidFill>
                  <a:srgbClr val="271A38"/>
                </a:solidFill>
                <a:effectLst/>
                <a:latin typeface="Inter"/>
              </a:rPr>
              <a:t>e contexte </a:t>
            </a:r>
          </a:p>
          <a:p>
            <a:pPr marL="0" indent="0" algn="l">
              <a:buNone/>
            </a:pPr>
            <a:r>
              <a:rPr lang="fr-FR" sz="3200" dirty="0">
                <a:solidFill>
                  <a:srgbClr val="271A38"/>
                </a:solidFill>
                <a:latin typeface="Inter"/>
              </a:rPr>
              <a:t>2. Le</a:t>
            </a:r>
            <a:r>
              <a:rPr lang="fr-FR" sz="3200" i="0" u="none" strike="noStrike" dirty="0">
                <a:solidFill>
                  <a:srgbClr val="271A38"/>
                </a:solidFill>
                <a:effectLst/>
                <a:latin typeface="Inter"/>
              </a:rPr>
              <a:t> démarche</a:t>
            </a:r>
          </a:p>
          <a:p>
            <a:pPr marL="514350" indent="-514350">
              <a:buSzPct val="68000"/>
              <a:buFont typeface="+mj-lt"/>
              <a:buAutoNum type="arabicParenR"/>
            </a:pPr>
            <a:r>
              <a:rPr lang="fr-FR" sz="2100" dirty="0">
                <a:solidFill>
                  <a:srgbClr val="271A38"/>
                </a:solidFill>
                <a:latin typeface="Inter"/>
              </a:rPr>
              <a:t>C</a:t>
            </a:r>
            <a:r>
              <a:rPr lang="fr-FR" sz="2100" b="0" i="0" u="none" strike="noStrike" dirty="0">
                <a:solidFill>
                  <a:srgbClr val="271A38"/>
                </a:solidFill>
                <a:effectLst/>
                <a:latin typeface="Inter"/>
              </a:rPr>
              <a:t>hoisir des données avec les critères de l’analyse PESTEL </a:t>
            </a:r>
          </a:p>
          <a:p>
            <a:pPr marL="457200" indent="-457200">
              <a:buSzPct val="68000"/>
              <a:buFont typeface="+mj-lt"/>
              <a:buAutoNum type="arabicParenR"/>
            </a:pPr>
            <a:r>
              <a:rPr lang="fr-FR" sz="2100" b="0" i="0" u="none" strike="noStrike" dirty="0">
                <a:solidFill>
                  <a:srgbClr val="271A38"/>
                </a:solidFill>
                <a:effectLst/>
                <a:latin typeface="Inter"/>
              </a:rPr>
              <a:t> Tester la classification ascendante hiérarchique</a:t>
            </a:r>
          </a:p>
          <a:p>
            <a:pPr marL="514350" indent="-514350">
              <a:buSzPct val="68000"/>
              <a:buFont typeface="+mj-lt"/>
              <a:buAutoNum type="arabicParenR"/>
            </a:pPr>
            <a:r>
              <a:rPr lang="fr-FR" sz="2100" b="0" i="0" u="none" strike="noStrike" dirty="0">
                <a:solidFill>
                  <a:srgbClr val="271A38"/>
                </a:solidFill>
                <a:effectLst/>
                <a:latin typeface="Inter"/>
              </a:rPr>
              <a:t>Utiliser la méthode des k-</a:t>
            </a:r>
            <a:r>
              <a:rPr lang="fr-FR" sz="2100" b="0" i="0" u="none" strike="noStrike" dirty="0" err="1">
                <a:solidFill>
                  <a:srgbClr val="271A38"/>
                </a:solidFill>
                <a:effectLst/>
                <a:latin typeface="Inter"/>
              </a:rPr>
              <a:t>means</a:t>
            </a:r>
            <a:endParaRPr lang="fr-FR" sz="2100" dirty="0">
              <a:solidFill>
                <a:srgbClr val="271A38"/>
              </a:solidFill>
              <a:latin typeface="Inter"/>
            </a:endParaRPr>
          </a:p>
          <a:p>
            <a:pPr marL="514350" indent="-514350">
              <a:buSzPct val="68000"/>
              <a:buFont typeface="+mj-lt"/>
              <a:buAutoNum type="arabicParenR"/>
            </a:pPr>
            <a:r>
              <a:rPr lang="fr-FR" sz="2100" b="0" i="0" u="none" strike="noStrike" dirty="0">
                <a:solidFill>
                  <a:srgbClr val="271A38"/>
                </a:solidFill>
                <a:effectLst/>
                <a:latin typeface="Inter"/>
              </a:rPr>
              <a:t>Réaliser un ACP</a:t>
            </a:r>
          </a:p>
          <a:p>
            <a:pPr marL="0" indent="0" algn="l">
              <a:buNone/>
            </a:pPr>
            <a:r>
              <a:rPr lang="fr-FR" sz="3200" b="1" i="0" u="none" strike="noStrike" dirty="0">
                <a:solidFill>
                  <a:srgbClr val="271A38"/>
                </a:solidFill>
                <a:effectLst/>
                <a:latin typeface="Inter"/>
              </a:rPr>
              <a:t>3. Les résultats et recommandations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127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12BAEE-1369-A15E-D8DB-B61E8DDA2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04615"/>
          </a:xfrm>
        </p:spPr>
        <p:txBody>
          <a:bodyPr/>
          <a:lstStyle/>
          <a:p>
            <a:pPr algn="ctr"/>
            <a:r>
              <a:rPr lang="fr-FR" sz="2900" dirty="0"/>
              <a:t>Les 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6971F5-9C89-E941-973C-B3F6EFCC7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5529" y="4447131"/>
            <a:ext cx="8915400" cy="1786759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Groupe0 : </a:t>
            </a:r>
            <a:r>
              <a:rPr lang="fr-FR" dirty="0"/>
              <a:t>'Afrique du Sud', 'Allemagne', 'Arabie saoudite', 'Argentine', '</a:t>
            </a: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Australie</a:t>
            </a:r>
            <a:r>
              <a:rPr lang="fr-FR" dirty="0"/>
              <a:t>', '</a:t>
            </a: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Belgique</a:t>
            </a:r>
            <a:r>
              <a:rPr lang="fr-FR" dirty="0"/>
              <a:t>', 'Canada', 'Colombie', '</a:t>
            </a: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Égypte</a:t>
            </a:r>
            <a:r>
              <a:rPr lang="fr-FR" dirty="0"/>
              <a:t>', 'Espagne', 'France', 'Iran (République islamique d')', 'Italie', 'Japon', 'Malaisie', '</a:t>
            </a: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Maroc</a:t>
            </a:r>
            <a:r>
              <a:rPr lang="fr-FR" dirty="0"/>
              <a:t>', 'Mexique', 'Myanmar', '</a:t>
            </a: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Pakistan</a:t>
            </a:r>
            <a:r>
              <a:rPr lang="fr-FR" dirty="0"/>
              <a:t>', 'Pays-Bas', '</a:t>
            </a: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Pérou</a:t>
            </a:r>
            <a:r>
              <a:rPr lang="fr-FR" dirty="0"/>
              <a:t>', 'Philippines', 'Pologne', 'Royaume-Uni de Grande-Bretagne et d'Irlande du Nord', 'Fédération de Russie', 'Thaïlande', 'Turquie', 'Ukraine', 'Viet Nam’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FE2D7E1-D551-52C6-FFD1-54119D51A98F}"/>
              </a:ext>
            </a:extLst>
          </p:cNvPr>
          <p:cNvSpPr txBox="1"/>
          <p:nvPr/>
        </p:nvSpPr>
        <p:spPr>
          <a:xfrm>
            <a:off x="1895529" y="1685926"/>
            <a:ext cx="84867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Selon nos analyses, nous pouvons conclure que le groupe de pays sélectionnés pour pouvoir exporter notre poulet, est dans </a:t>
            </a:r>
            <a:r>
              <a:rPr lang="fr-FR" b="1" dirty="0"/>
              <a:t>le groupe 0 </a:t>
            </a:r>
            <a:r>
              <a:rPr lang="fr-FR" dirty="0"/>
              <a:t>: 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Ils présentent une plus grande Facilité de faire des affaires qui nous permettra d'entrer dans ces pays sans problèmes.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Leur PIB représente une grande stabilité.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marché de poulet est très fréquenté.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grande importation du poulet</a:t>
            </a:r>
          </a:p>
        </p:txBody>
      </p:sp>
    </p:spTree>
    <p:extLst>
      <p:ext uri="{BB962C8B-B14F-4D97-AF65-F5344CB8AC3E}">
        <p14:creationId xmlns:p14="http://schemas.microsoft.com/office/powerpoint/2010/main" val="96491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ECDB6B-20B8-2F2A-BAE4-79FD4B96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la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DE0EC8-0606-8333-781B-8B6C49789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r-FR" sz="3200" dirty="0">
                <a:solidFill>
                  <a:srgbClr val="271A38"/>
                </a:solidFill>
                <a:latin typeface="Inter"/>
              </a:rPr>
              <a:t>1. L</a:t>
            </a:r>
            <a:r>
              <a:rPr lang="fr-FR" sz="3200" b="0" i="0" u="none" strike="noStrike" dirty="0">
                <a:solidFill>
                  <a:srgbClr val="271A38"/>
                </a:solidFill>
                <a:effectLst/>
                <a:latin typeface="Inter"/>
              </a:rPr>
              <a:t>e contexte </a:t>
            </a:r>
          </a:p>
          <a:p>
            <a:pPr marL="0" indent="0" algn="l">
              <a:buNone/>
            </a:pPr>
            <a:r>
              <a:rPr lang="fr-FR" sz="3200" dirty="0">
                <a:solidFill>
                  <a:srgbClr val="271A38"/>
                </a:solidFill>
                <a:latin typeface="Inter"/>
              </a:rPr>
              <a:t>2. Le</a:t>
            </a:r>
            <a:r>
              <a:rPr lang="fr-FR" sz="3200" b="0" i="0" u="none" strike="noStrike" dirty="0">
                <a:solidFill>
                  <a:srgbClr val="271A38"/>
                </a:solidFill>
                <a:effectLst/>
                <a:latin typeface="Inter"/>
              </a:rPr>
              <a:t> démarche</a:t>
            </a:r>
          </a:p>
          <a:p>
            <a:pPr marL="514350" indent="-514350">
              <a:buSzPct val="68000"/>
              <a:buFont typeface="+mj-lt"/>
              <a:buAutoNum type="arabicParenR"/>
            </a:pPr>
            <a:r>
              <a:rPr lang="fr-FR" sz="2100" dirty="0">
                <a:solidFill>
                  <a:srgbClr val="271A38"/>
                </a:solidFill>
                <a:latin typeface="Inter"/>
              </a:rPr>
              <a:t>C</a:t>
            </a:r>
            <a:r>
              <a:rPr lang="fr-FR" sz="2100" b="0" i="0" u="none" strike="noStrike" dirty="0">
                <a:solidFill>
                  <a:srgbClr val="271A38"/>
                </a:solidFill>
                <a:effectLst/>
                <a:latin typeface="Inter"/>
              </a:rPr>
              <a:t>hoisir des données avec les critères de l’analyse PESTEL </a:t>
            </a:r>
          </a:p>
          <a:p>
            <a:pPr marL="457200" indent="-457200">
              <a:buSzPct val="68000"/>
              <a:buFont typeface="+mj-lt"/>
              <a:buAutoNum type="arabicParenR"/>
            </a:pPr>
            <a:r>
              <a:rPr lang="fr-FR" sz="2100" b="0" i="0" u="none" strike="noStrike" dirty="0">
                <a:solidFill>
                  <a:srgbClr val="271A38"/>
                </a:solidFill>
                <a:effectLst/>
                <a:latin typeface="Inter"/>
              </a:rPr>
              <a:t> Tester la classification ascendante hiérarchique</a:t>
            </a:r>
          </a:p>
          <a:p>
            <a:pPr marL="514350" indent="-514350">
              <a:buSzPct val="68000"/>
              <a:buFont typeface="+mj-lt"/>
              <a:buAutoNum type="arabicParenR"/>
            </a:pPr>
            <a:r>
              <a:rPr lang="fr-FR" sz="2100" b="0" i="0" u="none" strike="noStrike" dirty="0">
                <a:solidFill>
                  <a:srgbClr val="271A38"/>
                </a:solidFill>
                <a:effectLst/>
                <a:latin typeface="Inter"/>
              </a:rPr>
              <a:t>Utiliser la méthode des k-</a:t>
            </a:r>
            <a:r>
              <a:rPr lang="fr-FR" sz="2100" b="0" i="0" u="none" strike="noStrike" dirty="0" err="1">
                <a:solidFill>
                  <a:srgbClr val="271A38"/>
                </a:solidFill>
                <a:effectLst/>
                <a:latin typeface="Inter"/>
              </a:rPr>
              <a:t>means</a:t>
            </a:r>
            <a:endParaRPr lang="fr-FR" sz="2100" dirty="0">
              <a:solidFill>
                <a:srgbClr val="271A38"/>
              </a:solidFill>
              <a:latin typeface="Inter"/>
            </a:endParaRPr>
          </a:p>
          <a:p>
            <a:pPr marL="514350" indent="-514350">
              <a:buSzPct val="68000"/>
              <a:buFont typeface="+mj-lt"/>
              <a:buAutoNum type="arabicParenR"/>
            </a:pPr>
            <a:r>
              <a:rPr lang="fr-FR" sz="2100" b="0" i="0" u="none" strike="noStrike" dirty="0">
                <a:solidFill>
                  <a:srgbClr val="271A38"/>
                </a:solidFill>
                <a:effectLst/>
                <a:latin typeface="Inter"/>
              </a:rPr>
              <a:t>Réaliser un ACP</a:t>
            </a:r>
          </a:p>
          <a:p>
            <a:pPr marL="0" indent="0" algn="l">
              <a:buNone/>
            </a:pPr>
            <a:r>
              <a:rPr lang="fr-FR" sz="3200" b="0" i="0" u="none" strike="noStrike" dirty="0">
                <a:solidFill>
                  <a:srgbClr val="271A38"/>
                </a:solidFill>
                <a:effectLst/>
                <a:latin typeface="Inter"/>
              </a:rPr>
              <a:t>3. Les résultats et recommandations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3092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ECDB6B-20B8-2F2A-BAE4-79FD4B96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la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DE0EC8-0606-8333-781B-8B6C49789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r-FR" sz="3200" b="1" dirty="0">
                <a:solidFill>
                  <a:srgbClr val="271A38"/>
                </a:solidFill>
                <a:latin typeface="Inter"/>
              </a:rPr>
              <a:t>1. L</a:t>
            </a:r>
            <a:r>
              <a:rPr lang="fr-FR" sz="3200" b="1" i="0" u="none" strike="noStrike" dirty="0">
                <a:solidFill>
                  <a:srgbClr val="271A38"/>
                </a:solidFill>
                <a:effectLst/>
                <a:latin typeface="Inter"/>
              </a:rPr>
              <a:t>e contexte </a:t>
            </a:r>
          </a:p>
          <a:p>
            <a:pPr marL="0" indent="0" algn="l">
              <a:buNone/>
            </a:pPr>
            <a:r>
              <a:rPr lang="fr-FR" sz="3200" dirty="0">
                <a:solidFill>
                  <a:srgbClr val="271A38"/>
                </a:solidFill>
                <a:latin typeface="Inter"/>
              </a:rPr>
              <a:t>2. Le</a:t>
            </a:r>
            <a:r>
              <a:rPr lang="fr-FR" sz="3200" b="0" i="0" u="none" strike="noStrike" dirty="0">
                <a:solidFill>
                  <a:srgbClr val="271A38"/>
                </a:solidFill>
                <a:effectLst/>
                <a:latin typeface="Inter"/>
              </a:rPr>
              <a:t> démarche</a:t>
            </a:r>
          </a:p>
          <a:p>
            <a:pPr marL="514350" indent="-514350">
              <a:buSzPct val="68000"/>
              <a:buFont typeface="+mj-lt"/>
              <a:buAutoNum type="arabicParenR"/>
            </a:pPr>
            <a:r>
              <a:rPr lang="fr-FR" sz="2100" dirty="0">
                <a:solidFill>
                  <a:srgbClr val="271A38"/>
                </a:solidFill>
                <a:latin typeface="Inter"/>
              </a:rPr>
              <a:t>C</a:t>
            </a:r>
            <a:r>
              <a:rPr lang="fr-FR" sz="2100" b="0" i="0" u="none" strike="noStrike" dirty="0">
                <a:solidFill>
                  <a:srgbClr val="271A38"/>
                </a:solidFill>
                <a:effectLst/>
                <a:latin typeface="Inter"/>
              </a:rPr>
              <a:t>hoisir des données avec les critères de l’analyse PESTEL </a:t>
            </a:r>
          </a:p>
          <a:p>
            <a:pPr marL="457200" indent="-457200">
              <a:buSzPct val="68000"/>
              <a:buFont typeface="+mj-lt"/>
              <a:buAutoNum type="arabicParenR"/>
            </a:pPr>
            <a:r>
              <a:rPr lang="fr-FR" sz="2100" b="0" i="0" u="none" strike="noStrike" dirty="0">
                <a:solidFill>
                  <a:srgbClr val="271A38"/>
                </a:solidFill>
                <a:effectLst/>
                <a:latin typeface="Inter"/>
              </a:rPr>
              <a:t> Tester la classification ascendante hiérarchique</a:t>
            </a:r>
          </a:p>
          <a:p>
            <a:pPr marL="514350" indent="-514350">
              <a:buSzPct val="68000"/>
              <a:buFont typeface="+mj-lt"/>
              <a:buAutoNum type="arabicParenR"/>
            </a:pPr>
            <a:r>
              <a:rPr lang="fr-FR" sz="2100" b="0" i="0" u="none" strike="noStrike" dirty="0">
                <a:solidFill>
                  <a:srgbClr val="271A38"/>
                </a:solidFill>
                <a:effectLst/>
                <a:latin typeface="Inter"/>
              </a:rPr>
              <a:t>Utiliser la méthode des k-</a:t>
            </a:r>
            <a:r>
              <a:rPr lang="fr-FR" sz="2100" b="0" i="0" u="none" strike="noStrike" dirty="0" err="1">
                <a:solidFill>
                  <a:srgbClr val="271A38"/>
                </a:solidFill>
                <a:effectLst/>
                <a:latin typeface="Inter"/>
              </a:rPr>
              <a:t>means</a:t>
            </a:r>
            <a:endParaRPr lang="fr-FR" sz="2100" dirty="0">
              <a:solidFill>
                <a:srgbClr val="271A38"/>
              </a:solidFill>
              <a:latin typeface="Inter"/>
            </a:endParaRPr>
          </a:p>
          <a:p>
            <a:pPr marL="514350" indent="-514350">
              <a:buSzPct val="68000"/>
              <a:buFont typeface="+mj-lt"/>
              <a:buAutoNum type="arabicParenR"/>
            </a:pPr>
            <a:r>
              <a:rPr lang="fr-FR" sz="2100" b="0" i="0" u="none" strike="noStrike" dirty="0">
                <a:solidFill>
                  <a:srgbClr val="271A38"/>
                </a:solidFill>
                <a:effectLst/>
                <a:latin typeface="Inter"/>
              </a:rPr>
              <a:t>Réaliser un ACP</a:t>
            </a:r>
          </a:p>
          <a:p>
            <a:pPr marL="0" indent="0" algn="l">
              <a:buNone/>
            </a:pPr>
            <a:r>
              <a:rPr lang="fr-FR" sz="3200" b="0" i="0" u="none" strike="noStrike" dirty="0">
                <a:solidFill>
                  <a:srgbClr val="271A38"/>
                </a:solidFill>
                <a:effectLst/>
                <a:latin typeface="Inter"/>
              </a:rPr>
              <a:t>3. Les résultats et recommandations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643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F99F37-F586-05AF-BCDA-857080931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11F996-942E-1AD7-8681-D95C82E30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143" y="1831809"/>
            <a:ext cx="6313050" cy="3777622"/>
          </a:xfrm>
        </p:spPr>
        <p:txBody>
          <a:bodyPr/>
          <a:lstStyle/>
          <a:p>
            <a:r>
              <a:rPr lang="fr-FR" b="0" i="0" u="none" strike="noStrike" dirty="0">
                <a:solidFill>
                  <a:srgbClr val="271A38"/>
                </a:solidFill>
                <a:effectLst/>
                <a:latin typeface="Inter"/>
              </a:rPr>
              <a:t>La poule qui chante, une entreprise française d’agroalimentaire, souhaite se développer à l'international.</a:t>
            </a:r>
          </a:p>
          <a:p>
            <a:r>
              <a:rPr lang="fr-FR" b="0" i="0" u="none" strike="noStrike" dirty="0">
                <a:solidFill>
                  <a:srgbClr val="271A38"/>
                </a:solidFill>
                <a:effectLst/>
                <a:latin typeface="Inter"/>
              </a:rPr>
              <a:t>Pour l'instant, aucun pays particulier choisi.</a:t>
            </a:r>
          </a:p>
          <a:p>
            <a:r>
              <a:rPr lang="fr-FR" dirty="0">
                <a:solidFill>
                  <a:srgbClr val="271A38"/>
                </a:solidFill>
                <a:latin typeface="Inter"/>
              </a:rPr>
              <a:t>L</a:t>
            </a:r>
            <a:r>
              <a:rPr lang="fr-FR" b="0" i="0" u="none" strike="noStrike" dirty="0">
                <a:solidFill>
                  <a:srgbClr val="271A38"/>
                </a:solidFill>
                <a:effectLst/>
                <a:latin typeface="Inter"/>
              </a:rPr>
              <a:t>a mission d’analyse est de proposer une première analyse des groupements de pays que l’on peut cibler pour exporter nos poulets.</a:t>
            </a:r>
          </a:p>
          <a:p>
            <a:endParaRPr lang="fr-FR" b="0" i="0" u="none" strike="noStrike" dirty="0">
              <a:solidFill>
                <a:srgbClr val="271A38"/>
              </a:solidFill>
              <a:effectLst/>
              <a:latin typeface="Inter"/>
            </a:endParaRPr>
          </a:p>
          <a:p>
            <a:endParaRPr lang="fr-FR" dirty="0">
              <a:solidFill>
                <a:srgbClr val="271A38"/>
              </a:solidFill>
              <a:latin typeface="Inter"/>
            </a:endParaRP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A7FA58E-6759-0B84-3541-1CB7805A89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15" t="14751" r="16359" b="15373"/>
          <a:stretch/>
        </p:blipFill>
        <p:spPr>
          <a:xfrm>
            <a:off x="8614538" y="142880"/>
            <a:ext cx="3301237" cy="139358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>
                <a:lumMod val="85000"/>
                <a:lumOff val="15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7717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ECDB6B-20B8-2F2A-BAE4-79FD4B96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la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DE0EC8-0606-8333-781B-8B6C49789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r-FR" sz="3200" dirty="0">
                <a:solidFill>
                  <a:srgbClr val="271A38"/>
                </a:solidFill>
                <a:latin typeface="Inter"/>
              </a:rPr>
              <a:t>1. L</a:t>
            </a:r>
            <a:r>
              <a:rPr lang="fr-FR" sz="3200" b="0" i="0" u="none" strike="noStrike" dirty="0">
                <a:solidFill>
                  <a:srgbClr val="271A38"/>
                </a:solidFill>
                <a:effectLst/>
                <a:latin typeface="Inter"/>
              </a:rPr>
              <a:t>e contexte </a:t>
            </a:r>
          </a:p>
          <a:p>
            <a:pPr marL="0" indent="0" algn="l">
              <a:buNone/>
            </a:pPr>
            <a:r>
              <a:rPr lang="fr-FR" sz="3200" b="1" dirty="0">
                <a:solidFill>
                  <a:srgbClr val="271A38"/>
                </a:solidFill>
                <a:latin typeface="Inter"/>
              </a:rPr>
              <a:t>2. La</a:t>
            </a:r>
            <a:r>
              <a:rPr lang="fr-FR" sz="3200" b="1" i="0" u="none" strike="noStrike" dirty="0">
                <a:solidFill>
                  <a:srgbClr val="271A38"/>
                </a:solidFill>
                <a:effectLst/>
                <a:latin typeface="Inter"/>
              </a:rPr>
              <a:t> démarche</a:t>
            </a:r>
          </a:p>
          <a:p>
            <a:pPr marL="514350" indent="-514350">
              <a:buSzPct val="68000"/>
              <a:buFont typeface="+mj-lt"/>
              <a:buAutoNum type="arabicParenR"/>
            </a:pPr>
            <a:r>
              <a:rPr lang="fr-FR" sz="2100" dirty="0">
                <a:solidFill>
                  <a:srgbClr val="271A38"/>
                </a:solidFill>
                <a:latin typeface="Inter"/>
              </a:rPr>
              <a:t>C</a:t>
            </a:r>
            <a:r>
              <a:rPr lang="fr-FR" sz="2100" b="0" i="0" u="none" strike="noStrike" dirty="0">
                <a:solidFill>
                  <a:srgbClr val="271A38"/>
                </a:solidFill>
                <a:effectLst/>
                <a:latin typeface="Inter"/>
              </a:rPr>
              <a:t>hoisir des données avec les critères de l’analyse PESTEL </a:t>
            </a:r>
          </a:p>
          <a:p>
            <a:pPr marL="457200" indent="-457200">
              <a:buSzPct val="68000"/>
              <a:buFont typeface="+mj-lt"/>
              <a:buAutoNum type="arabicParenR"/>
            </a:pPr>
            <a:r>
              <a:rPr lang="fr-FR" sz="2100" b="0" i="0" u="none" strike="noStrike" dirty="0">
                <a:solidFill>
                  <a:srgbClr val="271A38"/>
                </a:solidFill>
                <a:effectLst/>
                <a:latin typeface="Inter"/>
              </a:rPr>
              <a:t> Tester la classification ascendante hiérarchique</a:t>
            </a:r>
          </a:p>
          <a:p>
            <a:pPr marL="514350" indent="-514350">
              <a:buSzPct val="68000"/>
              <a:buFont typeface="+mj-lt"/>
              <a:buAutoNum type="arabicParenR"/>
            </a:pPr>
            <a:r>
              <a:rPr lang="fr-FR" sz="2100" b="0" i="0" u="none" strike="noStrike" dirty="0">
                <a:solidFill>
                  <a:srgbClr val="271A38"/>
                </a:solidFill>
                <a:effectLst/>
                <a:latin typeface="Inter"/>
              </a:rPr>
              <a:t>Utiliser la méthode des k-</a:t>
            </a:r>
            <a:r>
              <a:rPr lang="fr-FR" sz="2100" b="0" i="0" u="none" strike="noStrike" dirty="0" err="1">
                <a:solidFill>
                  <a:srgbClr val="271A38"/>
                </a:solidFill>
                <a:effectLst/>
                <a:latin typeface="Inter"/>
              </a:rPr>
              <a:t>means</a:t>
            </a:r>
            <a:endParaRPr lang="fr-FR" sz="2100" dirty="0">
              <a:solidFill>
                <a:srgbClr val="271A38"/>
              </a:solidFill>
              <a:latin typeface="Inter"/>
            </a:endParaRPr>
          </a:p>
          <a:p>
            <a:pPr marL="514350" indent="-514350">
              <a:buSzPct val="68000"/>
              <a:buFont typeface="+mj-lt"/>
              <a:buAutoNum type="arabicParenR"/>
            </a:pPr>
            <a:r>
              <a:rPr lang="fr-FR" sz="2100" b="0" i="0" u="none" strike="noStrike" dirty="0">
                <a:solidFill>
                  <a:srgbClr val="271A38"/>
                </a:solidFill>
                <a:effectLst/>
                <a:latin typeface="Inter"/>
              </a:rPr>
              <a:t>Réaliser une analyse en composantes principales (ACP)</a:t>
            </a:r>
          </a:p>
          <a:p>
            <a:pPr marL="0" indent="0" algn="l">
              <a:buNone/>
            </a:pPr>
            <a:r>
              <a:rPr lang="fr-FR" sz="3200" b="0" i="0" u="none" strike="noStrike" dirty="0">
                <a:solidFill>
                  <a:srgbClr val="271A38"/>
                </a:solidFill>
                <a:effectLst/>
                <a:latin typeface="Inter"/>
              </a:rPr>
              <a:t>3. Les résultats et recommandations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534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F80EF4-7C65-1186-796C-E5A9FD396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0838" y="109103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>Choisir des données avec les critères de l’analyse PESTEL </a:t>
            </a:r>
            <a:br>
              <a:rPr lang="fr-FR" sz="3600" b="0" i="0" u="none" strike="noStrike" dirty="0">
                <a:solidFill>
                  <a:srgbClr val="271A38"/>
                </a:solidFill>
                <a:effectLst/>
                <a:latin typeface="Inter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92A194-3C9D-2262-0F6F-942A83519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0124" y="1389993"/>
            <a:ext cx="9854488" cy="5210504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181818"/>
                </a:solidFill>
                <a:latin typeface="Arial" panose="020B0604020202020204" pitchFamily="34" charset="0"/>
              </a:rPr>
              <a:t>A</a:t>
            </a:r>
            <a:r>
              <a:rPr lang="fr-FR" b="0" i="0" u="none" strike="noStrike" dirty="0">
                <a:solidFill>
                  <a:srgbClr val="181818"/>
                </a:solidFill>
                <a:effectLst/>
                <a:latin typeface="Arial" panose="020B0604020202020204" pitchFamily="34" charset="0"/>
              </a:rPr>
              <a:t>nalyse </a:t>
            </a:r>
            <a:r>
              <a:rPr lang="fr-FR" b="1" i="0" u="none" strike="noStrike" dirty="0">
                <a:solidFill>
                  <a:srgbClr val="181818"/>
                </a:solidFill>
                <a:effectLst/>
                <a:latin typeface="Arial" panose="020B0604020202020204" pitchFamily="34" charset="0"/>
              </a:rPr>
              <a:t>PESTEL</a:t>
            </a:r>
            <a:r>
              <a:rPr lang="fr-FR" b="0" i="0" u="none" strike="noStrike" dirty="0">
                <a:solidFill>
                  <a:srgbClr val="18181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dirty="0">
                <a:solidFill>
                  <a:srgbClr val="181818"/>
                </a:solidFill>
                <a:latin typeface="Arial" panose="020B0604020202020204" pitchFamily="34" charset="0"/>
              </a:rPr>
              <a:t>(outil d’analyse stratégique</a:t>
            </a:r>
            <a:r>
              <a:rPr lang="fr-FR" b="0" i="0" u="none" strike="noStrike" dirty="0">
                <a:solidFill>
                  <a:srgbClr val="181818"/>
                </a:solidFill>
                <a:effectLst/>
                <a:latin typeface="Arial" panose="020B0604020202020204" pitchFamily="34" charset="0"/>
              </a:rPr>
              <a:t>) prend en compte six composant (</a:t>
            </a:r>
            <a:r>
              <a:rPr lang="fr-FR" b="1" i="0" u="none" strike="noStrike" dirty="0">
                <a:solidFill>
                  <a:srgbClr val="181818"/>
                </a:solidFill>
                <a:effectLst/>
                <a:latin typeface="Arial" panose="020B0604020202020204" pitchFamily="34" charset="0"/>
              </a:rPr>
              <a:t>Politique, Économique, Sociologique, Technologique, Environnemental et Légal</a:t>
            </a:r>
            <a:r>
              <a:rPr lang="fr-FR" b="0" i="0" u="none" strike="noStrike" dirty="0">
                <a:solidFill>
                  <a:srgbClr val="181818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r>
              <a:rPr lang="fr-FR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La clé primaire est le pays </a:t>
            </a:r>
          </a:p>
          <a:p>
            <a:r>
              <a:rPr lang="fr-FR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Nettoyer les colonnes et gérer les nan et les </a:t>
            </a:r>
            <a:r>
              <a:rPr lang="fr-FR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outliers</a:t>
            </a:r>
            <a:endParaRPr lang="fr-FR" i="0" u="none" strike="noStrike" dirty="0">
              <a:solidFill>
                <a:srgbClr val="000000"/>
              </a:solidFill>
              <a:effectLst/>
              <a:latin typeface="Montserrat" pitchFamily="2" charset="77"/>
            </a:endParaRPr>
          </a:p>
          <a:p>
            <a:r>
              <a:rPr lang="fr-FR" sz="1800" dirty="0">
                <a:solidFill>
                  <a:srgbClr val="000000"/>
                </a:solidFill>
                <a:latin typeface="Montserrat" pitchFamily="2" charset="77"/>
                <a:cs typeface="Calibri Light"/>
              </a:rPr>
              <a:t>Analyse univarié et bi varié</a:t>
            </a:r>
            <a:endParaRPr lang="fr-FR" dirty="0">
              <a:solidFill>
                <a:srgbClr val="181818"/>
              </a:solidFill>
              <a:latin typeface="Arial" panose="020B0604020202020204" pitchFamily="34" charset="0"/>
              <a:cs typeface="Calibri Light"/>
            </a:endParaRPr>
          </a:p>
          <a:p>
            <a:r>
              <a:rPr lang="fr-FR" sz="1800" b="1" dirty="0">
                <a:cs typeface="Calibri Light"/>
              </a:rPr>
              <a:t>Données utilisées </a:t>
            </a:r>
            <a:r>
              <a:rPr lang="fr-FR" sz="1800" dirty="0">
                <a:cs typeface="Calibri Light"/>
              </a:rPr>
              <a:t>(15 colonnes, 154 lignes)</a:t>
            </a:r>
          </a:p>
          <a:p>
            <a:endParaRPr lang="fr-FR" b="1" dirty="0">
              <a:solidFill>
                <a:srgbClr val="181818"/>
              </a:solidFill>
              <a:latin typeface="Arial" panose="020B0604020202020204" pitchFamily="34" charset="0"/>
              <a:cs typeface="Calibri Light"/>
            </a:endParaRPr>
          </a:p>
          <a:p>
            <a:endParaRPr lang="fr-FR" sz="1800" b="1" dirty="0">
              <a:solidFill>
                <a:srgbClr val="181818"/>
              </a:solidFill>
              <a:latin typeface="Arial" panose="020B0604020202020204" pitchFamily="34" charset="0"/>
              <a:cs typeface="Calibri Light"/>
            </a:endParaRPr>
          </a:p>
          <a:p>
            <a:endParaRPr lang="fr-FR" b="1" dirty="0">
              <a:solidFill>
                <a:srgbClr val="181818"/>
              </a:solidFill>
              <a:latin typeface="Arial" panose="020B0604020202020204" pitchFamily="34" charset="0"/>
              <a:cs typeface="Calibri Light"/>
            </a:endParaRPr>
          </a:p>
          <a:p>
            <a:endParaRPr lang="fr-FR" sz="1800" b="1" dirty="0">
              <a:solidFill>
                <a:srgbClr val="181818"/>
              </a:solidFill>
              <a:latin typeface="Arial" panose="020B0604020202020204" pitchFamily="34" charset="0"/>
              <a:cs typeface="Calibri Light"/>
            </a:endParaRPr>
          </a:p>
          <a:p>
            <a:endParaRPr lang="fr-FR" b="1" dirty="0">
              <a:solidFill>
                <a:srgbClr val="181818"/>
              </a:solidFill>
              <a:latin typeface="Arial" panose="020B0604020202020204" pitchFamily="34" charset="0"/>
              <a:cs typeface="Calibri Light"/>
            </a:endParaRPr>
          </a:p>
          <a:p>
            <a:endParaRPr lang="fr-FR" sz="1800" b="1" dirty="0">
              <a:solidFill>
                <a:srgbClr val="181818"/>
              </a:solidFill>
              <a:latin typeface="Arial" panose="020B0604020202020204" pitchFamily="34" charset="0"/>
              <a:cs typeface="Calibri Light"/>
            </a:endParaRPr>
          </a:p>
          <a:p>
            <a:endParaRPr lang="fr-FR" b="1" dirty="0">
              <a:solidFill>
                <a:srgbClr val="181818"/>
              </a:solidFill>
              <a:latin typeface="Arial" panose="020B0604020202020204" pitchFamily="34" charset="0"/>
              <a:cs typeface="Calibri Light"/>
            </a:endParaRPr>
          </a:p>
          <a:p>
            <a:endParaRPr lang="fr-FR" sz="1800" b="1" dirty="0">
              <a:solidFill>
                <a:srgbClr val="181818"/>
              </a:solidFill>
              <a:latin typeface="Arial" panose="020B0604020202020204" pitchFamily="34" charset="0"/>
              <a:cs typeface="Calibri Light"/>
            </a:endParaRP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BB90932-195E-2FF3-0DB1-F8981462E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263307"/>
              </p:ext>
            </p:extLst>
          </p:nvPr>
        </p:nvGraphicFramePr>
        <p:xfrm>
          <a:off x="2017986" y="3710154"/>
          <a:ext cx="8135008" cy="29260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067504">
                  <a:extLst>
                    <a:ext uri="{9D8B030D-6E8A-4147-A177-3AD203B41FA5}">
                      <a16:colId xmlns:a16="http://schemas.microsoft.com/office/drawing/2014/main" val="3791270350"/>
                    </a:ext>
                  </a:extLst>
                </a:gridCol>
                <a:gridCol w="4067504">
                  <a:extLst>
                    <a:ext uri="{9D8B030D-6E8A-4147-A177-3AD203B41FA5}">
                      <a16:colId xmlns:a16="http://schemas.microsoft.com/office/drawing/2014/main" val="862475399"/>
                    </a:ext>
                  </a:extLst>
                </a:gridCol>
              </a:tblGrid>
              <a:tr h="328448">
                <a:tc>
                  <a:txBody>
                    <a:bodyPr/>
                    <a:lstStyle/>
                    <a:p>
                      <a:r>
                        <a:rPr lang="fr-FR" b="0" dirty="0"/>
                        <a:t>Facilité de faire des affaires 2020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/>
                        <a:t>Consommation poulet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8789"/>
                  </a:ext>
                </a:extLst>
              </a:tr>
              <a:tr h="328448">
                <a:tc>
                  <a:txBody>
                    <a:bodyPr/>
                    <a:lstStyle/>
                    <a:p>
                      <a:r>
                        <a:rPr lang="fr-FR" dirty="0"/>
                        <a:t>Population (2017)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PIB (US$)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697179"/>
                  </a:ext>
                </a:extLst>
              </a:tr>
              <a:tr h="328448">
                <a:tc>
                  <a:txBody>
                    <a:bodyPr/>
                    <a:lstStyle/>
                    <a:p>
                      <a:r>
                        <a:rPr lang="fr-FR" dirty="0"/>
                        <a:t>Evo 2015_2017 %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Taux_import_poulet</a:t>
                      </a:r>
                      <a:r>
                        <a:rPr lang="fr-FR" dirty="0"/>
                        <a:t> 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655573"/>
                  </a:ext>
                </a:extLst>
              </a:tr>
              <a:tr h="328448">
                <a:tc>
                  <a:txBody>
                    <a:bodyPr/>
                    <a:lstStyle/>
                    <a:p>
                      <a:r>
                        <a:rPr lang="fr-FR" dirty="0"/>
                        <a:t>Dispo intérieure poulet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Taux_export_poulet</a:t>
                      </a:r>
                      <a:r>
                        <a:rPr lang="fr-FR" dirty="0"/>
                        <a:t> 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31759"/>
                  </a:ext>
                </a:extLst>
              </a:tr>
              <a:tr h="328448">
                <a:tc>
                  <a:txBody>
                    <a:bodyPr/>
                    <a:lstStyle/>
                    <a:p>
                      <a:r>
                        <a:rPr lang="fr-FR" dirty="0"/>
                        <a:t>Exportations poulet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Taux_conso_poulet</a:t>
                      </a:r>
                      <a:r>
                        <a:rPr lang="fr-FR" dirty="0"/>
                        <a:t> 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523741"/>
                  </a:ext>
                </a:extLst>
              </a:tr>
              <a:tr h="328448">
                <a:tc>
                  <a:txBody>
                    <a:bodyPr/>
                    <a:lstStyle/>
                    <a:p>
                      <a:r>
                        <a:rPr lang="fr-FR" dirty="0"/>
                        <a:t>Importations poulet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Taux_dispo_intér_poulet</a:t>
                      </a:r>
                      <a:r>
                        <a:rPr lang="fr-FR" dirty="0"/>
                        <a:t> 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050475"/>
                  </a:ext>
                </a:extLst>
              </a:tr>
              <a:tr h="328448">
                <a:tc>
                  <a:txBody>
                    <a:bodyPr/>
                    <a:lstStyle/>
                    <a:p>
                      <a:r>
                        <a:rPr lang="fr-FR" dirty="0"/>
                        <a:t>Production poulet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Index de stabilité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397754"/>
                  </a:ext>
                </a:extLst>
              </a:tr>
              <a:tr h="328448">
                <a:tc>
                  <a:txBody>
                    <a:bodyPr/>
                    <a:lstStyle/>
                    <a:p>
                      <a:r>
                        <a:rPr lang="fr-FR" dirty="0"/>
                        <a:t>Taux des droits de douane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55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49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E4EB40-5C9A-FC7E-98BD-768653A5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896" y="305023"/>
            <a:ext cx="3393538" cy="1280890"/>
          </a:xfrm>
        </p:spPr>
        <p:txBody>
          <a:bodyPr>
            <a:normAutofit/>
          </a:bodyPr>
          <a:lstStyle/>
          <a:p>
            <a:pPr algn="ctr"/>
            <a:r>
              <a:rPr lang="fr-FR" sz="2000" dirty="0"/>
              <a:t>La classification ascendante hiérarchique</a:t>
            </a:r>
            <a:br>
              <a:rPr lang="fr-FR" dirty="0"/>
            </a:br>
            <a:r>
              <a:rPr lang="fr-FR" dirty="0"/>
              <a:t> (</a:t>
            </a:r>
            <a:r>
              <a:rPr lang="en-US" sz="2200" b="1" dirty="0">
                <a:cs typeface="Calibri"/>
              </a:rPr>
              <a:t>Dendrogramme)</a:t>
            </a:r>
            <a:endParaRPr lang="fr-FR" sz="2200" b="1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2C9A654-2315-5D93-D446-7879D4249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102" y="1585913"/>
            <a:ext cx="9901238" cy="5272087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1906687-A14C-BA56-2380-2EA5EF34C83E}"/>
              </a:ext>
            </a:extLst>
          </p:cNvPr>
          <p:cNvSpPr txBox="1"/>
          <p:nvPr/>
        </p:nvSpPr>
        <p:spPr>
          <a:xfrm>
            <a:off x="5152244" y="483803"/>
            <a:ext cx="61079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cs typeface="Calibri"/>
              </a:rPr>
              <a:t>Le dendrogramme nous montre que les données sont séparés en 3 groupes distincts (orange, vert et rouge)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C464C8A7-371B-3433-EFDF-A8EF2AE574C0}"/>
              </a:ext>
            </a:extLst>
          </p:cNvPr>
          <p:cNvCxnSpPr>
            <a:cxnSpLocks/>
          </p:cNvCxnSpPr>
          <p:nvPr/>
        </p:nvCxnSpPr>
        <p:spPr>
          <a:xfrm>
            <a:off x="1460939" y="3134714"/>
            <a:ext cx="9667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896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07C27EA-9E7F-6FDB-347C-7A13ADF45972}"/>
              </a:ext>
            </a:extLst>
          </p:cNvPr>
          <p:cNvSpPr/>
          <p:nvPr/>
        </p:nvSpPr>
        <p:spPr>
          <a:xfrm>
            <a:off x="8392859" y="4644593"/>
            <a:ext cx="157835" cy="11781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A3A1B5-EBBC-21A8-C369-8CE666CCDDE3}"/>
              </a:ext>
            </a:extLst>
          </p:cNvPr>
          <p:cNvSpPr/>
          <p:nvPr/>
        </p:nvSpPr>
        <p:spPr>
          <a:xfrm>
            <a:off x="8712969" y="4649281"/>
            <a:ext cx="157835" cy="869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204258-0751-370A-30DE-E7BF28FAD7F0}"/>
              </a:ext>
            </a:extLst>
          </p:cNvPr>
          <p:cNvSpPr/>
          <p:nvPr/>
        </p:nvSpPr>
        <p:spPr>
          <a:xfrm>
            <a:off x="7773476" y="4654536"/>
            <a:ext cx="157835" cy="869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8C6B9C-22A1-A67E-4D71-7E81D658E60C}"/>
              </a:ext>
            </a:extLst>
          </p:cNvPr>
          <p:cNvSpPr/>
          <p:nvPr/>
        </p:nvSpPr>
        <p:spPr>
          <a:xfrm>
            <a:off x="6515690" y="4638204"/>
            <a:ext cx="157835" cy="869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A762E8-B8A3-CCFF-5304-823989616AE8}"/>
              </a:ext>
            </a:extLst>
          </p:cNvPr>
          <p:cNvSpPr/>
          <p:nvPr/>
        </p:nvSpPr>
        <p:spPr>
          <a:xfrm>
            <a:off x="6211433" y="4621458"/>
            <a:ext cx="157835" cy="1705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69DCB8-872E-8040-497D-48F829F1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fr-FR" sz="3200" dirty="0" err="1">
                <a:cs typeface="Calibri Light"/>
              </a:rPr>
              <a:t>Heatmap</a:t>
            </a:r>
            <a:r>
              <a:rPr lang="fr-FR" sz="3200" dirty="0">
                <a:cs typeface="Calibri Light"/>
              </a:rPr>
              <a:t> CAH</a:t>
            </a:r>
            <a:endParaRPr lang="fr-FR" sz="3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BF050B-7F9D-8CAA-3ADA-D5B7763B1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542" y="1485257"/>
            <a:ext cx="4140772" cy="3170826"/>
          </a:xfrm>
        </p:spPr>
        <p:txBody>
          <a:bodyPr>
            <a:normAutofit/>
          </a:bodyPr>
          <a:lstStyle/>
          <a:p>
            <a:r>
              <a:rPr lang="fr-FR" sz="1600" dirty="0">
                <a:cs typeface="Calibri Light"/>
              </a:rPr>
              <a:t>Matrice de corrélation</a:t>
            </a:r>
          </a:p>
          <a:p>
            <a:r>
              <a:rPr lang="en-US" sz="1600" dirty="0">
                <a:cs typeface="Calibri"/>
              </a:rPr>
              <a:t>Montre la composition des </a:t>
            </a:r>
            <a:r>
              <a:rPr lang="en-US" sz="1600" dirty="0" err="1">
                <a:cs typeface="Calibri"/>
              </a:rPr>
              <a:t>composantes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principales</a:t>
            </a:r>
            <a:endParaRPr lang="en-US" sz="1600" dirty="0">
              <a:cs typeface="Calibri"/>
            </a:endParaRPr>
          </a:p>
          <a:p>
            <a:r>
              <a:rPr lang="en-US" sz="1600" dirty="0">
                <a:cs typeface="Calibri"/>
              </a:rPr>
              <a:t>Chiffre </a:t>
            </a:r>
            <a:r>
              <a:rPr lang="en-US" sz="1600" dirty="0" err="1">
                <a:cs typeface="Calibri"/>
              </a:rPr>
              <a:t>positif</a:t>
            </a:r>
            <a:r>
              <a:rPr lang="en-US" sz="1600" dirty="0">
                <a:cs typeface="Calibri"/>
              </a:rPr>
              <a:t> : </a:t>
            </a:r>
            <a:r>
              <a:rPr lang="en-US" sz="1600" dirty="0" err="1">
                <a:cs typeface="Calibri"/>
              </a:rPr>
              <a:t>corrélation</a:t>
            </a:r>
            <a:r>
              <a:rPr lang="en-US" sz="1600" dirty="0">
                <a:cs typeface="Calibri"/>
              </a:rPr>
              <a:t> positive, variable </a:t>
            </a:r>
            <a:r>
              <a:rPr lang="en-US" sz="1600" dirty="0" err="1">
                <a:cs typeface="Calibri"/>
              </a:rPr>
              <a:t>représentée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positivement</a:t>
            </a:r>
            <a:endParaRPr lang="en-US" sz="1600" dirty="0">
              <a:cs typeface="Calibri"/>
            </a:endParaRPr>
          </a:p>
          <a:p>
            <a:r>
              <a:rPr lang="en-US" sz="1600" dirty="0">
                <a:cs typeface="Calibri"/>
              </a:rPr>
              <a:t>Chiffre </a:t>
            </a:r>
            <a:r>
              <a:rPr lang="en-US" sz="1600" dirty="0" err="1">
                <a:cs typeface="Calibri"/>
              </a:rPr>
              <a:t>proche</a:t>
            </a:r>
            <a:r>
              <a:rPr lang="en-US" sz="1600" dirty="0">
                <a:cs typeface="Calibri"/>
              </a:rPr>
              <a:t> de 0 : </a:t>
            </a:r>
            <a:r>
              <a:rPr lang="en-US" sz="1600" dirty="0" err="1">
                <a:cs typeface="Calibri"/>
              </a:rPr>
              <a:t>aucune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corrélation</a:t>
            </a:r>
            <a:endParaRPr lang="en-US" sz="1600" dirty="0">
              <a:cs typeface="Calibri"/>
            </a:endParaRPr>
          </a:p>
          <a:p>
            <a:r>
              <a:rPr lang="en-US" sz="1600" dirty="0">
                <a:cs typeface="Calibri"/>
              </a:rPr>
              <a:t>Chiffre </a:t>
            </a:r>
            <a:r>
              <a:rPr lang="en-US" sz="1600" dirty="0" err="1">
                <a:cs typeface="Calibri"/>
              </a:rPr>
              <a:t>négatif</a:t>
            </a:r>
            <a:r>
              <a:rPr lang="en-US" sz="1600" dirty="0">
                <a:cs typeface="Calibri"/>
              </a:rPr>
              <a:t> : </a:t>
            </a:r>
            <a:r>
              <a:rPr lang="en-US" sz="1600" dirty="0" err="1">
                <a:cs typeface="Calibri"/>
              </a:rPr>
              <a:t>corrélation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négative</a:t>
            </a:r>
            <a:r>
              <a:rPr lang="en-US" sz="1600" dirty="0">
                <a:cs typeface="Calibri"/>
              </a:rPr>
              <a:t>, variable </a:t>
            </a:r>
            <a:r>
              <a:rPr lang="en-US" sz="1600" dirty="0" err="1">
                <a:cs typeface="Calibri"/>
              </a:rPr>
              <a:t>représentée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négativement</a:t>
            </a:r>
            <a:endParaRPr lang="en-US" sz="1600" dirty="0">
              <a:cs typeface="Calibri"/>
            </a:endParaRPr>
          </a:p>
          <a:p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581F483-CDCC-E4F2-491E-FDB906A0D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748" y="679041"/>
            <a:ext cx="5913891" cy="549991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AA58F19-0C89-5BB1-C23F-D6163EFD0188}"/>
              </a:ext>
            </a:extLst>
          </p:cNvPr>
          <p:cNvSpPr txBox="1"/>
          <p:nvPr/>
        </p:nvSpPr>
        <p:spPr>
          <a:xfrm>
            <a:off x="456960" y="4680245"/>
            <a:ext cx="50862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1200" b="1" dirty="0"/>
              <a:t>Les pays du groupe0 (29 pays) </a:t>
            </a:r>
            <a:r>
              <a:rPr lang="fr-FR" sz="1200" dirty="0"/>
              <a:t>: 'Afrique du Sud', 'Allemagne', 'Arabie saoudite', 'Argentine', 'Australie', 'Belgique', 'Canada', 'Colombie', 'Égypte', 'Espagne', 'France', 'Iran (République islamique d')', 'Italie', 'Japon', 'Malaisie', 'Maroc', 'Mexique', 'Myanmar', 'Pakistan', 'Pays-Bas', 'Pérou', 'Philippines', 'Pologne', 'Royaume-Uni de Grande-Bretagne et d'Irlande du Nord', 'Fédération de Russie', 'Thaïlande', 'Turquie', 'Ukraine', 'Viet Nam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9395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2EEBE6-0355-AC7A-F0EB-729AA9C7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298" y="312468"/>
            <a:ext cx="5121668" cy="465298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r-FR" sz="2800" dirty="0"/>
              <a:t>La méthode des k-</a:t>
            </a:r>
            <a:r>
              <a:rPr lang="fr-FR" sz="2800" dirty="0" err="1"/>
              <a:t>means</a:t>
            </a:r>
            <a:br>
              <a:rPr lang="fr-FR" sz="2800" dirty="0">
                <a:latin typeface="Inter"/>
              </a:rPr>
            </a:br>
            <a:endParaRPr lang="fr-FR" sz="28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A33A66B-0827-B216-8382-22D434723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298" y="1084026"/>
            <a:ext cx="4802188" cy="204805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271A38"/>
                </a:solidFill>
                <a:latin typeface="Inter"/>
              </a:rPr>
              <a:t>C’est une méthode d’apprentissage non supervisé pour partitionnement de données</a:t>
            </a:r>
          </a:p>
          <a:p>
            <a:r>
              <a:rPr lang="fr-FR" b="0" i="0" u="none" strike="noStrike" dirty="0">
                <a:solidFill>
                  <a:srgbClr val="271A38"/>
                </a:solidFill>
                <a:effectLst/>
                <a:latin typeface="Inter"/>
              </a:rPr>
              <a:t>L'objectif : trouver des groupes en faisant en sorte de </a:t>
            </a:r>
            <a:r>
              <a:rPr lang="fr-FR" b="1" i="0" u="none" strike="noStrike" dirty="0">
                <a:solidFill>
                  <a:srgbClr val="271A38"/>
                </a:solidFill>
                <a:effectLst/>
                <a:latin typeface="Inter"/>
              </a:rPr>
              <a:t>minimiser l'inertie </a:t>
            </a:r>
            <a:r>
              <a:rPr lang="fr-FR" b="1" i="0" u="none" strike="noStrike" dirty="0" err="1">
                <a:solidFill>
                  <a:srgbClr val="271A38"/>
                </a:solidFill>
                <a:effectLst/>
                <a:latin typeface="Inter"/>
              </a:rPr>
              <a:t>intraclasse</a:t>
            </a:r>
            <a:r>
              <a:rPr lang="fr-FR" b="0" i="0" u="none" strike="noStrike" dirty="0">
                <a:solidFill>
                  <a:srgbClr val="271A38"/>
                </a:solidFill>
                <a:effectLst/>
                <a:latin typeface="Inter"/>
              </a:rPr>
              <a:t>.</a:t>
            </a:r>
          </a:p>
          <a:p>
            <a:r>
              <a:rPr lang="fr-FR" dirty="0">
                <a:solidFill>
                  <a:srgbClr val="271A38"/>
                </a:solidFill>
                <a:latin typeface="Inter"/>
              </a:rPr>
              <a:t>Il travaille avec les centres de gravité des groupes.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F4EE007-204C-72E4-5132-4A9A0C34CD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2" r="2" b="2"/>
          <a:stretch/>
        </p:blipFill>
        <p:spPr>
          <a:xfrm>
            <a:off x="1703486" y="4287023"/>
            <a:ext cx="3768466" cy="262732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0460508-66D5-3BAD-FD0D-D505350FB041}"/>
              </a:ext>
            </a:extLst>
          </p:cNvPr>
          <p:cNvSpPr txBox="1"/>
          <p:nvPr/>
        </p:nvSpPr>
        <p:spPr>
          <a:xfrm>
            <a:off x="1127818" y="3260835"/>
            <a:ext cx="5121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71A38"/>
                </a:solidFill>
                <a:latin typeface="Inter"/>
              </a:rPr>
              <a:t>Choisir le nombre de cluster avec la méthode du coude. C’est le point après lequel l’inertie commence à diminuer de manière linéaire.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8385350-A42A-69E7-CE90-3F8B2A5B9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945" y="71572"/>
            <a:ext cx="4802188" cy="446731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7609BF8-19FB-FA80-B54D-299575B384F4}"/>
              </a:ext>
            </a:extLst>
          </p:cNvPr>
          <p:cNvSpPr txBox="1"/>
          <p:nvPr/>
        </p:nvSpPr>
        <p:spPr>
          <a:xfrm>
            <a:off x="6789684" y="4887310"/>
            <a:ext cx="5007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le groupe 0, il y a plusieurs variables représentées positivement, qui ont des corrélations fortes.</a:t>
            </a:r>
          </a:p>
        </p:txBody>
      </p:sp>
    </p:spTree>
    <p:extLst>
      <p:ext uri="{BB962C8B-B14F-4D97-AF65-F5344CB8AC3E}">
        <p14:creationId xmlns:p14="http://schemas.microsoft.com/office/powerpoint/2010/main" val="3407938593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{851E952B-69EE-9740-99D8-00D4DC0C4965}tf10001069</Template>
  <TotalTime>4508</TotalTime>
  <Words>1014</Words>
  <Application>Microsoft Macintosh PowerPoint</Application>
  <PresentationFormat>Grand écran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Inter</vt:lpstr>
      <vt:lpstr>Arial</vt:lpstr>
      <vt:lpstr>Century Gothic</vt:lpstr>
      <vt:lpstr>Helvetica Neue</vt:lpstr>
      <vt:lpstr>Montserrat</vt:lpstr>
      <vt:lpstr>Wingdings 3</vt:lpstr>
      <vt:lpstr>Brin</vt:lpstr>
      <vt:lpstr>Réaliser une étude de marché avec Python</vt:lpstr>
      <vt:lpstr>Plan de la présentation</vt:lpstr>
      <vt:lpstr>Plan de la présentation</vt:lpstr>
      <vt:lpstr>Le contexte</vt:lpstr>
      <vt:lpstr>Plan de la présentation</vt:lpstr>
      <vt:lpstr>Choisir des données avec les critères de l’analyse PESTEL  </vt:lpstr>
      <vt:lpstr>La classification ascendante hiérarchique  (Dendrogramme)</vt:lpstr>
      <vt:lpstr>Heatmap CAH</vt:lpstr>
      <vt:lpstr>La méthode des k-means </vt:lpstr>
      <vt:lpstr>Comparer les résultats des deux méthodes de clustering (groupe 0)</vt:lpstr>
      <vt:lpstr>Réaliser une ACP </vt:lpstr>
      <vt:lpstr>Pour analyser le lien entre nos nouvelles dimensions synthétiques et les dimensions originales</vt:lpstr>
      <vt:lpstr>Présentation PowerPoint</vt:lpstr>
      <vt:lpstr>Projection les individus avec 4 clusters et leur centroides</vt:lpstr>
      <vt:lpstr>Présentation PowerPoint</vt:lpstr>
      <vt:lpstr>Plan de la présentation</vt:lpstr>
      <vt:lpstr>Les résultats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office user</dc:creator>
  <cp:lastModifiedBy>office user</cp:lastModifiedBy>
  <cp:revision>13</cp:revision>
  <dcterms:created xsi:type="dcterms:W3CDTF">2022-12-13T10:39:35Z</dcterms:created>
  <dcterms:modified xsi:type="dcterms:W3CDTF">2022-12-20T12:33:35Z</dcterms:modified>
</cp:coreProperties>
</file>