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7" r:id="rId5"/>
    <p:sldId id="258" r:id="rId6"/>
    <p:sldId id="264" r:id="rId7"/>
    <p:sldId id="268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/>
    <p:restoredTop sz="92725"/>
  </p:normalViewPr>
  <p:slideViewPr>
    <p:cSldViewPr snapToGrid="0">
      <p:cViewPr varScale="1">
        <p:scale>
          <a:sx n="112" d="100"/>
          <a:sy n="112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0942F-6624-417B-A9C4-1D20623A2E2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D8B9DD-430C-4202-BB86-739C29238EC5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732D031D-F427-430D-AC71-A3CFEA15D91D}" type="parTrans" cxnId="{C9A3E922-4D2D-47F6-ADE8-04F699C8554E}">
      <dgm:prSet/>
      <dgm:spPr/>
      <dgm:t>
        <a:bodyPr/>
        <a:lstStyle/>
        <a:p>
          <a:endParaRPr lang="en-US"/>
        </a:p>
      </dgm:t>
    </dgm:pt>
    <dgm:pt modelId="{CC67A6BD-0783-42FD-B36A-3D9A190764E2}" type="sibTrans" cxnId="{C9A3E922-4D2D-47F6-ADE8-04F699C8554E}">
      <dgm:prSet/>
      <dgm:spPr/>
      <dgm:t>
        <a:bodyPr/>
        <a:lstStyle/>
        <a:p>
          <a:endParaRPr lang="en-US"/>
        </a:p>
      </dgm:t>
    </dgm:pt>
    <dgm:pt modelId="{F97A411C-BA40-4163-92B3-FB7C4AD9777F}">
      <dgm:prSet/>
      <dgm:spPr/>
      <dgm:t>
        <a:bodyPr/>
        <a:lstStyle/>
        <a:p>
          <a:r>
            <a:rPr lang="fr-FR" dirty="0"/>
            <a:t>Récapitulatif les besoins: blueprint</a:t>
          </a:r>
          <a:endParaRPr lang="en-US" dirty="0"/>
        </a:p>
      </dgm:t>
    </dgm:pt>
    <dgm:pt modelId="{6AAB06E5-CF74-484A-AE05-DF6B07C77350}" type="parTrans" cxnId="{DF67593E-15C9-4D18-92D6-ECBB207DDCF6}">
      <dgm:prSet/>
      <dgm:spPr/>
      <dgm:t>
        <a:bodyPr/>
        <a:lstStyle/>
        <a:p>
          <a:endParaRPr lang="en-US"/>
        </a:p>
      </dgm:t>
    </dgm:pt>
    <dgm:pt modelId="{BD9A4766-5668-4BB9-85FB-503EC03E9F94}" type="sibTrans" cxnId="{DF67593E-15C9-4D18-92D6-ECBB207DDCF6}">
      <dgm:prSet/>
      <dgm:spPr/>
      <dgm:t>
        <a:bodyPr/>
        <a:lstStyle/>
        <a:p>
          <a:endParaRPr lang="en-US"/>
        </a:p>
      </dgm:t>
    </dgm:pt>
    <dgm:pt modelId="{ABCCC63E-4D18-472E-BF94-0E3F910E456E}">
      <dgm:prSet/>
      <dgm:spPr/>
      <dgm:t>
        <a:bodyPr/>
        <a:lstStyle/>
        <a:p>
          <a:r>
            <a:rPr lang="fr-FR"/>
            <a:t>Mockup</a:t>
          </a:r>
          <a:endParaRPr lang="en-US"/>
        </a:p>
      </dgm:t>
    </dgm:pt>
    <dgm:pt modelId="{8E393D1A-95ED-45D0-B741-83AFABD734A6}" type="parTrans" cxnId="{48A1C737-6EA1-4D5A-9116-B6214E1F698B}">
      <dgm:prSet/>
      <dgm:spPr/>
      <dgm:t>
        <a:bodyPr/>
        <a:lstStyle/>
        <a:p>
          <a:endParaRPr lang="en-US"/>
        </a:p>
      </dgm:t>
    </dgm:pt>
    <dgm:pt modelId="{00918A4C-27AB-41E6-9151-D0ECAC3759DE}" type="sibTrans" cxnId="{48A1C737-6EA1-4D5A-9116-B6214E1F698B}">
      <dgm:prSet/>
      <dgm:spPr/>
      <dgm:t>
        <a:bodyPr/>
        <a:lstStyle/>
        <a:p>
          <a:endParaRPr lang="en-US"/>
        </a:p>
      </dgm:t>
    </dgm:pt>
    <dgm:pt modelId="{C0D4B6C6-CA36-454C-919D-48D7CAAF558B}">
      <dgm:prSet/>
      <dgm:spPr/>
      <dgm:t>
        <a:bodyPr/>
        <a:lstStyle/>
        <a:p>
          <a:r>
            <a:rPr lang="fr-FR"/>
            <a:t>Prétraitement des données</a:t>
          </a:r>
          <a:endParaRPr lang="en-US"/>
        </a:p>
      </dgm:t>
    </dgm:pt>
    <dgm:pt modelId="{730EF5BD-C546-4570-8C5A-96235D341D4D}" type="parTrans" cxnId="{AB0B142D-E22A-42FA-BA72-BF5CA01F3A30}">
      <dgm:prSet/>
      <dgm:spPr/>
      <dgm:t>
        <a:bodyPr/>
        <a:lstStyle/>
        <a:p>
          <a:endParaRPr lang="en-US"/>
        </a:p>
      </dgm:t>
    </dgm:pt>
    <dgm:pt modelId="{D07FC222-6190-4740-85DA-49EC85B175CA}" type="sibTrans" cxnId="{AB0B142D-E22A-42FA-BA72-BF5CA01F3A30}">
      <dgm:prSet/>
      <dgm:spPr/>
      <dgm:t>
        <a:bodyPr/>
        <a:lstStyle/>
        <a:p>
          <a:endParaRPr lang="en-US"/>
        </a:p>
      </dgm:t>
    </dgm:pt>
    <dgm:pt modelId="{17F681A0-1A46-4D7A-82DA-70E8554D32FA}">
      <dgm:prSet/>
      <dgm:spPr/>
      <dgm:t>
        <a:bodyPr/>
        <a:lstStyle/>
        <a:p>
          <a:r>
            <a:rPr lang="fr-FR" dirty="0"/>
            <a:t>L’histoire 3 vues avec Tableau</a:t>
          </a:r>
          <a:endParaRPr lang="en-US" dirty="0"/>
        </a:p>
      </dgm:t>
    </dgm:pt>
    <dgm:pt modelId="{05293447-2CB6-403F-B005-B94DD4301B17}" type="parTrans" cxnId="{585C00BA-9DC7-492F-AACA-F35608D9D89F}">
      <dgm:prSet/>
      <dgm:spPr/>
      <dgm:t>
        <a:bodyPr/>
        <a:lstStyle/>
        <a:p>
          <a:endParaRPr lang="en-US"/>
        </a:p>
      </dgm:t>
    </dgm:pt>
    <dgm:pt modelId="{75AFDD4D-8BEA-4F41-ADBB-E9E22C19F0F4}" type="sibTrans" cxnId="{585C00BA-9DC7-492F-AACA-F35608D9D89F}">
      <dgm:prSet/>
      <dgm:spPr/>
      <dgm:t>
        <a:bodyPr/>
        <a:lstStyle/>
        <a:p>
          <a:endParaRPr lang="en-US"/>
        </a:p>
      </dgm:t>
    </dgm:pt>
    <dgm:pt modelId="{74666F0E-227F-F042-A233-42AD7B81F97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86FEAF85-03B0-D840-8197-C459C6CE42F2}" type="parTrans" cxnId="{95770AD6-3E53-174B-84CC-F8015A844B64}">
      <dgm:prSet/>
      <dgm:spPr/>
      <dgm:t>
        <a:bodyPr/>
        <a:lstStyle/>
        <a:p>
          <a:endParaRPr lang="fr-FR"/>
        </a:p>
      </dgm:t>
    </dgm:pt>
    <dgm:pt modelId="{05D878F4-ADCC-C042-89D7-A8F2A939BB92}" type="sibTrans" cxnId="{95770AD6-3E53-174B-84CC-F8015A844B64}">
      <dgm:prSet/>
      <dgm:spPr/>
      <dgm:t>
        <a:bodyPr/>
        <a:lstStyle/>
        <a:p>
          <a:endParaRPr lang="fr-FR"/>
        </a:p>
      </dgm:t>
    </dgm:pt>
    <dgm:pt modelId="{DD8B3706-DB41-DD41-BE65-E9D9BC3B2086}" type="pres">
      <dgm:prSet presAssocID="{F610942F-6624-417B-A9C4-1D20623A2E22}" presName="linear" presStyleCnt="0">
        <dgm:presLayoutVars>
          <dgm:animLvl val="lvl"/>
          <dgm:resizeHandles val="exact"/>
        </dgm:presLayoutVars>
      </dgm:prSet>
      <dgm:spPr/>
    </dgm:pt>
    <dgm:pt modelId="{52E8AADE-9D2B-0C44-B79C-3BCAFD671213}" type="pres">
      <dgm:prSet presAssocID="{5DD8B9DD-430C-4202-BB86-739C29238E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6D414F9-915A-C04E-AE76-960FFF602B03}" type="pres">
      <dgm:prSet presAssocID="{CC67A6BD-0783-42FD-B36A-3D9A190764E2}" presName="spacer" presStyleCnt="0"/>
      <dgm:spPr/>
    </dgm:pt>
    <dgm:pt modelId="{6D8B82C9-C842-6F42-93AE-1C38C148DFBF}" type="pres">
      <dgm:prSet presAssocID="{F97A411C-BA40-4163-92B3-FB7C4AD97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DAC6E29-9455-D542-A373-A3DDCC08AF77}" type="pres">
      <dgm:prSet presAssocID="{BD9A4766-5668-4BB9-85FB-503EC03E9F94}" presName="spacer" presStyleCnt="0"/>
      <dgm:spPr/>
    </dgm:pt>
    <dgm:pt modelId="{885E8B9B-776B-AF46-8D61-2C50E7229DC3}" type="pres">
      <dgm:prSet presAssocID="{ABCCC63E-4D18-472E-BF94-0E3F910E456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D9D471-CB10-A74B-98D5-234B9C5891D3}" type="pres">
      <dgm:prSet presAssocID="{00918A4C-27AB-41E6-9151-D0ECAC3759DE}" presName="spacer" presStyleCnt="0"/>
      <dgm:spPr/>
    </dgm:pt>
    <dgm:pt modelId="{72C2FC57-75CF-0B42-AFE7-99466063F5FD}" type="pres">
      <dgm:prSet presAssocID="{C0D4B6C6-CA36-454C-919D-48D7CAAF55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EC0B8DF-D1FE-CE43-A44B-2738E2077458}" type="pres">
      <dgm:prSet presAssocID="{D07FC222-6190-4740-85DA-49EC85B175CA}" presName="spacer" presStyleCnt="0"/>
      <dgm:spPr/>
    </dgm:pt>
    <dgm:pt modelId="{E90357C2-86ED-284A-BBDE-7B8B50B591A0}" type="pres">
      <dgm:prSet presAssocID="{17F681A0-1A46-4D7A-82DA-70E8554D32FA}" presName="parentText" presStyleLbl="node1" presStyleIdx="4" presStyleCnt="6" custLinFactNeighborX="171">
        <dgm:presLayoutVars>
          <dgm:chMax val="0"/>
          <dgm:bulletEnabled val="1"/>
        </dgm:presLayoutVars>
      </dgm:prSet>
      <dgm:spPr/>
    </dgm:pt>
    <dgm:pt modelId="{3A1AD922-727A-A549-850F-0CA73598B638}" type="pres">
      <dgm:prSet presAssocID="{75AFDD4D-8BEA-4F41-ADBB-E9E22C19F0F4}" presName="spacer" presStyleCnt="0"/>
      <dgm:spPr/>
    </dgm:pt>
    <dgm:pt modelId="{8D7EA47C-B8FB-0644-B57A-825891CA0C9F}" type="pres">
      <dgm:prSet presAssocID="{74666F0E-227F-F042-A233-42AD7B81F9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6352D0F-8ECE-3A43-89A8-4939C4373603}" type="presOf" srcId="{74666F0E-227F-F042-A233-42AD7B81F979}" destId="{8D7EA47C-B8FB-0644-B57A-825891CA0C9F}" srcOrd="0" destOrd="0" presId="urn:microsoft.com/office/officeart/2005/8/layout/vList2"/>
    <dgm:cxn modelId="{FB82A31F-203F-FC45-B744-760EA0F69D95}" type="presOf" srcId="{5DD8B9DD-430C-4202-BB86-739C29238EC5}" destId="{52E8AADE-9D2B-0C44-B79C-3BCAFD671213}" srcOrd="0" destOrd="0" presId="urn:microsoft.com/office/officeart/2005/8/layout/vList2"/>
    <dgm:cxn modelId="{C9A3E922-4D2D-47F6-ADE8-04F699C8554E}" srcId="{F610942F-6624-417B-A9C4-1D20623A2E22}" destId="{5DD8B9DD-430C-4202-BB86-739C29238EC5}" srcOrd="0" destOrd="0" parTransId="{732D031D-F427-430D-AC71-A3CFEA15D91D}" sibTransId="{CC67A6BD-0783-42FD-B36A-3D9A190764E2}"/>
    <dgm:cxn modelId="{FCF4462C-071E-A149-8124-2FF73765B9A6}" type="presOf" srcId="{C0D4B6C6-CA36-454C-919D-48D7CAAF558B}" destId="{72C2FC57-75CF-0B42-AFE7-99466063F5FD}" srcOrd="0" destOrd="0" presId="urn:microsoft.com/office/officeart/2005/8/layout/vList2"/>
    <dgm:cxn modelId="{AB0B142D-E22A-42FA-BA72-BF5CA01F3A30}" srcId="{F610942F-6624-417B-A9C4-1D20623A2E22}" destId="{C0D4B6C6-CA36-454C-919D-48D7CAAF558B}" srcOrd="3" destOrd="0" parTransId="{730EF5BD-C546-4570-8C5A-96235D341D4D}" sibTransId="{D07FC222-6190-4740-85DA-49EC85B175CA}"/>
    <dgm:cxn modelId="{48A1C737-6EA1-4D5A-9116-B6214E1F698B}" srcId="{F610942F-6624-417B-A9C4-1D20623A2E22}" destId="{ABCCC63E-4D18-472E-BF94-0E3F910E456E}" srcOrd="2" destOrd="0" parTransId="{8E393D1A-95ED-45D0-B741-83AFABD734A6}" sibTransId="{00918A4C-27AB-41E6-9151-D0ECAC3759DE}"/>
    <dgm:cxn modelId="{DF67593E-15C9-4D18-92D6-ECBB207DDCF6}" srcId="{F610942F-6624-417B-A9C4-1D20623A2E22}" destId="{F97A411C-BA40-4163-92B3-FB7C4AD9777F}" srcOrd="1" destOrd="0" parTransId="{6AAB06E5-CF74-484A-AE05-DF6B07C77350}" sibTransId="{BD9A4766-5668-4BB9-85FB-503EC03E9F94}"/>
    <dgm:cxn modelId="{C4019844-70AA-8F4D-A429-61841BB0E28E}" type="presOf" srcId="{ABCCC63E-4D18-472E-BF94-0E3F910E456E}" destId="{885E8B9B-776B-AF46-8D61-2C50E7229DC3}" srcOrd="0" destOrd="0" presId="urn:microsoft.com/office/officeart/2005/8/layout/vList2"/>
    <dgm:cxn modelId="{B30D8882-DC27-3B4F-8227-93BD0F2E341C}" type="presOf" srcId="{17F681A0-1A46-4D7A-82DA-70E8554D32FA}" destId="{E90357C2-86ED-284A-BBDE-7B8B50B591A0}" srcOrd="0" destOrd="0" presId="urn:microsoft.com/office/officeart/2005/8/layout/vList2"/>
    <dgm:cxn modelId="{585C00BA-9DC7-492F-AACA-F35608D9D89F}" srcId="{F610942F-6624-417B-A9C4-1D20623A2E22}" destId="{17F681A0-1A46-4D7A-82DA-70E8554D32FA}" srcOrd="4" destOrd="0" parTransId="{05293447-2CB6-403F-B005-B94DD4301B17}" sibTransId="{75AFDD4D-8BEA-4F41-ADBB-E9E22C19F0F4}"/>
    <dgm:cxn modelId="{95770AD6-3E53-174B-84CC-F8015A844B64}" srcId="{F610942F-6624-417B-A9C4-1D20623A2E22}" destId="{74666F0E-227F-F042-A233-42AD7B81F979}" srcOrd="5" destOrd="0" parTransId="{86FEAF85-03B0-D840-8197-C459C6CE42F2}" sibTransId="{05D878F4-ADCC-C042-89D7-A8F2A939BB92}"/>
    <dgm:cxn modelId="{C2ADC1E5-7CF1-AB48-B899-6D65D99A2E74}" type="presOf" srcId="{F97A411C-BA40-4163-92B3-FB7C4AD9777F}" destId="{6D8B82C9-C842-6F42-93AE-1C38C148DFBF}" srcOrd="0" destOrd="0" presId="urn:microsoft.com/office/officeart/2005/8/layout/vList2"/>
    <dgm:cxn modelId="{8839A8E7-5820-3949-92BF-5186A1326153}" type="presOf" srcId="{F610942F-6624-417B-A9C4-1D20623A2E22}" destId="{DD8B3706-DB41-DD41-BE65-E9D9BC3B2086}" srcOrd="0" destOrd="0" presId="urn:microsoft.com/office/officeart/2005/8/layout/vList2"/>
    <dgm:cxn modelId="{AC287BD7-1C16-A540-8B9C-71E00DBFFF82}" type="presParOf" srcId="{DD8B3706-DB41-DD41-BE65-E9D9BC3B2086}" destId="{52E8AADE-9D2B-0C44-B79C-3BCAFD671213}" srcOrd="0" destOrd="0" presId="urn:microsoft.com/office/officeart/2005/8/layout/vList2"/>
    <dgm:cxn modelId="{CD78D2A0-E230-A14B-AA91-3E823FE9B762}" type="presParOf" srcId="{DD8B3706-DB41-DD41-BE65-E9D9BC3B2086}" destId="{26D414F9-915A-C04E-AE76-960FFF602B03}" srcOrd="1" destOrd="0" presId="urn:microsoft.com/office/officeart/2005/8/layout/vList2"/>
    <dgm:cxn modelId="{E10E0A55-D413-2D47-A7FA-9E88B67D6988}" type="presParOf" srcId="{DD8B3706-DB41-DD41-BE65-E9D9BC3B2086}" destId="{6D8B82C9-C842-6F42-93AE-1C38C148DFBF}" srcOrd="2" destOrd="0" presId="urn:microsoft.com/office/officeart/2005/8/layout/vList2"/>
    <dgm:cxn modelId="{B5ED7AFB-D59F-E64D-BD4B-F887743AA696}" type="presParOf" srcId="{DD8B3706-DB41-DD41-BE65-E9D9BC3B2086}" destId="{ADAC6E29-9455-D542-A373-A3DDCC08AF77}" srcOrd="3" destOrd="0" presId="urn:microsoft.com/office/officeart/2005/8/layout/vList2"/>
    <dgm:cxn modelId="{022DE286-F691-1845-A9DC-E7959C0EBEAB}" type="presParOf" srcId="{DD8B3706-DB41-DD41-BE65-E9D9BC3B2086}" destId="{885E8B9B-776B-AF46-8D61-2C50E7229DC3}" srcOrd="4" destOrd="0" presId="urn:microsoft.com/office/officeart/2005/8/layout/vList2"/>
    <dgm:cxn modelId="{6A7D0DF3-50C1-754F-8D87-C1E5AB810FC5}" type="presParOf" srcId="{DD8B3706-DB41-DD41-BE65-E9D9BC3B2086}" destId="{F8D9D471-CB10-A74B-98D5-234B9C5891D3}" srcOrd="5" destOrd="0" presId="urn:microsoft.com/office/officeart/2005/8/layout/vList2"/>
    <dgm:cxn modelId="{E7D2A842-C1B2-CA41-8DBC-BCE98361838B}" type="presParOf" srcId="{DD8B3706-DB41-DD41-BE65-E9D9BC3B2086}" destId="{72C2FC57-75CF-0B42-AFE7-99466063F5FD}" srcOrd="6" destOrd="0" presId="urn:microsoft.com/office/officeart/2005/8/layout/vList2"/>
    <dgm:cxn modelId="{35F661B0-5AC3-3B40-85C9-CEEB2BD070BE}" type="presParOf" srcId="{DD8B3706-DB41-DD41-BE65-E9D9BC3B2086}" destId="{2EC0B8DF-D1FE-CE43-A44B-2738E2077458}" srcOrd="7" destOrd="0" presId="urn:microsoft.com/office/officeart/2005/8/layout/vList2"/>
    <dgm:cxn modelId="{E3ED291B-D6ED-EA4A-8EC7-84E32F41B4B3}" type="presParOf" srcId="{DD8B3706-DB41-DD41-BE65-E9D9BC3B2086}" destId="{E90357C2-86ED-284A-BBDE-7B8B50B591A0}" srcOrd="8" destOrd="0" presId="urn:microsoft.com/office/officeart/2005/8/layout/vList2"/>
    <dgm:cxn modelId="{939E9147-74AD-D945-AC33-6C3C03F65906}" type="presParOf" srcId="{DD8B3706-DB41-DD41-BE65-E9D9BC3B2086}" destId="{3A1AD922-727A-A549-850F-0CA73598B638}" srcOrd="9" destOrd="0" presId="urn:microsoft.com/office/officeart/2005/8/layout/vList2"/>
    <dgm:cxn modelId="{E1B07C27-E9E2-4F42-B20B-8E11BED79DCE}" type="presParOf" srcId="{DD8B3706-DB41-DD41-BE65-E9D9BC3B2086}" destId="{8D7EA47C-B8FB-0644-B57A-825891CA0C9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AADE-9D2B-0C44-B79C-3BCAFD671213}">
      <dsp:nvSpPr>
        <dsp:cNvPr id="0" name=""/>
        <dsp:cNvSpPr/>
      </dsp:nvSpPr>
      <dsp:spPr>
        <a:xfrm>
          <a:off x="0" y="945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Contexte</a:t>
          </a:r>
          <a:endParaRPr lang="en-US" sz="2800" kern="1200"/>
        </a:p>
      </dsp:txBody>
      <dsp:txXfrm>
        <a:off x="31185" y="40637"/>
        <a:ext cx="6630378" cy="576449"/>
      </dsp:txXfrm>
    </dsp:sp>
    <dsp:sp modelId="{6D8B82C9-C842-6F42-93AE-1C38C148DFBF}">
      <dsp:nvSpPr>
        <dsp:cNvPr id="0" name=""/>
        <dsp:cNvSpPr/>
      </dsp:nvSpPr>
      <dsp:spPr>
        <a:xfrm>
          <a:off x="0" y="72891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Récapitulatif les besoins: blueprint</a:t>
          </a:r>
          <a:endParaRPr lang="en-US" sz="2800" kern="1200" dirty="0"/>
        </a:p>
      </dsp:txBody>
      <dsp:txXfrm>
        <a:off x="31185" y="760097"/>
        <a:ext cx="6630378" cy="576449"/>
      </dsp:txXfrm>
    </dsp:sp>
    <dsp:sp modelId="{885E8B9B-776B-AF46-8D61-2C50E7229DC3}">
      <dsp:nvSpPr>
        <dsp:cNvPr id="0" name=""/>
        <dsp:cNvSpPr/>
      </dsp:nvSpPr>
      <dsp:spPr>
        <a:xfrm>
          <a:off x="0" y="144837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Mockup</a:t>
          </a:r>
          <a:endParaRPr lang="en-US" sz="2800" kern="1200"/>
        </a:p>
      </dsp:txBody>
      <dsp:txXfrm>
        <a:off x="31185" y="1479557"/>
        <a:ext cx="6630378" cy="576449"/>
      </dsp:txXfrm>
    </dsp:sp>
    <dsp:sp modelId="{72C2FC57-75CF-0B42-AFE7-99466063F5FD}">
      <dsp:nvSpPr>
        <dsp:cNvPr id="0" name=""/>
        <dsp:cNvSpPr/>
      </dsp:nvSpPr>
      <dsp:spPr>
        <a:xfrm>
          <a:off x="0" y="216783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Prétraitement des données</a:t>
          </a:r>
          <a:endParaRPr lang="en-US" sz="2800" kern="1200"/>
        </a:p>
      </dsp:txBody>
      <dsp:txXfrm>
        <a:off x="31185" y="2199017"/>
        <a:ext cx="6630378" cy="576449"/>
      </dsp:txXfrm>
    </dsp:sp>
    <dsp:sp modelId="{E90357C2-86ED-284A-BBDE-7B8B50B591A0}">
      <dsp:nvSpPr>
        <dsp:cNvPr id="0" name=""/>
        <dsp:cNvSpPr/>
      </dsp:nvSpPr>
      <dsp:spPr>
        <a:xfrm>
          <a:off x="0" y="288729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L’histoire 3 vues avec Tableau</a:t>
          </a:r>
          <a:endParaRPr lang="en-US" sz="2800" kern="1200" dirty="0"/>
        </a:p>
      </dsp:txBody>
      <dsp:txXfrm>
        <a:off x="31185" y="2918477"/>
        <a:ext cx="6630378" cy="576449"/>
      </dsp:txXfrm>
    </dsp:sp>
    <dsp:sp modelId="{8D7EA47C-B8FB-0644-B57A-825891CA0C9F}">
      <dsp:nvSpPr>
        <dsp:cNvPr id="0" name=""/>
        <dsp:cNvSpPr/>
      </dsp:nvSpPr>
      <dsp:spPr>
        <a:xfrm>
          <a:off x="0" y="3606752"/>
          <a:ext cx="6692748" cy="63881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Conclusion</a:t>
          </a:r>
        </a:p>
      </dsp:txBody>
      <dsp:txXfrm>
        <a:off x="31185" y="3637937"/>
        <a:ext cx="6630378" cy="57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4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31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05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30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5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9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8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51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0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7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1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87EA-2A60-2B44-8A91-4B6445442EB0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BDE2-64D0-A04D-AD5B-D82C69A2F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2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F90A7-D8F5-6BFF-DE1D-5F54EA4EF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235200"/>
            <a:ext cx="8791575" cy="2387600"/>
          </a:xfrm>
        </p:spPr>
        <p:txBody>
          <a:bodyPr/>
          <a:lstStyle/>
          <a:p>
            <a:r>
              <a:rPr lang="fr-FR" dirty="0"/>
              <a:t>Projet 8: une étude sur l’eau potable avec Tableau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173B3F-5C91-0BD4-43F5-8FCA7446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238" y="4857750"/>
            <a:ext cx="3052762" cy="7429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fr-FR" dirty="0"/>
              <a:t>Qi Mei</a:t>
            </a:r>
          </a:p>
          <a:p>
            <a:pPr algn="r"/>
            <a:r>
              <a:rPr lang="fr-FR" dirty="0"/>
              <a:t>07/05/2023</a:t>
            </a:r>
          </a:p>
          <a:p>
            <a:endParaRPr lang="fr-FR" dirty="0"/>
          </a:p>
        </p:txBody>
      </p:sp>
      <p:pic>
        <p:nvPicPr>
          <p:cNvPr id="4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A0B377-C2A4-77F0-B284-A8B4F7DE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0"/>
            <a:ext cx="4686300" cy="29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9F6D79D-CCD6-5681-9002-F3BE1A2BBDE4}"/>
              </a:ext>
            </a:extLst>
          </p:cNvPr>
          <p:cNvSpPr txBox="1"/>
          <p:nvPr/>
        </p:nvSpPr>
        <p:spPr>
          <a:xfrm>
            <a:off x="1269076" y="0"/>
            <a:ext cx="2271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Vue nationale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8B519D-0CD4-CA56-3810-CE7E149A10DE}"/>
              </a:ext>
            </a:extLst>
          </p:cNvPr>
          <p:cNvSpPr txBox="1"/>
          <p:nvPr/>
        </p:nvSpPr>
        <p:spPr>
          <a:xfrm>
            <a:off x="1" y="609600"/>
            <a:ext cx="4964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Précision technique: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filtre pour la sélection de chaque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filtre pour une variable quantitative – ‘stabilité politique’ 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0CC961-3355-3DE9-1CB4-EBD6ED5953F7}"/>
              </a:ext>
            </a:extLst>
          </p:cNvPr>
          <p:cNvSpPr txBox="1"/>
          <p:nvPr/>
        </p:nvSpPr>
        <p:spPr>
          <a:xfrm>
            <a:off x="216568" y="2249905"/>
            <a:ext cx="4747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Détailler: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Visualiser chaque indicateur de chaque pays intérêt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Filtrer les pays qui ont trop peu de stabilité politique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Voir l’évolution du taux accès à l’eau potable de chaque pays choisi</a:t>
            </a:r>
          </a:p>
        </p:txBody>
      </p:sp>
      <p:pic>
        <p:nvPicPr>
          <p:cNvPr id="3" name="slide4" descr="Histoire 13">
            <a:extLst>
              <a:ext uri="{FF2B5EF4-FFF2-40B4-BE49-F238E27FC236}">
                <a16:creationId xmlns:a16="http://schemas.microsoft.com/office/drawing/2014/main" id="{C2E67915-D8F3-803C-A61B-C57C8B2A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6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870F-17BE-EC66-E860-599B7F4C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101975" cy="106740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68102B-8FF7-DD4C-3B13-36DF5664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243" y="0"/>
            <a:ext cx="5655757" cy="3541712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54A0DC-530F-A54F-C50C-45519EA3B5D2}"/>
              </a:ext>
            </a:extLst>
          </p:cNvPr>
          <p:cNvSpPr txBox="1"/>
          <p:nvPr/>
        </p:nvSpPr>
        <p:spPr>
          <a:xfrm>
            <a:off x="471488" y="1785938"/>
            <a:ext cx="56557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bg1"/>
                </a:solidFill>
              </a:rPr>
              <a:t>Niveau mondiale: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En Afrique en a gros difficulté à accès à l’eau potable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Taux de mortalité est très élevé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5AFE30-3799-3E80-529B-8117E08D148E}"/>
              </a:ext>
            </a:extLst>
          </p:cNvPr>
          <p:cNvSpPr txBox="1"/>
          <p:nvPr/>
        </p:nvSpPr>
        <p:spPr>
          <a:xfrm>
            <a:off x="471488" y="3701833"/>
            <a:ext cx="9781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Niveau régionale: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stabilité préoccupante pour nombreux pays d’Afrique par rapport autre régions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Distribution de la population dans urbaine et rural est très inégalité.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L'Afrique a le taux le plus faible d'accès à l'eau potable, tandis que l'Europe a le taux le plus élevé d'accès à l'eau potable.</a:t>
            </a:r>
          </a:p>
        </p:txBody>
      </p:sp>
    </p:spTree>
    <p:extLst>
      <p:ext uri="{BB962C8B-B14F-4D97-AF65-F5344CB8AC3E}">
        <p14:creationId xmlns:p14="http://schemas.microsoft.com/office/powerpoint/2010/main" val="23740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85E2F0-54AE-96D5-2BEC-89087519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Plan de la présentation</a:t>
            </a:r>
          </a:p>
        </p:txBody>
      </p:sp>
      <p:graphicFrame>
        <p:nvGraphicFramePr>
          <p:cNvPr id="53" name="Espace réservé du contenu 2">
            <a:extLst>
              <a:ext uri="{FF2B5EF4-FFF2-40B4-BE49-F238E27FC236}">
                <a16:creationId xmlns:a16="http://schemas.microsoft.com/office/drawing/2014/main" id="{00FB1326-C78B-A062-01D0-1AA72F43C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0159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28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44F179-4989-2AB7-FD97-A13512A58CED}"/>
              </a:ext>
            </a:extLst>
          </p:cNvPr>
          <p:cNvSpPr/>
          <p:nvPr/>
        </p:nvSpPr>
        <p:spPr>
          <a:xfrm>
            <a:off x="147638" y="3243943"/>
            <a:ext cx="3014662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Étude d’accès à l’eau potable DWFA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07CEC-E3A9-17D3-11C1-F40A226DF37D}"/>
              </a:ext>
            </a:extLst>
          </p:cNvPr>
          <p:cNvCxnSpPr>
            <a:cxnSpLocks/>
          </p:cNvCxnSpPr>
          <p:nvPr/>
        </p:nvCxnSpPr>
        <p:spPr>
          <a:xfrm flipV="1">
            <a:off x="3162300" y="1589314"/>
            <a:ext cx="1077685" cy="170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A95233-1144-A8EF-0B75-6AB69A978AFB}"/>
              </a:ext>
            </a:extLst>
          </p:cNvPr>
          <p:cNvCxnSpPr>
            <a:stCxn id="2" idx="3"/>
          </p:cNvCxnSpPr>
          <p:nvPr/>
        </p:nvCxnSpPr>
        <p:spPr>
          <a:xfrm>
            <a:off x="3162300" y="3630386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0ECB8A-C971-B617-B625-8FF538DBD59A}"/>
              </a:ext>
            </a:extLst>
          </p:cNvPr>
          <p:cNvCxnSpPr/>
          <p:nvPr/>
        </p:nvCxnSpPr>
        <p:spPr>
          <a:xfrm>
            <a:off x="3096985" y="3962401"/>
            <a:ext cx="11430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14B10A-095C-6D39-2D67-57819BAE5B37}"/>
              </a:ext>
            </a:extLst>
          </p:cNvPr>
          <p:cNvSpPr/>
          <p:nvPr/>
        </p:nvSpPr>
        <p:spPr>
          <a:xfrm>
            <a:off x="4327070" y="1121230"/>
            <a:ext cx="2362200" cy="81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 d’indicateurs avec différentes échelles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D4089C-FC6C-F225-3117-297CA2AFE4B8}"/>
              </a:ext>
            </a:extLst>
          </p:cNvPr>
          <p:cNvCxnSpPr>
            <a:stCxn id="11" idx="3"/>
          </p:cNvCxnSpPr>
          <p:nvPr/>
        </p:nvCxnSpPr>
        <p:spPr>
          <a:xfrm flipV="1">
            <a:off x="6689270" y="772886"/>
            <a:ext cx="734787" cy="75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39FC5B-B112-63D8-7690-3FBCB790FC78}"/>
              </a:ext>
            </a:extLst>
          </p:cNvPr>
          <p:cNvSpPr/>
          <p:nvPr/>
        </p:nvSpPr>
        <p:spPr>
          <a:xfrm>
            <a:off x="7674429" y="272143"/>
            <a:ext cx="2264228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Échelle mondiale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7C84F-2639-5C8E-0574-EB4D78948D04}"/>
              </a:ext>
            </a:extLst>
          </p:cNvPr>
          <p:cNvCxnSpPr>
            <a:stCxn id="11" idx="3"/>
          </p:cNvCxnSpPr>
          <p:nvPr/>
        </p:nvCxnSpPr>
        <p:spPr>
          <a:xfrm>
            <a:off x="6689270" y="1526722"/>
            <a:ext cx="865416" cy="6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641148-96A4-03DB-79FE-9A1A63D62401}"/>
              </a:ext>
            </a:extLst>
          </p:cNvPr>
          <p:cNvSpPr/>
          <p:nvPr/>
        </p:nvSpPr>
        <p:spPr>
          <a:xfrm>
            <a:off x="7674429" y="1273629"/>
            <a:ext cx="2264228" cy="805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Échelle continente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28AED-91FE-D68D-A134-A7C3BF6AC17E}"/>
              </a:ext>
            </a:extLst>
          </p:cNvPr>
          <p:cNvCxnSpPr>
            <a:stCxn id="11" idx="3"/>
          </p:cNvCxnSpPr>
          <p:nvPr/>
        </p:nvCxnSpPr>
        <p:spPr>
          <a:xfrm>
            <a:off x="6689270" y="1526722"/>
            <a:ext cx="734787" cy="9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98B12D9-AD5E-3D75-293E-697050012564}"/>
              </a:ext>
            </a:extLst>
          </p:cNvPr>
          <p:cNvSpPr/>
          <p:nvPr/>
        </p:nvSpPr>
        <p:spPr>
          <a:xfrm>
            <a:off x="7674429" y="2280558"/>
            <a:ext cx="2264228" cy="84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Échelle nationale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1AF8046-7FD7-B771-BEE9-857EE8FDC5E6}"/>
              </a:ext>
            </a:extLst>
          </p:cNvPr>
          <p:cNvSpPr/>
          <p:nvPr/>
        </p:nvSpPr>
        <p:spPr>
          <a:xfrm>
            <a:off x="4784274" y="3197679"/>
            <a:ext cx="3167743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Évolution dans le temps des indicateurs choisis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09C8370-66AB-53B4-F326-B9C9B092F121}"/>
              </a:ext>
            </a:extLst>
          </p:cNvPr>
          <p:cNvSpPr/>
          <p:nvPr/>
        </p:nvSpPr>
        <p:spPr>
          <a:xfrm>
            <a:off x="4359729" y="4936672"/>
            <a:ext cx="3445328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Besoin d’indicateur à l’échelle nationale sur les 3 domaines d’expertise de la DWFA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68CC69-E025-EF5D-43BB-604BF7D55198}"/>
              </a:ext>
            </a:extLst>
          </p:cNvPr>
          <p:cNvCxnSpPr>
            <a:stCxn id="22" idx="3"/>
          </p:cNvCxnSpPr>
          <p:nvPr/>
        </p:nvCxnSpPr>
        <p:spPr>
          <a:xfrm flipV="1">
            <a:off x="7805057" y="4615543"/>
            <a:ext cx="544286" cy="87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325D74D-466C-1ADD-B79C-329B0267C4D6}"/>
              </a:ext>
            </a:extLst>
          </p:cNvPr>
          <p:cNvSpPr/>
          <p:nvPr/>
        </p:nvSpPr>
        <p:spPr>
          <a:xfrm>
            <a:off x="8501742" y="4299857"/>
            <a:ext cx="2264227" cy="63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Création de services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CA069D-D5A0-22BC-CEDE-21F5045DA296}"/>
              </a:ext>
            </a:extLst>
          </p:cNvPr>
          <p:cNvCxnSpPr>
            <a:stCxn id="22" idx="3"/>
          </p:cNvCxnSpPr>
          <p:nvPr/>
        </p:nvCxnSpPr>
        <p:spPr>
          <a:xfrm>
            <a:off x="7805057" y="5486401"/>
            <a:ext cx="69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61C16-E383-B334-FBFA-5FEF0C977261}"/>
              </a:ext>
            </a:extLst>
          </p:cNvPr>
          <p:cNvSpPr/>
          <p:nvPr/>
        </p:nvSpPr>
        <p:spPr>
          <a:xfrm>
            <a:off x="8577939" y="5208814"/>
            <a:ext cx="2792189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Modernisation des services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8A1A9F-70D9-FD8A-45A4-458A904FB86B}"/>
              </a:ext>
            </a:extLst>
          </p:cNvPr>
          <p:cNvCxnSpPr>
            <a:stCxn id="22" idx="3"/>
          </p:cNvCxnSpPr>
          <p:nvPr/>
        </p:nvCxnSpPr>
        <p:spPr>
          <a:xfrm>
            <a:off x="7805057" y="5486401"/>
            <a:ext cx="696684" cy="8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DABB69-9459-CFAF-B7D0-D09BFBEA9E91}"/>
              </a:ext>
            </a:extLst>
          </p:cNvPr>
          <p:cNvSpPr/>
          <p:nvPr/>
        </p:nvSpPr>
        <p:spPr>
          <a:xfrm>
            <a:off x="8577939" y="6041571"/>
            <a:ext cx="1817914" cy="576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579F7-715F-ACDD-1AA3-FEA70D06AEE1}"/>
              </a:ext>
            </a:extLst>
          </p:cNvPr>
          <p:cNvSpPr txBox="1"/>
          <p:nvPr/>
        </p:nvSpPr>
        <p:spPr>
          <a:xfrm>
            <a:off x="169786" y="119742"/>
            <a:ext cx="268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Context du projet</a:t>
            </a:r>
          </a:p>
        </p:txBody>
      </p:sp>
    </p:spTree>
    <p:extLst>
      <p:ext uri="{BB962C8B-B14F-4D97-AF65-F5344CB8AC3E}">
        <p14:creationId xmlns:p14="http://schemas.microsoft.com/office/powerpoint/2010/main" val="17309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114A4-6328-4CD5-E045-3C8B7800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99" y="237518"/>
            <a:ext cx="9905998" cy="949025"/>
          </a:xfrm>
        </p:spPr>
        <p:txBody>
          <a:bodyPr/>
          <a:lstStyle/>
          <a:p>
            <a:r>
              <a:rPr lang="fr-FR" dirty="0"/>
              <a:t>Récapitulatif les besoin: blueprint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4A03D-C8B9-14AB-D1E8-95CCD558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186543"/>
            <a:ext cx="10689771" cy="5236028"/>
          </a:xfrm>
        </p:spPr>
        <p:txBody>
          <a:bodyPr/>
          <a:lstStyle/>
          <a:p>
            <a:r>
              <a:rPr lang="fr-FR" dirty="0"/>
              <a:t>Mission : réaliser un Dashboard en 3 vue (mondiale, régionale, nationale)</a:t>
            </a:r>
          </a:p>
          <a:p>
            <a:r>
              <a:rPr lang="fr-FR" dirty="0"/>
              <a:t>Objectif : identifier les pays en difficulté sur accès à l’eau potable</a:t>
            </a:r>
          </a:p>
          <a:p>
            <a:r>
              <a:rPr lang="fr-FR" dirty="0"/>
              <a:t>Présentation blueprint: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39D72D-F939-0EB5-B43B-7513E5B6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91881"/>
              </p:ext>
            </p:extLst>
          </p:nvPr>
        </p:nvGraphicFramePr>
        <p:xfrm>
          <a:off x="787626" y="3256037"/>
          <a:ext cx="10330544" cy="28726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4224">
                  <a:extLst>
                    <a:ext uri="{9D8B030D-6E8A-4147-A177-3AD203B41FA5}">
                      <a16:colId xmlns:a16="http://schemas.microsoft.com/office/drawing/2014/main" val="39591728"/>
                    </a:ext>
                  </a:extLst>
                </a:gridCol>
                <a:gridCol w="1467320">
                  <a:extLst>
                    <a:ext uri="{9D8B030D-6E8A-4147-A177-3AD203B41FA5}">
                      <a16:colId xmlns:a16="http://schemas.microsoft.com/office/drawing/2014/main" val="129527261"/>
                    </a:ext>
                  </a:extLst>
                </a:gridCol>
                <a:gridCol w="1335832">
                  <a:extLst>
                    <a:ext uri="{9D8B030D-6E8A-4147-A177-3AD203B41FA5}">
                      <a16:colId xmlns:a16="http://schemas.microsoft.com/office/drawing/2014/main" val="917024292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1544038541"/>
                    </a:ext>
                  </a:extLst>
                </a:gridCol>
                <a:gridCol w="1859902">
                  <a:extLst>
                    <a:ext uri="{9D8B030D-6E8A-4147-A177-3AD203B41FA5}">
                      <a16:colId xmlns:a16="http://schemas.microsoft.com/office/drawing/2014/main" val="1999756981"/>
                    </a:ext>
                  </a:extLst>
                </a:gridCol>
                <a:gridCol w="1475792">
                  <a:extLst>
                    <a:ext uri="{9D8B030D-6E8A-4147-A177-3AD203B41FA5}">
                      <a16:colId xmlns:a16="http://schemas.microsoft.com/office/drawing/2014/main" val="1363149117"/>
                    </a:ext>
                  </a:extLst>
                </a:gridCol>
                <a:gridCol w="1475792">
                  <a:extLst>
                    <a:ext uri="{9D8B030D-6E8A-4147-A177-3AD203B41FA5}">
                      <a16:colId xmlns:a16="http://schemas.microsoft.com/office/drawing/2014/main" val="1503809549"/>
                    </a:ext>
                  </a:extLst>
                </a:gridCol>
              </a:tblGrid>
              <a:tr h="69198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Vue mondiale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Vue régionale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Vue nationale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04545"/>
                  </a:ext>
                </a:extLst>
              </a:tr>
              <a:tr h="726877">
                <a:tc>
                  <a:txBody>
                    <a:bodyPr/>
                    <a:lstStyle/>
                    <a:p>
                      <a:r>
                        <a:rPr lang="fr-FR" b="1" dirty="0"/>
                        <a:t>Filtre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Choix de la région</a:t>
                      </a:r>
                    </a:p>
                    <a:p>
                      <a:r>
                        <a:rPr lang="fr-FR" dirty="0"/>
                        <a:t>Choix de ‘</a:t>
                      </a:r>
                      <a:r>
                        <a:rPr lang="fr-FR" dirty="0" err="1"/>
                        <a:t>Granularity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Choix du pays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de ‘Instabilité politique’ 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79405"/>
                  </a:ext>
                </a:extLst>
              </a:tr>
              <a:tr h="726877">
                <a:tc>
                  <a:txBody>
                    <a:bodyPr/>
                    <a:lstStyle/>
                    <a:p>
                      <a:r>
                        <a:rPr lang="fr-FR" b="1" dirty="0"/>
                        <a:t>Besoin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Globaliser</a:t>
                      </a:r>
                    </a:p>
                    <a:p>
                      <a:r>
                        <a:rPr lang="fr-FR" dirty="0"/>
                        <a:t>Visualiser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expertises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Comparer les régions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Comparer les indicateurs de chaque pays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Détailler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6296"/>
                  </a:ext>
                </a:extLst>
              </a:tr>
              <a:tr h="726877">
                <a:tc>
                  <a:txBody>
                    <a:bodyPr/>
                    <a:lstStyle/>
                    <a:p>
                      <a:r>
                        <a:rPr lang="fr-FR" b="1" dirty="0"/>
                        <a:t>outil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Cartographie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Nuage des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Plot barre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Série temporelle</a:t>
                      </a:r>
                    </a:p>
                    <a:p>
                      <a:r>
                        <a:rPr lang="fr-FR" dirty="0"/>
                        <a:t>(Plot 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Cartographie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Secteur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43E2D0-29F0-7B3E-9232-7329477F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Blueprint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6FB8CC1-020D-0511-3197-29A19482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81516"/>
            <a:ext cx="6844045" cy="34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44CFFFE-2CE0-0405-C8B7-7081BADA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713710" cy="35421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5A78AB-C3F1-B296-CA0A-294BD27D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8" y="150432"/>
            <a:ext cx="2416629" cy="622453"/>
          </a:xfrm>
        </p:spPr>
        <p:txBody>
          <a:bodyPr/>
          <a:lstStyle/>
          <a:p>
            <a:r>
              <a:rPr lang="fr-FR" dirty="0"/>
              <a:t>3 </a:t>
            </a:r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2FA83A9-2827-A8E1-2A8E-6DBC7151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475" y="3429000"/>
            <a:ext cx="5983629" cy="3541712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FFE6F1-72E4-B222-058F-D0EE532E4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4905"/>
            <a:ext cx="4767943" cy="35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9338A-A931-24F2-0D5F-C32F239D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403"/>
            <a:ext cx="9905998" cy="731311"/>
          </a:xfrm>
        </p:spPr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8105A-2E8E-CC13-622C-47ED452B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8570"/>
            <a:ext cx="9905998" cy="5072743"/>
          </a:xfrm>
        </p:spPr>
        <p:txBody>
          <a:bodyPr/>
          <a:lstStyle/>
          <a:p>
            <a:r>
              <a:rPr lang="fr-FR" dirty="0"/>
              <a:t>Outil : python</a:t>
            </a:r>
          </a:p>
          <a:p>
            <a:r>
              <a:rPr lang="fr-FR" dirty="0"/>
              <a:t>Jointure </a:t>
            </a:r>
          </a:p>
          <a:p>
            <a:pPr lvl="1">
              <a:buSzPct val="78000"/>
              <a:buFont typeface="Wingdings" pitchFamily="2" charset="2"/>
              <a:buChar char="Ø"/>
            </a:pPr>
            <a:r>
              <a:rPr lang="fr-FR" sz="1800" dirty="0"/>
              <a:t>Clé primaire : ‘Country’ ‘</a:t>
            </a:r>
            <a:r>
              <a:rPr lang="fr-FR" sz="1800" dirty="0" err="1"/>
              <a:t>Year</a:t>
            </a:r>
            <a:r>
              <a:rPr lang="fr-FR" sz="1800" dirty="0"/>
              <a:t>’ ‘</a:t>
            </a:r>
            <a:r>
              <a:rPr lang="fr-FR" sz="1800" dirty="0" err="1"/>
              <a:t>Granularity</a:t>
            </a:r>
            <a:r>
              <a:rPr lang="fr-FR" sz="1800" dirty="0"/>
              <a:t>’ </a:t>
            </a:r>
          </a:p>
          <a:p>
            <a:pPr lvl="1">
              <a:buSzPct val="78000"/>
              <a:buFont typeface="Wingdings" pitchFamily="2" charset="2"/>
              <a:buChar char="Ø"/>
            </a:pPr>
            <a:r>
              <a:rPr lang="fr-FR" sz="1800" dirty="0"/>
              <a:t>Mise on concordance des noms de pays : China</a:t>
            </a:r>
          </a:p>
          <a:p>
            <a:pPr>
              <a:buSzPct val="99000"/>
            </a:pPr>
            <a:r>
              <a:rPr lang="fr-FR" sz="2200" dirty="0"/>
              <a:t>Data final: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F78E337-8F89-D1D7-4931-CC944282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708009"/>
            <a:ext cx="7772400" cy="29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E33DBB-4740-E20E-1169-0DAE2AD325AE}"/>
              </a:ext>
            </a:extLst>
          </p:cNvPr>
          <p:cNvSpPr txBox="1"/>
          <p:nvPr/>
        </p:nvSpPr>
        <p:spPr>
          <a:xfrm>
            <a:off x="359230" y="0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Vue mondiale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61DCA4-2BF1-D0BF-3457-F4223EDC4A42}"/>
              </a:ext>
            </a:extLst>
          </p:cNvPr>
          <p:cNvSpPr txBox="1"/>
          <p:nvPr/>
        </p:nvSpPr>
        <p:spPr>
          <a:xfrm>
            <a:off x="0" y="523220"/>
            <a:ext cx="5323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Globalisation: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Depuis les années 2000, accès renforcé aux service d’eau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Les pays qui ont le moins accès à l’eau potable sont se situent principalement en Afrique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Taux de mortalité faible pour de nombreux pays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C46393-7862-675F-AEA9-05B9CEFCD224}"/>
              </a:ext>
            </a:extLst>
          </p:cNvPr>
          <p:cNvSpPr txBox="1"/>
          <p:nvPr/>
        </p:nvSpPr>
        <p:spPr>
          <a:xfrm>
            <a:off x="10886" y="2277546"/>
            <a:ext cx="531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Comparer: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</a:rPr>
              <a:t>Création de services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Population en majorité rural en Afrique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Quelque pays de Asie du sud-est et Pacifique occidental ont des taux d’accès aux services bas, à renforcer?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</a:rPr>
              <a:t>Modernisation aux services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Carence de service basique et de qualité en Afrique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</a:rPr>
              <a:t>Consulting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Peu de stabilité sur les plupart de pays Afrique et quelques pays en Méditerranés occidental et Europe, </a:t>
            </a:r>
            <a:r>
              <a:rPr lang="fr-FR" dirty="0" err="1">
                <a:solidFill>
                  <a:schemeClr val="bg1"/>
                </a:solidFill>
              </a:rPr>
              <a:t>Américan</a:t>
            </a:r>
            <a:endParaRPr lang="fr-FR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slide2" descr="Histoire 11">
            <a:extLst>
              <a:ext uri="{FF2B5EF4-FFF2-40B4-BE49-F238E27FC236}">
                <a16:creationId xmlns:a16="http://schemas.microsoft.com/office/drawing/2014/main" id="{53ADC0F3-907E-3A72-C4BC-6DAD078B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0" y="0"/>
            <a:ext cx="684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stoire 12">
            <a:extLst>
              <a:ext uri="{FF2B5EF4-FFF2-40B4-BE49-F238E27FC236}">
                <a16:creationId xmlns:a16="http://schemas.microsoft.com/office/drawing/2014/main" id="{0DB9E990-7F65-4C20-AF65-A12EDAA5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6" y="0"/>
            <a:ext cx="7227934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8F2AC07-4BBE-26A0-A72B-E7E39E458D5F}"/>
              </a:ext>
            </a:extLst>
          </p:cNvPr>
          <p:cNvSpPr txBox="1"/>
          <p:nvPr/>
        </p:nvSpPr>
        <p:spPr>
          <a:xfrm>
            <a:off x="724797" y="53723"/>
            <a:ext cx="2358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Vue Régionale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FE1093-336B-E0B5-6E55-8A9AC2B60994}"/>
              </a:ext>
            </a:extLst>
          </p:cNvPr>
          <p:cNvSpPr txBox="1"/>
          <p:nvPr/>
        </p:nvSpPr>
        <p:spPr>
          <a:xfrm>
            <a:off x="0" y="805543"/>
            <a:ext cx="496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Précision technique: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filtre pour la sélection de chaque région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filtre pour une variable qualitative – ‘</a:t>
            </a:r>
            <a:r>
              <a:rPr lang="fr-FR" dirty="0" err="1">
                <a:solidFill>
                  <a:schemeClr val="bg1"/>
                </a:solidFill>
              </a:rPr>
              <a:t>Granularity</a:t>
            </a:r>
            <a:r>
              <a:rPr lang="fr-FR" dirty="0">
                <a:solidFill>
                  <a:schemeClr val="bg1"/>
                </a:solidFill>
              </a:rPr>
              <a:t>’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E2DADD-415D-9EC9-1ABD-E4850F576F0B}"/>
              </a:ext>
            </a:extLst>
          </p:cNvPr>
          <p:cNvSpPr txBox="1"/>
          <p:nvPr/>
        </p:nvSpPr>
        <p:spPr>
          <a:xfrm>
            <a:off x="1" y="2049806"/>
            <a:ext cx="4964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Comparer: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Taux de population urbaine et de mortalité pour chaque région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régions Afrique et Pacifique occidental sont les deux région qui ont le moins accès à l’eau potable rural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Depuis 2000, le taux d’accès à l’eau potable pour chaque région sont augmenté.</a:t>
            </a:r>
          </a:p>
        </p:txBody>
      </p:sp>
    </p:spTree>
    <p:extLst>
      <p:ext uri="{BB962C8B-B14F-4D97-AF65-F5344CB8AC3E}">
        <p14:creationId xmlns:p14="http://schemas.microsoft.com/office/powerpoint/2010/main" val="379582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{84686A13-B44A-4546-BF18-EA3BC79006A6}tf10001122</Template>
  <TotalTime>5841</TotalTime>
  <Words>503</Words>
  <Application>Microsoft Macintosh PowerPoint</Application>
  <PresentationFormat>Grand écran</PresentationFormat>
  <Paragraphs>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Tw Cen MT</vt:lpstr>
      <vt:lpstr>Wingdings</vt:lpstr>
      <vt:lpstr>Circuit</vt:lpstr>
      <vt:lpstr>Projet 8: une étude sur l’eau potable avec Tableau</vt:lpstr>
      <vt:lpstr>Plan de la présentation</vt:lpstr>
      <vt:lpstr>Présentation PowerPoint</vt:lpstr>
      <vt:lpstr>Récapitulatif les besoin: blueprint</vt:lpstr>
      <vt:lpstr>Blueprint</vt:lpstr>
      <vt:lpstr>3 mockup</vt:lpstr>
      <vt:lpstr>Prétraitement des données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a2173</dc:creator>
  <cp:lastModifiedBy>a2173</cp:lastModifiedBy>
  <cp:revision>20</cp:revision>
  <dcterms:created xsi:type="dcterms:W3CDTF">2023-04-23T16:22:20Z</dcterms:created>
  <dcterms:modified xsi:type="dcterms:W3CDTF">2023-05-07T15:45:47Z</dcterms:modified>
</cp:coreProperties>
</file>