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9975" cy="428053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0920" cy="714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513800" y="10016280"/>
            <a:ext cx="27251280" cy="11842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513800" y="22983840"/>
            <a:ext cx="27251280" cy="11842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0920" cy="714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513800" y="10016280"/>
            <a:ext cx="13298400" cy="11842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5477480" y="10016280"/>
            <a:ext cx="13298400" cy="11842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5477480" y="22983840"/>
            <a:ext cx="13298400" cy="11842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513800" y="22983840"/>
            <a:ext cx="13298400" cy="11842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0920" cy="714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513800" y="10016280"/>
            <a:ext cx="27251280" cy="2482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513800" y="10016280"/>
            <a:ext cx="27251280" cy="2482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1513800" y="11557800"/>
            <a:ext cx="27251280" cy="2174292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1513800" y="11557800"/>
            <a:ext cx="27251280" cy="21742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0920" cy="714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513800" y="10016280"/>
            <a:ext cx="27251280" cy="2482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0920" cy="714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513800" y="10016280"/>
            <a:ext cx="27251280" cy="2482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0920" cy="714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513800" y="10016280"/>
            <a:ext cx="13298400" cy="2482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5477480" y="10016280"/>
            <a:ext cx="13298400" cy="2482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0920" cy="714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13800" y="1707840"/>
            <a:ext cx="27250920" cy="3313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0920" cy="714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513800" y="10016280"/>
            <a:ext cx="13298400" cy="11842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513800" y="22983840"/>
            <a:ext cx="13298400" cy="11842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5477480" y="10016280"/>
            <a:ext cx="13298400" cy="2482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0920" cy="714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513800" y="10016280"/>
            <a:ext cx="13298400" cy="2482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5477480" y="10016280"/>
            <a:ext cx="13298400" cy="11842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5477480" y="22983840"/>
            <a:ext cx="13298400" cy="11842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0920" cy="714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513800" y="10016280"/>
            <a:ext cx="13298400" cy="11842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5477480" y="10016280"/>
            <a:ext cx="13298400" cy="11842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513800" y="22983840"/>
            <a:ext cx="27251280" cy="11842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H="1">
            <a:off x="0" y="33540480"/>
            <a:ext cx="30279960" cy="360"/>
          </a:xfrm>
          <a:prstGeom prst="line">
            <a:avLst/>
          </a:prstGeom>
          <a:ln w="1908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-3240" y="9264240"/>
            <a:ext cx="30279600" cy="360"/>
          </a:xfrm>
          <a:prstGeom prst="line">
            <a:avLst/>
          </a:prstGeom>
          <a:ln w="1908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0920" cy="714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1513800" y="10016280"/>
            <a:ext cx="27251280" cy="248266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hyperlink" Target="https://bonnwestcoast.github.io/ontologize-standards" TargetMode="External"/><Relationship Id="rId20" Type="http://schemas.openxmlformats.org/officeDocument/2006/relationships/hyperlink" Target="https://github.com/BonnWestCoast/Semantify.io-jena" TargetMode="External"/><Relationship Id="rId21" Type="http://schemas.openxmlformats.org/officeDocument/2006/relationships/hyperlink" Target="https://github.com/BonnWestCoast/Semantify.io" TargetMode="External"/><Relationship Id="rId22" Type="http://schemas.openxmlformats.org/officeDocument/2006/relationships/hyperlink" Target="https://github.com/BonnWestCoast/Semantify.io-docs" TargetMode="External"/><Relationship Id="rId23" Type="http://schemas.openxmlformats.org/officeDocument/2006/relationships/hyperlink" Target="http://github.com/srdc/ontmalizer" TargetMode="External"/><Relationship Id="rId2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384240" y="6480"/>
            <a:ext cx="21933360" cy="21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Semantify.IO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028480" y="2653560"/>
            <a:ext cx="24833160" cy="15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8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web-based tool to semantify the knowledge of standards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Line 3"/>
          <p:cNvSpPr/>
          <p:nvPr/>
        </p:nvSpPr>
        <p:spPr>
          <a:xfrm>
            <a:off x="-17640" y="5200920"/>
            <a:ext cx="30279600" cy="360"/>
          </a:xfrm>
          <a:prstGeom prst="line">
            <a:avLst/>
          </a:prstGeom>
          <a:ln w="15228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1026360" y="5924160"/>
            <a:ext cx="12871080" cy="20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role of OPC UA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Picture 2" descr=""/>
          <p:cNvPicPr/>
          <p:nvPr/>
        </p:nvPicPr>
        <p:blipFill>
          <a:blip r:embed="rId1"/>
          <a:stretch/>
        </p:blipFill>
        <p:spPr>
          <a:xfrm>
            <a:off x="19578600" y="39930480"/>
            <a:ext cx="8555040" cy="2098440"/>
          </a:xfrm>
          <a:prstGeom prst="rect">
            <a:avLst/>
          </a:prstGeom>
          <a:ln w="31680">
            <a:solidFill>
              <a:srgbClr val="ffffff"/>
            </a:solidFill>
            <a:miter/>
          </a:ln>
        </p:spPr>
      </p:pic>
      <p:sp>
        <p:nvSpPr>
          <p:cNvPr id="43" name="Line 5"/>
          <p:cNvSpPr/>
          <p:nvPr/>
        </p:nvSpPr>
        <p:spPr>
          <a:xfrm>
            <a:off x="0" y="39440520"/>
            <a:ext cx="30279960" cy="360"/>
          </a:xfrm>
          <a:prstGeom prst="line">
            <a:avLst/>
          </a:prstGeom>
          <a:ln w="15228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6"/>
          <p:cNvSpPr/>
          <p:nvPr/>
        </p:nvSpPr>
        <p:spPr>
          <a:xfrm>
            <a:off x="1026360" y="7200360"/>
            <a:ext cx="11273400" cy="69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7"/>
          <p:cNvSpPr/>
          <p:nvPr/>
        </p:nvSpPr>
        <p:spPr>
          <a:xfrm>
            <a:off x="4509360" y="40060440"/>
            <a:ext cx="10410840" cy="17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Enterprise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Information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1098360" y="39512520"/>
            <a:ext cx="3720600" cy="23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99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r>
              <a:rPr b="1" lang="en-US" sz="19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1" lang="en-US" sz="199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14356080" y="7178760"/>
            <a:ext cx="11273400" cy="69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0"/>
          <p:cNvSpPr/>
          <p:nvPr/>
        </p:nvSpPr>
        <p:spPr>
          <a:xfrm>
            <a:off x="14356080" y="7178760"/>
            <a:ext cx="11273400" cy="69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1"/>
          <p:cNvSpPr/>
          <p:nvPr/>
        </p:nvSpPr>
        <p:spPr>
          <a:xfrm>
            <a:off x="914400" y="23169240"/>
            <a:ext cx="14848920" cy="154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Results and conclusions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15087600" y="12369240"/>
            <a:ext cx="13987080" cy="26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48640" indent="-548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 Service to access the features of Apache Jena and other Java libraries.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8640" indent="-548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Web application developed in Node.js to interact with the web service above.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10425240" y="4070880"/>
            <a:ext cx="1389564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Shinho Kang, Aleksandr Korovin, Omar Gutiérrez, Alexey Karpov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1747800" y="1576080"/>
            <a:ext cx="2803320" cy="251424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1535040" y="14253120"/>
            <a:ext cx="5205600" cy="292464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4"/>
          <a:stretch/>
        </p:blipFill>
        <p:spPr>
          <a:xfrm>
            <a:off x="5841000" y="12845520"/>
            <a:ext cx="8349480" cy="4911840"/>
          </a:xfrm>
          <a:prstGeom prst="rect">
            <a:avLst/>
          </a:prstGeom>
          <a:ln>
            <a:noFill/>
          </a:ln>
        </p:spPr>
      </p:pic>
      <p:sp>
        <p:nvSpPr>
          <p:cNvPr id="55" name="CustomShape 14"/>
          <p:cNvSpPr/>
          <p:nvPr/>
        </p:nvSpPr>
        <p:spPr>
          <a:xfrm flipH="1">
            <a:off x="842760" y="7327800"/>
            <a:ext cx="13074480" cy="5124240"/>
          </a:xfrm>
          <a:prstGeom prst="foldedCorner">
            <a:avLst>
              <a:gd name="adj" fmla="val 0"/>
            </a:avLst>
          </a:prstGeom>
          <a:solidFill>
            <a:srgbClr val="e46c0a">
              <a:alpha val="54000"/>
            </a:srgbClr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52000" rIns="252000" tIns="45000" bIns="45000"/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6988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OPC UA is playing a key role the Industry 4.0 (i4.0), the so called fourth industrial revolution whose purpose is to make reality the vision of smart factories.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6988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is the leading standard for interoperability and data exchange.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6988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 more, OPC UA is becoming popular in other markets like the Internet of Things (IoT).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5"/>
          <p:cNvSpPr/>
          <p:nvPr/>
        </p:nvSpPr>
        <p:spPr>
          <a:xfrm flipH="1">
            <a:off x="15156000" y="7301880"/>
            <a:ext cx="14124960" cy="3559680"/>
          </a:xfrm>
          <a:prstGeom prst="foldedCorner">
            <a:avLst>
              <a:gd name="adj" fmla="val 0"/>
            </a:avLst>
          </a:prstGeom>
          <a:solidFill>
            <a:srgbClr val="0084d1">
              <a:alpha val="54000"/>
            </a:srgbClr>
          </a:solidFill>
          <a:ln w="2556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52000" rIns="252000" tIns="45000" bIns="45000"/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6988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web tool to transform the schema and instance XML files from OPC UA into semantic ontologies.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6988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translation matters because adds the ability to express not only data but also the meaning of this data. It is a key piece in the quest to make a system more intelligent.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6"/>
          <p:cNvSpPr/>
          <p:nvPr/>
        </p:nvSpPr>
        <p:spPr>
          <a:xfrm>
            <a:off x="15138360" y="6008040"/>
            <a:ext cx="14121000" cy="19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we did...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7"/>
          <p:cNvSpPr/>
          <p:nvPr/>
        </p:nvSpPr>
        <p:spPr>
          <a:xfrm>
            <a:off x="842400" y="17890200"/>
            <a:ext cx="14848920" cy="20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Challenges we faced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5"/>
          <a:stretch/>
        </p:blipFill>
        <p:spPr>
          <a:xfrm>
            <a:off x="17965440" y="15212880"/>
            <a:ext cx="8800560" cy="581292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6"/>
          <a:stretch/>
        </p:blipFill>
        <p:spPr>
          <a:xfrm>
            <a:off x="26980560" y="17274600"/>
            <a:ext cx="2122200" cy="108288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7"/>
          <a:stretch/>
        </p:blipFill>
        <p:spPr>
          <a:xfrm>
            <a:off x="27127440" y="18789480"/>
            <a:ext cx="1852200" cy="1419120"/>
          </a:xfrm>
          <a:prstGeom prst="rect">
            <a:avLst/>
          </a:prstGeom>
          <a:ln>
            <a:noFill/>
          </a:ln>
        </p:spPr>
      </p:pic>
      <p:pic>
        <p:nvPicPr>
          <p:cNvPr id="62" name="Picture 4" descr=""/>
          <p:cNvPicPr/>
          <p:nvPr/>
        </p:nvPicPr>
        <p:blipFill>
          <a:blip r:embed="rId8"/>
          <a:stretch/>
        </p:blipFill>
        <p:spPr>
          <a:xfrm>
            <a:off x="26942040" y="15447960"/>
            <a:ext cx="2281320" cy="1278720"/>
          </a:xfrm>
          <a:prstGeom prst="rect">
            <a:avLst/>
          </a:prstGeom>
          <a:ln>
            <a:noFill/>
          </a:ln>
        </p:spPr>
      </p:pic>
      <p:pic>
        <p:nvPicPr>
          <p:cNvPr id="63" name="Picture 6" descr=""/>
          <p:cNvPicPr/>
          <p:nvPr/>
        </p:nvPicPr>
        <p:blipFill>
          <a:blip r:embed="rId9"/>
          <a:stretch/>
        </p:blipFill>
        <p:spPr>
          <a:xfrm>
            <a:off x="26802000" y="20005920"/>
            <a:ext cx="2338560" cy="1752840"/>
          </a:xfrm>
          <a:prstGeom prst="rect">
            <a:avLst/>
          </a:prstGeom>
          <a:ln>
            <a:noFill/>
          </a:ln>
        </p:spPr>
      </p:pic>
      <p:pic>
        <p:nvPicPr>
          <p:cNvPr id="64" name="Picture 8" descr=""/>
          <p:cNvPicPr/>
          <p:nvPr/>
        </p:nvPicPr>
        <p:blipFill>
          <a:blip r:embed="rId10"/>
          <a:stretch/>
        </p:blipFill>
        <p:spPr>
          <a:xfrm>
            <a:off x="15436800" y="19538280"/>
            <a:ext cx="2923560" cy="1520640"/>
          </a:xfrm>
          <a:prstGeom prst="rect">
            <a:avLst/>
          </a:prstGeom>
          <a:ln>
            <a:noFill/>
          </a:ln>
        </p:spPr>
      </p:pic>
      <p:pic>
        <p:nvPicPr>
          <p:cNvPr id="65" name="Picture 8" descr=""/>
          <p:cNvPicPr/>
          <p:nvPr/>
        </p:nvPicPr>
        <p:blipFill>
          <a:blip r:embed="rId11"/>
          <a:stretch/>
        </p:blipFill>
        <p:spPr>
          <a:xfrm>
            <a:off x="15583680" y="18119160"/>
            <a:ext cx="1187280" cy="1107360"/>
          </a:xfrm>
          <a:prstGeom prst="rect">
            <a:avLst/>
          </a:prstGeom>
          <a:ln>
            <a:noFill/>
          </a:ln>
        </p:spPr>
      </p:pic>
      <p:pic>
        <p:nvPicPr>
          <p:cNvPr id="66" name="Picture 2" descr=""/>
          <p:cNvPicPr/>
          <p:nvPr/>
        </p:nvPicPr>
        <p:blipFill>
          <a:blip r:embed="rId12"/>
          <a:stretch/>
        </p:blipFill>
        <p:spPr>
          <a:xfrm>
            <a:off x="15377400" y="16759080"/>
            <a:ext cx="2072520" cy="98784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13"/>
          <a:stretch/>
        </p:blipFill>
        <p:spPr>
          <a:xfrm>
            <a:off x="15462360" y="15384600"/>
            <a:ext cx="2151000" cy="1073880"/>
          </a:xfrm>
          <a:prstGeom prst="rect">
            <a:avLst/>
          </a:prstGeom>
          <a:ln>
            <a:noFill/>
          </a:ln>
        </p:spPr>
      </p:pic>
      <p:sp>
        <p:nvSpPr>
          <p:cNvPr id="68" name="CustomShape 18"/>
          <p:cNvSpPr/>
          <p:nvPr/>
        </p:nvSpPr>
        <p:spPr>
          <a:xfrm>
            <a:off x="15087600" y="10945080"/>
            <a:ext cx="14171760" cy="14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4"/>
          <a:stretch/>
        </p:blipFill>
        <p:spPr>
          <a:xfrm>
            <a:off x="17547840" y="21688200"/>
            <a:ext cx="10331280" cy="539352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15"/>
          <a:stretch/>
        </p:blipFill>
        <p:spPr>
          <a:xfrm>
            <a:off x="17550720" y="27460800"/>
            <a:ext cx="10422720" cy="53935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16"/>
          <a:stretch/>
        </p:blipFill>
        <p:spPr>
          <a:xfrm>
            <a:off x="17495280" y="33303240"/>
            <a:ext cx="10514160" cy="5393520"/>
          </a:xfrm>
          <a:prstGeom prst="rect">
            <a:avLst/>
          </a:prstGeom>
          <a:ln>
            <a:noFill/>
          </a:ln>
        </p:spPr>
      </p:pic>
      <p:sp>
        <p:nvSpPr>
          <p:cNvPr id="72" name="CustomShape 19"/>
          <p:cNvSpPr/>
          <p:nvPr/>
        </p:nvSpPr>
        <p:spPr>
          <a:xfrm>
            <a:off x="27223920" y="26282520"/>
            <a:ext cx="1957680" cy="1966320"/>
          </a:xfrm>
          <a:custGeom>
            <a:avLst/>
            <a:gdLst/>
            <a:ahLst/>
            <a:rect l="l" t="t" r="r" b="b"/>
            <a:pathLst>
              <a:path w="4830" h="5728">
                <a:moveTo>
                  <a:pt x="1211" y="4371"/>
                </a:moveTo>
                <a:lnTo>
                  <a:pt x="1293" y="4414"/>
                </a:lnTo>
                <a:lnTo>
                  <a:pt x="1377" y="4453"/>
                </a:lnTo>
                <a:lnTo>
                  <a:pt x="1463" y="4487"/>
                </a:lnTo>
                <a:lnTo>
                  <a:pt x="1551" y="4517"/>
                </a:lnTo>
                <a:lnTo>
                  <a:pt x="1640" y="4543"/>
                </a:lnTo>
                <a:lnTo>
                  <a:pt x="1730" y="4564"/>
                </a:lnTo>
                <a:lnTo>
                  <a:pt x="1822" y="4581"/>
                </a:lnTo>
                <a:lnTo>
                  <a:pt x="1914" y="4593"/>
                </a:lnTo>
                <a:lnTo>
                  <a:pt x="2006" y="4600"/>
                </a:lnTo>
                <a:lnTo>
                  <a:pt x="2099" y="4603"/>
                </a:lnTo>
                <a:lnTo>
                  <a:pt x="2191" y="4601"/>
                </a:lnTo>
                <a:lnTo>
                  <a:pt x="2284" y="4595"/>
                </a:lnTo>
                <a:lnTo>
                  <a:pt x="2376" y="4584"/>
                </a:lnTo>
                <a:lnTo>
                  <a:pt x="2467" y="4568"/>
                </a:lnTo>
                <a:lnTo>
                  <a:pt x="2558" y="4548"/>
                </a:lnTo>
                <a:lnTo>
                  <a:pt x="2647" y="4523"/>
                </a:lnTo>
                <a:lnTo>
                  <a:pt x="2735" y="4494"/>
                </a:lnTo>
                <a:lnTo>
                  <a:pt x="2821" y="4460"/>
                </a:lnTo>
                <a:lnTo>
                  <a:pt x="2906" y="4422"/>
                </a:lnTo>
                <a:lnTo>
                  <a:pt x="2989" y="4380"/>
                </a:lnTo>
                <a:lnTo>
                  <a:pt x="3069" y="4334"/>
                </a:lnTo>
                <a:lnTo>
                  <a:pt x="3148" y="4284"/>
                </a:lnTo>
                <a:lnTo>
                  <a:pt x="3223" y="4231"/>
                </a:lnTo>
                <a:lnTo>
                  <a:pt x="3296" y="4173"/>
                </a:lnTo>
                <a:lnTo>
                  <a:pt x="3366" y="4112"/>
                </a:lnTo>
                <a:lnTo>
                  <a:pt x="3433" y="4047"/>
                </a:lnTo>
                <a:lnTo>
                  <a:pt x="3496" y="3979"/>
                </a:lnTo>
                <a:lnTo>
                  <a:pt x="3556" y="3908"/>
                </a:lnTo>
                <a:lnTo>
                  <a:pt x="3613" y="3835"/>
                </a:lnTo>
                <a:lnTo>
                  <a:pt x="3665" y="3758"/>
                </a:lnTo>
                <a:lnTo>
                  <a:pt x="3714" y="3679"/>
                </a:lnTo>
                <a:lnTo>
                  <a:pt x="3759" y="3597"/>
                </a:lnTo>
                <a:lnTo>
                  <a:pt x="3800" y="3514"/>
                </a:lnTo>
                <a:lnTo>
                  <a:pt x="3836" y="3428"/>
                </a:lnTo>
                <a:lnTo>
                  <a:pt x="3869" y="3341"/>
                </a:lnTo>
                <a:lnTo>
                  <a:pt x="3897" y="3252"/>
                </a:lnTo>
                <a:lnTo>
                  <a:pt x="3920" y="3162"/>
                </a:lnTo>
                <a:lnTo>
                  <a:pt x="3939" y="3071"/>
                </a:lnTo>
                <a:lnTo>
                  <a:pt x="3954" y="2979"/>
                </a:lnTo>
                <a:lnTo>
                  <a:pt x="3964" y="2887"/>
                </a:lnTo>
                <a:lnTo>
                  <a:pt x="3969" y="2794"/>
                </a:lnTo>
                <a:lnTo>
                  <a:pt x="3970" y="2701"/>
                </a:lnTo>
                <a:lnTo>
                  <a:pt x="3966" y="2608"/>
                </a:lnTo>
                <a:lnTo>
                  <a:pt x="3957" y="2515"/>
                </a:lnTo>
                <a:lnTo>
                  <a:pt x="3944" y="2423"/>
                </a:lnTo>
                <a:lnTo>
                  <a:pt x="3927" y="2331"/>
                </a:lnTo>
                <a:lnTo>
                  <a:pt x="3904" y="2241"/>
                </a:lnTo>
                <a:lnTo>
                  <a:pt x="3878" y="2152"/>
                </a:lnTo>
                <a:lnTo>
                  <a:pt x="3847" y="2064"/>
                </a:lnTo>
                <a:lnTo>
                  <a:pt x="3812" y="1978"/>
                </a:lnTo>
                <a:lnTo>
                  <a:pt x="3772" y="1894"/>
                </a:lnTo>
                <a:lnTo>
                  <a:pt x="3728" y="1812"/>
                </a:lnTo>
                <a:lnTo>
                  <a:pt x="3681" y="1732"/>
                </a:lnTo>
                <a:lnTo>
                  <a:pt x="3629" y="1655"/>
                </a:lnTo>
                <a:lnTo>
                  <a:pt x="3574" y="1580"/>
                </a:lnTo>
                <a:lnTo>
                  <a:pt x="3515" y="1508"/>
                </a:lnTo>
                <a:lnTo>
                  <a:pt x="3452" y="1439"/>
                </a:lnTo>
                <a:lnTo>
                  <a:pt x="3387" y="1374"/>
                </a:lnTo>
                <a:lnTo>
                  <a:pt x="3318" y="1311"/>
                </a:lnTo>
                <a:lnTo>
                  <a:pt x="3246" y="1253"/>
                </a:lnTo>
                <a:lnTo>
                  <a:pt x="3171" y="1198"/>
                </a:lnTo>
                <a:lnTo>
                  <a:pt x="3094" y="1146"/>
                </a:lnTo>
                <a:lnTo>
                  <a:pt x="3014" y="1099"/>
                </a:lnTo>
                <a:lnTo>
                  <a:pt x="2932" y="1056"/>
                </a:lnTo>
                <a:lnTo>
                  <a:pt x="2848" y="1017"/>
                </a:lnTo>
                <a:lnTo>
                  <a:pt x="2762" y="982"/>
                </a:lnTo>
                <a:lnTo>
                  <a:pt x="2674" y="952"/>
                </a:lnTo>
                <a:lnTo>
                  <a:pt x="2585" y="925"/>
                </a:lnTo>
                <a:lnTo>
                  <a:pt x="2495" y="904"/>
                </a:lnTo>
                <a:lnTo>
                  <a:pt x="2404" y="887"/>
                </a:lnTo>
                <a:lnTo>
                  <a:pt x="2312" y="874"/>
                </a:lnTo>
                <a:lnTo>
                  <a:pt x="2220" y="866"/>
                </a:lnTo>
                <a:lnTo>
                  <a:pt x="2127" y="863"/>
                </a:lnTo>
                <a:lnTo>
                  <a:pt x="2034" y="864"/>
                </a:lnTo>
                <a:lnTo>
                  <a:pt x="1942" y="870"/>
                </a:lnTo>
                <a:lnTo>
                  <a:pt x="1850" y="881"/>
                </a:lnTo>
                <a:lnTo>
                  <a:pt x="1758" y="896"/>
                </a:lnTo>
                <a:lnTo>
                  <a:pt x="1668" y="916"/>
                </a:lnTo>
                <a:lnTo>
                  <a:pt x="1578" y="940"/>
                </a:lnTo>
                <a:lnTo>
                  <a:pt x="1490" y="969"/>
                </a:lnTo>
                <a:lnTo>
                  <a:pt x="1403" y="1002"/>
                </a:lnTo>
                <a:lnTo>
                  <a:pt x="1318" y="1039"/>
                </a:lnTo>
                <a:lnTo>
                  <a:pt x="1236" y="1081"/>
                </a:lnTo>
                <a:lnTo>
                  <a:pt x="1155" y="1127"/>
                </a:lnTo>
                <a:lnTo>
                  <a:pt x="1076" y="1176"/>
                </a:lnTo>
                <a:lnTo>
                  <a:pt x="1000" y="1230"/>
                </a:lnTo>
                <a:lnTo>
                  <a:pt x="927" y="1287"/>
                </a:lnTo>
                <a:lnTo>
                  <a:pt x="857" y="1348"/>
                </a:lnTo>
                <a:lnTo>
                  <a:pt x="790" y="1412"/>
                </a:lnTo>
                <a:lnTo>
                  <a:pt x="726" y="1480"/>
                </a:lnTo>
                <a:lnTo>
                  <a:pt x="666" y="1550"/>
                </a:lnTo>
                <a:lnTo>
                  <a:pt x="0" y="1004"/>
                </a:lnTo>
                <a:lnTo>
                  <a:pt x="89" y="901"/>
                </a:lnTo>
                <a:lnTo>
                  <a:pt x="182" y="802"/>
                </a:lnTo>
                <a:lnTo>
                  <a:pt x="280" y="709"/>
                </a:lnTo>
                <a:lnTo>
                  <a:pt x="383" y="620"/>
                </a:lnTo>
                <a:lnTo>
                  <a:pt x="489" y="536"/>
                </a:lnTo>
                <a:lnTo>
                  <a:pt x="600" y="458"/>
                </a:lnTo>
                <a:lnTo>
                  <a:pt x="715" y="385"/>
                </a:lnTo>
                <a:lnTo>
                  <a:pt x="833" y="319"/>
                </a:lnTo>
                <a:lnTo>
                  <a:pt x="954" y="258"/>
                </a:lnTo>
                <a:lnTo>
                  <a:pt x="1078" y="203"/>
                </a:lnTo>
                <a:lnTo>
                  <a:pt x="1205" y="155"/>
                </a:lnTo>
                <a:lnTo>
                  <a:pt x="1334" y="113"/>
                </a:lnTo>
                <a:lnTo>
                  <a:pt x="1464" y="78"/>
                </a:lnTo>
                <a:lnTo>
                  <a:pt x="1597" y="49"/>
                </a:lnTo>
                <a:lnTo>
                  <a:pt x="1730" y="26"/>
                </a:lnTo>
                <a:lnTo>
                  <a:pt x="1865" y="11"/>
                </a:lnTo>
                <a:lnTo>
                  <a:pt x="2000" y="2"/>
                </a:lnTo>
                <a:lnTo>
                  <a:pt x="2136" y="0"/>
                </a:lnTo>
                <a:lnTo>
                  <a:pt x="2271" y="5"/>
                </a:lnTo>
                <a:lnTo>
                  <a:pt x="2406" y="16"/>
                </a:lnTo>
                <a:lnTo>
                  <a:pt x="2540" y="35"/>
                </a:lnTo>
                <a:lnTo>
                  <a:pt x="2673" y="60"/>
                </a:lnTo>
                <a:lnTo>
                  <a:pt x="2805" y="91"/>
                </a:lnTo>
                <a:lnTo>
                  <a:pt x="2935" y="129"/>
                </a:lnTo>
                <a:lnTo>
                  <a:pt x="3063" y="174"/>
                </a:lnTo>
                <a:lnTo>
                  <a:pt x="3189" y="225"/>
                </a:lnTo>
                <a:lnTo>
                  <a:pt x="3312" y="282"/>
                </a:lnTo>
                <a:lnTo>
                  <a:pt x="3432" y="345"/>
                </a:lnTo>
                <a:lnTo>
                  <a:pt x="3548" y="414"/>
                </a:lnTo>
                <a:lnTo>
                  <a:pt x="3661" y="489"/>
                </a:lnTo>
                <a:lnTo>
                  <a:pt x="3771" y="570"/>
                </a:lnTo>
                <a:lnTo>
                  <a:pt x="3876" y="655"/>
                </a:lnTo>
                <a:lnTo>
                  <a:pt x="3977" y="746"/>
                </a:lnTo>
                <a:lnTo>
                  <a:pt x="4073" y="842"/>
                </a:lnTo>
                <a:lnTo>
                  <a:pt x="4164" y="943"/>
                </a:lnTo>
                <a:lnTo>
                  <a:pt x="4250" y="1048"/>
                </a:lnTo>
                <a:lnTo>
                  <a:pt x="4331" y="1157"/>
                </a:lnTo>
                <a:lnTo>
                  <a:pt x="4406" y="1270"/>
                </a:lnTo>
                <a:lnTo>
                  <a:pt x="4476" y="1387"/>
                </a:lnTo>
                <a:lnTo>
                  <a:pt x="4540" y="1507"/>
                </a:lnTo>
                <a:lnTo>
                  <a:pt x="4597" y="1630"/>
                </a:lnTo>
                <a:lnTo>
                  <a:pt x="4649" y="1756"/>
                </a:lnTo>
                <a:lnTo>
                  <a:pt x="4694" y="1884"/>
                </a:lnTo>
                <a:lnTo>
                  <a:pt x="4733" y="2014"/>
                </a:lnTo>
                <a:lnTo>
                  <a:pt x="4766" y="2146"/>
                </a:lnTo>
                <a:lnTo>
                  <a:pt x="4791" y="2280"/>
                </a:lnTo>
                <a:lnTo>
                  <a:pt x="4810" y="2414"/>
                </a:lnTo>
                <a:lnTo>
                  <a:pt x="4823" y="2550"/>
                </a:lnTo>
                <a:lnTo>
                  <a:pt x="4829" y="2686"/>
                </a:lnTo>
                <a:lnTo>
                  <a:pt x="4828" y="2822"/>
                </a:lnTo>
                <a:lnTo>
                  <a:pt x="4820" y="2958"/>
                </a:lnTo>
                <a:lnTo>
                  <a:pt x="4805" y="3093"/>
                </a:lnTo>
                <a:lnTo>
                  <a:pt x="4784" y="3227"/>
                </a:lnTo>
                <a:lnTo>
                  <a:pt x="4756" y="3361"/>
                </a:lnTo>
                <a:lnTo>
                  <a:pt x="4722" y="3492"/>
                </a:lnTo>
                <a:lnTo>
                  <a:pt x="4681" y="3622"/>
                </a:lnTo>
                <a:lnTo>
                  <a:pt x="4634" y="3749"/>
                </a:lnTo>
                <a:lnTo>
                  <a:pt x="4580" y="3874"/>
                </a:lnTo>
                <a:lnTo>
                  <a:pt x="4521" y="3997"/>
                </a:lnTo>
                <a:lnTo>
                  <a:pt x="4455" y="4116"/>
                </a:lnTo>
                <a:lnTo>
                  <a:pt x="4384" y="4231"/>
                </a:lnTo>
                <a:lnTo>
                  <a:pt x="4307" y="4343"/>
                </a:lnTo>
                <a:lnTo>
                  <a:pt x="4224" y="4451"/>
                </a:lnTo>
                <a:lnTo>
                  <a:pt x="4136" y="4555"/>
                </a:lnTo>
                <a:lnTo>
                  <a:pt x="4044" y="4654"/>
                </a:lnTo>
                <a:lnTo>
                  <a:pt x="3946" y="4748"/>
                </a:lnTo>
                <a:lnTo>
                  <a:pt x="3844" y="4838"/>
                </a:lnTo>
                <a:lnTo>
                  <a:pt x="3738" y="4922"/>
                </a:lnTo>
                <a:lnTo>
                  <a:pt x="3627" y="5000"/>
                </a:lnTo>
                <a:lnTo>
                  <a:pt x="3513" y="5074"/>
                </a:lnTo>
                <a:lnTo>
                  <a:pt x="3395" y="5141"/>
                </a:lnTo>
                <a:lnTo>
                  <a:pt x="3274" y="5202"/>
                </a:lnTo>
                <a:lnTo>
                  <a:pt x="3150" y="5257"/>
                </a:lnTo>
                <a:lnTo>
                  <a:pt x="3024" y="5306"/>
                </a:lnTo>
                <a:lnTo>
                  <a:pt x="2895" y="5349"/>
                </a:lnTo>
                <a:lnTo>
                  <a:pt x="2765" y="5385"/>
                </a:lnTo>
                <a:lnTo>
                  <a:pt x="2633" y="5415"/>
                </a:lnTo>
                <a:lnTo>
                  <a:pt x="2499" y="5438"/>
                </a:lnTo>
                <a:lnTo>
                  <a:pt x="2365" y="5454"/>
                </a:lnTo>
                <a:lnTo>
                  <a:pt x="2229" y="5463"/>
                </a:lnTo>
                <a:lnTo>
                  <a:pt x="2094" y="5466"/>
                </a:lnTo>
                <a:lnTo>
                  <a:pt x="1959" y="5462"/>
                </a:lnTo>
                <a:lnTo>
                  <a:pt x="1824" y="5451"/>
                </a:lnTo>
                <a:lnTo>
                  <a:pt x="1689" y="5433"/>
                </a:lnTo>
                <a:lnTo>
                  <a:pt x="1556" y="5409"/>
                </a:lnTo>
                <a:lnTo>
                  <a:pt x="1424" y="5378"/>
                </a:lnTo>
                <a:lnTo>
                  <a:pt x="1294" y="5341"/>
                </a:lnTo>
                <a:lnTo>
                  <a:pt x="1166" y="5297"/>
                </a:lnTo>
                <a:lnTo>
                  <a:pt x="1040" y="5247"/>
                </a:lnTo>
                <a:lnTo>
                  <a:pt x="917" y="5190"/>
                </a:lnTo>
                <a:lnTo>
                  <a:pt x="796" y="5127"/>
                </a:lnTo>
                <a:lnTo>
                  <a:pt x="468" y="5727"/>
                </a:lnTo>
                <a:lnTo>
                  <a:pt x="31" y="4212"/>
                </a:lnTo>
                <a:lnTo>
                  <a:pt x="1538" y="3773"/>
                </a:lnTo>
                <a:lnTo>
                  <a:pt x="1211" y="4371"/>
                </a:lnTo>
              </a:path>
            </a:pathLst>
          </a:custGeom>
          <a:solidFill>
            <a:srgbClr val="83ca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20"/>
          <p:cNvSpPr/>
          <p:nvPr/>
        </p:nvSpPr>
        <p:spPr>
          <a:xfrm>
            <a:off x="27224280" y="32125680"/>
            <a:ext cx="1957680" cy="1966320"/>
          </a:xfrm>
          <a:custGeom>
            <a:avLst/>
            <a:gdLst/>
            <a:ahLst/>
            <a:rect l="l" t="t" r="r" b="b"/>
            <a:pathLst>
              <a:path w="4830" h="5728">
                <a:moveTo>
                  <a:pt x="1211" y="4371"/>
                </a:moveTo>
                <a:lnTo>
                  <a:pt x="1293" y="4414"/>
                </a:lnTo>
                <a:lnTo>
                  <a:pt x="1377" y="4453"/>
                </a:lnTo>
                <a:lnTo>
                  <a:pt x="1463" y="4487"/>
                </a:lnTo>
                <a:lnTo>
                  <a:pt x="1551" y="4517"/>
                </a:lnTo>
                <a:lnTo>
                  <a:pt x="1640" y="4543"/>
                </a:lnTo>
                <a:lnTo>
                  <a:pt x="1730" y="4564"/>
                </a:lnTo>
                <a:lnTo>
                  <a:pt x="1822" y="4581"/>
                </a:lnTo>
                <a:lnTo>
                  <a:pt x="1914" y="4593"/>
                </a:lnTo>
                <a:lnTo>
                  <a:pt x="2006" y="4600"/>
                </a:lnTo>
                <a:lnTo>
                  <a:pt x="2099" y="4603"/>
                </a:lnTo>
                <a:lnTo>
                  <a:pt x="2191" y="4601"/>
                </a:lnTo>
                <a:lnTo>
                  <a:pt x="2284" y="4595"/>
                </a:lnTo>
                <a:lnTo>
                  <a:pt x="2376" y="4584"/>
                </a:lnTo>
                <a:lnTo>
                  <a:pt x="2467" y="4568"/>
                </a:lnTo>
                <a:lnTo>
                  <a:pt x="2558" y="4548"/>
                </a:lnTo>
                <a:lnTo>
                  <a:pt x="2647" y="4523"/>
                </a:lnTo>
                <a:lnTo>
                  <a:pt x="2735" y="4494"/>
                </a:lnTo>
                <a:lnTo>
                  <a:pt x="2821" y="4460"/>
                </a:lnTo>
                <a:lnTo>
                  <a:pt x="2906" y="4422"/>
                </a:lnTo>
                <a:lnTo>
                  <a:pt x="2989" y="4380"/>
                </a:lnTo>
                <a:lnTo>
                  <a:pt x="3069" y="4334"/>
                </a:lnTo>
                <a:lnTo>
                  <a:pt x="3148" y="4284"/>
                </a:lnTo>
                <a:lnTo>
                  <a:pt x="3223" y="4231"/>
                </a:lnTo>
                <a:lnTo>
                  <a:pt x="3296" y="4173"/>
                </a:lnTo>
                <a:lnTo>
                  <a:pt x="3366" y="4112"/>
                </a:lnTo>
                <a:lnTo>
                  <a:pt x="3433" y="4047"/>
                </a:lnTo>
                <a:lnTo>
                  <a:pt x="3496" y="3979"/>
                </a:lnTo>
                <a:lnTo>
                  <a:pt x="3556" y="3908"/>
                </a:lnTo>
                <a:lnTo>
                  <a:pt x="3613" y="3835"/>
                </a:lnTo>
                <a:lnTo>
                  <a:pt x="3665" y="3758"/>
                </a:lnTo>
                <a:lnTo>
                  <a:pt x="3714" y="3679"/>
                </a:lnTo>
                <a:lnTo>
                  <a:pt x="3759" y="3597"/>
                </a:lnTo>
                <a:lnTo>
                  <a:pt x="3800" y="3514"/>
                </a:lnTo>
                <a:lnTo>
                  <a:pt x="3836" y="3428"/>
                </a:lnTo>
                <a:lnTo>
                  <a:pt x="3869" y="3341"/>
                </a:lnTo>
                <a:lnTo>
                  <a:pt x="3897" y="3252"/>
                </a:lnTo>
                <a:lnTo>
                  <a:pt x="3920" y="3162"/>
                </a:lnTo>
                <a:lnTo>
                  <a:pt x="3939" y="3071"/>
                </a:lnTo>
                <a:lnTo>
                  <a:pt x="3954" y="2979"/>
                </a:lnTo>
                <a:lnTo>
                  <a:pt x="3964" y="2887"/>
                </a:lnTo>
                <a:lnTo>
                  <a:pt x="3969" y="2794"/>
                </a:lnTo>
                <a:lnTo>
                  <a:pt x="3970" y="2701"/>
                </a:lnTo>
                <a:lnTo>
                  <a:pt x="3966" y="2608"/>
                </a:lnTo>
                <a:lnTo>
                  <a:pt x="3957" y="2515"/>
                </a:lnTo>
                <a:lnTo>
                  <a:pt x="3944" y="2423"/>
                </a:lnTo>
                <a:lnTo>
                  <a:pt x="3927" y="2331"/>
                </a:lnTo>
                <a:lnTo>
                  <a:pt x="3904" y="2241"/>
                </a:lnTo>
                <a:lnTo>
                  <a:pt x="3878" y="2152"/>
                </a:lnTo>
                <a:lnTo>
                  <a:pt x="3847" y="2064"/>
                </a:lnTo>
                <a:lnTo>
                  <a:pt x="3812" y="1978"/>
                </a:lnTo>
                <a:lnTo>
                  <a:pt x="3772" y="1894"/>
                </a:lnTo>
                <a:lnTo>
                  <a:pt x="3728" y="1812"/>
                </a:lnTo>
                <a:lnTo>
                  <a:pt x="3681" y="1732"/>
                </a:lnTo>
                <a:lnTo>
                  <a:pt x="3629" y="1655"/>
                </a:lnTo>
                <a:lnTo>
                  <a:pt x="3574" y="1580"/>
                </a:lnTo>
                <a:lnTo>
                  <a:pt x="3515" y="1508"/>
                </a:lnTo>
                <a:lnTo>
                  <a:pt x="3452" y="1439"/>
                </a:lnTo>
                <a:lnTo>
                  <a:pt x="3387" y="1374"/>
                </a:lnTo>
                <a:lnTo>
                  <a:pt x="3318" y="1311"/>
                </a:lnTo>
                <a:lnTo>
                  <a:pt x="3246" y="1253"/>
                </a:lnTo>
                <a:lnTo>
                  <a:pt x="3171" y="1198"/>
                </a:lnTo>
                <a:lnTo>
                  <a:pt x="3094" y="1146"/>
                </a:lnTo>
                <a:lnTo>
                  <a:pt x="3014" y="1099"/>
                </a:lnTo>
                <a:lnTo>
                  <a:pt x="2932" y="1056"/>
                </a:lnTo>
                <a:lnTo>
                  <a:pt x="2848" y="1017"/>
                </a:lnTo>
                <a:lnTo>
                  <a:pt x="2762" y="982"/>
                </a:lnTo>
                <a:lnTo>
                  <a:pt x="2674" y="952"/>
                </a:lnTo>
                <a:lnTo>
                  <a:pt x="2585" y="925"/>
                </a:lnTo>
                <a:lnTo>
                  <a:pt x="2495" y="904"/>
                </a:lnTo>
                <a:lnTo>
                  <a:pt x="2404" y="887"/>
                </a:lnTo>
                <a:lnTo>
                  <a:pt x="2312" y="874"/>
                </a:lnTo>
                <a:lnTo>
                  <a:pt x="2220" y="866"/>
                </a:lnTo>
                <a:lnTo>
                  <a:pt x="2127" y="863"/>
                </a:lnTo>
                <a:lnTo>
                  <a:pt x="2034" y="864"/>
                </a:lnTo>
                <a:lnTo>
                  <a:pt x="1942" y="870"/>
                </a:lnTo>
                <a:lnTo>
                  <a:pt x="1850" y="881"/>
                </a:lnTo>
                <a:lnTo>
                  <a:pt x="1758" y="896"/>
                </a:lnTo>
                <a:lnTo>
                  <a:pt x="1668" y="916"/>
                </a:lnTo>
                <a:lnTo>
                  <a:pt x="1578" y="940"/>
                </a:lnTo>
                <a:lnTo>
                  <a:pt x="1490" y="969"/>
                </a:lnTo>
                <a:lnTo>
                  <a:pt x="1403" y="1002"/>
                </a:lnTo>
                <a:lnTo>
                  <a:pt x="1318" y="1039"/>
                </a:lnTo>
                <a:lnTo>
                  <a:pt x="1236" y="1081"/>
                </a:lnTo>
                <a:lnTo>
                  <a:pt x="1155" y="1127"/>
                </a:lnTo>
                <a:lnTo>
                  <a:pt x="1076" y="1176"/>
                </a:lnTo>
                <a:lnTo>
                  <a:pt x="1000" y="1230"/>
                </a:lnTo>
                <a:lnTo>
                  <a:pt x="927" y="1287"/>
                </a:lnTo>
                <a:lnTo>
                  <a:pt x="857" y="1348"/>
                </a:lnTo>
                <a:lnTo>
                  <a:pt x="790" y="1412"/>
                </a:lnTo>
                <a:lnTo>
                  <a:pt x="726" y="1480"/>
                </a:lnTo>
                <a:lnTo>
                  <a:pt x="666" y="1550"/>
                </a:lnTo>
                <a:lnTo>
                  <a:pt x="0" y="1004"/>
                </a:lnTo>
                <a:lnTo>
                  <a:pt x="89" y="901"/>
                </a:lnTo>
                <a:lnTo>
                  <a:pt x="182" y="802"/>
                </a:lnTo>
                <a:lnTo>
                  <a:pt x="280" y="709"/>
                </a:lnTo>
                <a:lnTo>
                  <a:pt x="383" y="620"/>
                </a:lnTo>
                <a:lnTo>
                  <a:pt x="489" y="536"/>
                </a:lnTo>
                <a:lnTo>
                  <a:pt x="600" y="458"/>
                </a:lnTo>
                <a:lnTo>
                  <a:pt x="715" y="385"/>
                </a:lnTo>
                <a:lnTo>
                  <a:pt x="833" y="319"/>
                </a:lnTo>
                <a:lnTo>
                  <a:pt x="954" y="258"/>
                </a:lnTo>
                <a:lnTo>
                  <a:pt x="1078" y="203"/>
                </a:lnTo>
                <a:lnTo>
                  <a:pt x="1205" y="155"/>
                </a:lnTo>
                <a:lnTo>
                  <a:pt x="1334" y="113"/>
                </a:lnTo>
                <a:lnTo>
                  <a:pt x="1464" y="78"/>
                </a:lnTo>
                <a:lnTo>
                  <a:pt x="1597" y="49"/>
                </a:lnTo>
                <a:lnTo>
                  <a:pt x="1730" y="26"/>
                </a:lnTo>
                <a:lnTo>
                  <a:pt x="1865" y="11"/>
                </a:lnTo>
                <a:lnTo>
                  <a:pt x="2000" y="2"/>
                </a:lnTo>
                <a:lnTo>
                  <a:pt x="2136" y="0"/>
                </a:lnTo>
                <a:lnTo>
                  <a:pt x="2271" y="5"/>
                </a:lnTo>
                <a:lnTo>
                  <a:pt x="2406" y="16"/>
                </a:lnTo>
                <a:lnTo>
                  <a:pt x="2540" y="35"/>
                </a:lnTo>
                <a:lnTo>
                  <a:pt x="2673" y="60"/>
                </a:lnTo>
                <a:lnTo>
                  <a:pt x="2805" y="91"/>
                </a:lnTo>
                <a:lnTo>
                  <a:pt x="2935" y="129"/>
                </a:lnTo>
                <a:lnTo>
                  <a:pt x="3063" y="174"/>
                </a:lnTo>
                <a:lnTo>
                  <a:pt x="3189" y="225"/>
                </a:lnTo>
                <a:lnTo>
                  <a:pt x="3312" y="282"/>
                </a:lnTo>
                <a:lnTo>
                  <a:pt x="3432" y="345"/>
                </a:lnTo>
                <a:lnTo>
                  <a:pt x="3548" y="414"/>
                </a:lnTo>
                <a:lnTo>
                  <a:pt x="3661" y="489"/>
                </a:lnTo>
                <a:lnTo>
                  <a:pt x="3771" y="570"/>
                </a:lnTo>
                <a:lnTo>
                  <a:pt x="3876" y="655"/>
                </a:lnTo>
                <a:lnTo>
                  <a:pt x="3977" y="746"/>
                </a:lnTo>
                <a:lnTo>
                  <a:pt x="4073" y="842"/>
                </a:lnTo>
                <a:lnTo>
                  <a:pt x="4164" y="943"/>
                </a:lnTo>
                <a:lnTo>
                  <a:pt x="4250" y="1048"/>
                </a:lnTo>
                <a:lnTo>
                  <a:pt x="4331" y="1157"/>
                </a:lnTo>
                <a:lnTo>
                  <a:pt x="4406" y="1270"/>
                </a:lnTo>
                <a:lnTo>
                  <a:pt x="4476" y="1387"/>
                </a:lnTo>
                <a:lnTo>
                  <a:pt x="4540" y="1507"/>
                </a:lnTo>
                <a:lnTo>
                  <a:pt x="4597" y="1630"/>
                </a:lnTo>
                <a:lnTo>
                  <a:pt x="4649" y="1756"/>
                </a:lnTo>
                <a:lnTo>
                  <a:pt x="4694" y="1884"/>
                </a:lnTo>
                <a:lnTo>
                  <a:pt x="4733" y="2014"/>
                </a:lnTo>
                <a:lnTo>
                  <a:pt x="4766" y="2146"/>
                </a:lnTo>
                <a:lnTo>
                  <a:pt x="4791" y="2280"/>
                </a:lnTo>
                <a:lnTo>
                  <a:pt x="4810" y="2414"/>
                </a:lnTo>
                <a:lnTo>
                  <a:pt x="4823" y="2550"/>
                </a:lnTo>
                <a:lnTo>
                  <a:pt x="4829" y="2686"/>
                </a:lnTo>
                <a:lnTo>
                  <a:pt x="4828" y="2822"/>
                </a:lnTo>
                <a:lnTo>
                  <a:pt x="4820" y="2958"/>
                </a:lnTo>
                <a:lnTo>
                  <a:pt x="4805" y="3093"/>
                </a:lnTo>
                <a:lnTo>
                  <a:pt x="4784" y="3227"/>
                </a:lnTo>
                <a:lnTo>
                  <a:pt x="4756" y="3361"/>
                </a:lnTo>
                <a:lnTo>
                  <a:pt x="4722" y="3492"/>
                </a:lnTo>
                <a:lnTo>
                  <a:pt x="4681" y="3622"/>
                </a:lnTo>
                <a:lnTo>
                  <a:pt x="4634" y="3749"/>
                </a:lnTo>
                <a:lnTo>
                  <a:pt x="4580" y="3874"/>
                </a:lnTo>
                <a:lnTo>
                  <a:pt x="4521" y="3997"/>
                </a:lnTo>
                <a:lnTo>
                  <a:pt x="4455" y="4116"/>
                </a:lnTo>
                <a:lnTo>
                  <a:pt x="4384" y="4231"/>
                </a:lnTo>
                <a:lnTo>
                  <a:pt x="4307" y="4343"/>
                </a:lnTo>
                <a:lnTo>
                  <a:pt x="4224" y="4451"/>
                </a:lnTo>
                <a:lnTo>
                  <a:pt x="4136" y="4555"/>
                </a:lnTo>
                <a:lnTo>
                  <a:pt x="4044" y="4654"/>
                </a:lnTo>
                <a:lnTo>
                  <a:pt x="3946" y="4748"/>
                </a:lnTo>
                <a:lnTo>
                  <a:pt x="3844" y="4838"/>
                </a:lnTo>
                <a:lnTo>
                  <a:pt x="3738" y="4922"/>
                </a:lnTo>
                <a:lnTo>
                  <a:pt x="3627" y="5000"/>
                </a:lnTo>
                <a:lnTo>
                  <a:pt x="3513" y="5074"/>
                </a:lnTo>
                <a:lnTo>
                  <a:pt x="3395" y="5141"/>
                </a:lnTo>
                <a:lnTo>
                  <a:pt x="3274" y="5202"/>
                </a:lnTo>
                <a:lnTo>
                  <a:pt x="3150" y="5257"/>
                </a:lnTo>
                <a:lnTo>
                  <a:pt x="3024" y="5306"/>
                </a:lnTo>
                <a:lnTo>
                  <a:pt x="2895" y="5349"/>
                </a:lnTo>
                <a:lnTo>
                  <a:pt x="2765" y="5385"/>
                </a:lnTo>
                <a:lnTo>
                  <a:pt x="2633" y="5415"/>
                </a:lnTo>
                <a:lnTo>
                  <a:pt x="2499" y="5438"/>
                </a:lnTo>
                <a:lnTo>
                  <a:pt x="2365" y="5454"/>
                </a:lnTo>
                <a:lnTo>
                  <a:pt x="2229" y="5463"/>
                </a:lnTo>
                <a:lnTo>
                  <a:pt x="2094" y="5466"/>
                </a:lnTo>
                <a:lnTo>
                  <a:pt x="1959" y="5462"/>
                </a:lnTo>
                <a:lnTo>
                  <a:pt x="1824" y="5451"/>
                </a:lnTo>
                <a:lnTo>
                  <a:pt x="1689" y="5433"/>
                </a:lnTo>
                <a:lnTo>
                  <a:pt x="1556" y="5409"/>
                </a:lnTo>
                <a:lnTo>
                  <a:pt x="1424" y="5378"/>
                </a:lnTo>
                <a:lnTo>
                  <a:pt x="1294" y="5341"/>
                </a:lnTo>
                <a:lnTo>
                  <a:pt x="1166" y="5297"/>
                </a:lnTo>
                <a:lnTo>
                  <a:pt x="1040" y="5247"/>
                </a:lnTo>
                <a:lnTo>
                  <a:pt x="917" y="5190"/>
                </a:lnTo>
                <a:lnTo>
                  <a:pt x="796" y="5127"/>
                </a:lnTo>
                <a:lnTo>
                  <a:pt x="468" y="5727"/>
                </a:lnTo>
                <a:lnTo>
                  <a:pt x="31" y="4212"/>
                </a:lnTo>
                <a:lnTo>
                  <a:pt x="1538" y="3773"/>
                </a:lnTo>
                <a:lnTo>
                  <a:pt x="1211" y="4371"/>
                </a:lnTo>
              </a:path>
            </a:pathLst>
          </a:custGeom>
          <a:solidFill>
            <a:srgbClr val="83ca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21"/>
          <p:cNvSpPr/>
          <p:nvPr/>
        </p:nvSpPr>
        <p:spPr>
          <a:xfrm>
            <a:off x="-1124640" y="31122720"/>
            <a:ext cx="14537520" cy="32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0">
              <a:lnSpc>
                <a:spcPct val="100000"/>
              </a:lnSpc>
            </a:pPr>
            <a:r>
              <a:rPr b="1" lang="en-US" sz="4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Hostname:</a:t>
            </a:r>
            <a:r>
              <a:rPr b="0" lang="en-US" sz="4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US" sz="4800" spc="-1" strike="noStrike">
                <a:solidFill>
                  <a:srgbClr val="d9670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EIS03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Software installed: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Apache Tomcat 7.0, Java 8.0, Node.js.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RAM: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2GB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to access to the app? </a:t>
            </a:r>
            <a:r>
              <a:rPr b="0" lang="en-US" sz="3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Open the browser and go the address: http://localhost:3000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2"/>
          <p:cNvSpPr/>
          <p:nvPr/>
        </p:nvSpPr>
        <p:spPr>
          <a:xfrm flipH="1">
            <a:off x="8203680" y="34374960"/>
            <a:ext cx="5398200" cy="1798200"/>
          </a:xfrm>
          <a:prstGeom prst="foldedCorner">
            <a:avLst>
              <a:gd name="adj" fmla="val 16667"/>
            </a:avLst>
          </a:prstGeom>
          <a:solidFill>
            <a:srgbClr val="0070c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23"/>
          <p:cNvSpPr/>
          <p:nvPr/>
        </p:nvSpPr>
        <p:spPr>
          <a:xfrm>
            <a:off x="8481240" y="34409880"/>
            <a:ext cx="5203440" cy="16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Remote Access: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Partner ID: </a:t>
            </a:r>
            <a:r>
              <a:rPr b="1" lang="en-US" sz="32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873 887 809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Password:  </a:t>
            </a:r>
            <a:r>
              <a:rPr b="1" lang="en-US" sz="2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15team}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4"/>
          <p:cNvSpPr/>
          <p:nvPr/>
        </p:nvSpPr>
        <p:spPr>
          <a:xfrm flipH="1">
            <a:off x="2695680" y="34338240"/>
            <a:ext cx="5326200" cy="1798200"/>
          </a:xfrm>
          <a:prstGeom prst="foldedCorner">
            <a:avLst>
              <a:gd name="adj" fmla="val 16667"/>
            </a:avLst>
          </a:prstGeom>
          <a:solidFill>
            <a:srgbClr val="215968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Local Access: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OS User: </a:t>
            </a:r>
            <a:r>
              <a:rPr b="1" lang="en-US" sz="2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semantifyio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Password: </a:t>
            </a:r>
            <a:r>
              <a:rPr b="1" lang="en-US" sz="2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15team}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9" descr=""/>
          <p:cNvPicPr/>
          <p:nvPr/>
        </p:nvPicPr>
        <p:blipFill>
          <a:blip r:embed="rId17"/>
          <a:stretch/>
        </p:blipFill>
        <p:spPr>
          <a:xfrm>
            <a:off x="8370720" y="34770600"/>
            <a:ext cx="690840" cy="682200"/>
          </a:xfrm>
          <a:prstGeom prst="rect">
            <a:avLst/>
          </a:prstGeom>
          <a:ln>
            <a:noFill/>
          </a:ln>
        </p:spPr>
      </p:pic>
      <p:pic>
        <p:nvPicPr>
          <p:cNvPr id="79" name="Picture 4" descr=""/>
          <p:cNvPicPr/>
          <p:nvPr/>
        </p:nvPicPr>
        <p:blipFill>
          <a:blip r:embed="rId18"/>
          <a:stretch/>
        </p:blipFill>
        <p:spPr>
          <a:xfrm>
            <a:off x="992160" y="34421040"/>
            <a:ext cx="1589760" cy="1673640"/>
          </a:xfrm>
          <a:prstGeom prst="rect">
            <a:avLst/>
          </a:prstGeom>
          <a:ln>
            <a:noFill/>
          </a:ln>
        </p:spPr>
      </p:pic>
      <p:sp>
        <p:nvSpPr>
          <p:cNvPr id="80" name="CustomShape 25"/>
          <p:cNvSpPr/>
          <p:nvPr/>
        </p:nvSpPr>
        <p:spPr>
          <a:xfrm>
            <a:off x="1031040" y="30301920"/>
            <a:ext cx="1127556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Virtual Machine Settings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6"/>
          <p:cNvSpPr/>
          <p:nvPr/>
        </p:nvSpPr>
        <p:spPr>
          <a:xfrm flipH="1">
            <a:off x="17310960" y="38231280"/>
            <a:ext cx="10209240" cy="729000"/>
          </a:xfrm>
          <a:prstGeom prst="foldedCorner">
            <a:avLst>
              <a:gd name="adj" fmla="val 16667"/>
            </a:avLst>
          </a:prstGeom>
          <a:solidFill>
            <a:srgbClr val="0070c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7"/>
          <p:cNvSpPr/>
          <p:nvPr/>
        </p:nvSpPr>
        <p:spPr>
          <a:xfrm>
            <a:off x="17425800" y="38230200"/>
            <a:ext cx="98406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Visualisation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8"/>
          <p:cNvSpPr/>
          <p:nvPr/>
        </p:nvSpPr>
        <p:spPr>
          <a:xfrm flipH="1">
            <a:off x="17278560" y="32357520"/>
            <a:ext cx="10056960" cy="729000"/>
          </a:xfrm>
          <a:prstGeom prst="foldedCorner">
            <a:avLst>
              <a:gd name="adj" fmla="val 16667"/>
            </a:avLst>
          </a:prstGeom>
          <a:solidFill>
            <a:srgbClr val="0070c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9"/>
          <p:cNvSpPr/>
          <p:nvPr/>
        </p:nvSpPr>
        <p:spPr>
          <a:xfrm>
            <a:off x="17394120" y="32356440"/>
            <a:ext cx="96933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SPARQL queries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0"/>
          <p:cNvSpPr/>
          <p:nvPr/>
        </p:nvSpPr>
        <p:spPr>
          <a:xfrm flipH="1">
            <a:off x="17370000" y="26505360"/>
            <a:ext cx="9965520" cy="729000"/>
          </a:xfrm>
          <a:prstGeom prst="foldedCorner">
            <a:avLst>
              <a:gd name="adj" fmla="val 16667"/>
            </a:avLst>
          </a:prstGeom>
          <a:solidFill>
            <a:srgbClr val="0070c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1"/>
          <p:cNvSpPr/>
          <p:nvPr/>
        </p:nvSpPr>
        <p:spPr>
          <a:xfrm>
            <a:off x="17484840" y="26504280"/>
            <a:ext cx="96051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Upload and transformation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2"/>
          <p:cNvSpPr/>
          <p:nvPr/>
        </p:nvSpPr>
        <p:spPr>
          <a:xfrm>
            <a:off x="-1199520" y="36211680"/>
            <a:ext cx="14903280" cy="33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0">
              <a:lnSpc>
                <a:spcPct val="100000"/>
              </a:lnSpc>
            </a:pPr>
            <a:r>
              <a:rPr b="1" lang="en-US" sz="4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Github links: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Webpage: </a:t>
            </a:r>
            <a:r>
              <a:rPr b="0" lang="en-US" sz="3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9"/>
              </a:rPr>
              <a:t>https://bonnwestcoast.github.io/ontologize-standards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Back-end: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3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0"/>
              </a:rPr>
              <a:t>https://github.com/BonnWestCoast/Semantify.io-jena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Front-end: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3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1"/>
              </a:rPr>
              <a:t>https://github.com/BonnWestCoast/Semantify.io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Docs: </a:t>
            </a:r>
            <a:r>
              <a:rPr b="0" lang="en-US" sz="3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2"/>
              </a:rPr>
              <a:t>https://github.com/BonnWestCoast/Semantify.io-docs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3"/>
          <p:cNvSpPr/>
          <p:nvPr/>
        </p:nvSpPr>
        <p:spPr>
          <a:xfrm>
            <a:off x="917280" y="24522480"/>
            <a:ext cx="13987080" cy="19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49720" indent="-548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method to transform OPC UA schemas and instances into ontologies.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9720" indent="-548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above method was created taking advantage of the tool Ontmalizer (</a:t>
            </a:r>
            <a:r>
              <a:rPr b="1" lang="en-US" sz="4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3"/>
              </a:rPr>
              <a:t>http://github.com/srdc/ontmalizer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). A modified version was created.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9720" indent="-548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ensure the compliance of requirements tests of the main methods were implemented in server and client application.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9720" indent="-548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production deployment was done using Docker.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9720" indent="-548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is possible to improve the current product in later stages.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4"/>
          <p:cNvSpPr/>
          <p:nvPr/>
        </p:nvSpPr>
        <p:spPr>
          <a:xfrm>
            <a:off x="916200" y="19411200"/>
            <a:ext cx="13987080" cy="35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49720" indent="-548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Few relevant works managing the conversion from the standard into semantic formats.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9720" indent="-548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Understand some details from OPC UA documentation.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9720" indent="-548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access to the original files was restricted and private. We had few (but enough) material to work with.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9720" indent="-548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Plug different technologies in the front-end and back-end.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2011-06-09T07:53:15Z</dcterms:created>
  <dc:creator>Jan Nonnen;Paul Imhoff</dc:creator>
  <dc:description/>
  <dc:language>en-US</dc:language>
  <cp:lastModifiedBy/>
  <dcterms:modified xsi:type="dcterms:W3CDTF">2016-10-17T17:48:28Z</dcterms:modified>
  <cp:revision>287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