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53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513800" y="10016280"/>
            <a:ext cx="2725092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513800" y="22983480"/>
            <a:ext cx="2725092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51380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547748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15477480" y="229834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1513800" y="229834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1513800" y="10016280"/>
            <a:ext cx="2725092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513800" y="10016280"/>
            <a:ext cx="2725092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1513440" y="11558160"/>
            <a:ext cx="27250920" cy="21742560"/>
          </a:xfrm>
          <a:prstGeom prst="rect">
            <a:avLst/>
          </a:prstGeom>
          <a:ln>
            <a:noFill/>
          </a:ln>
        </p:spPr>
      </p:pic>
      <p:pic>
        <p:nvPicPr>
          <p:cNvPr id="37" name="" descr=""/>
          <p:cNvPicPr/>
          <p:nvPr/>
        </p:nvPicPr>
        <p:blipFill>
          <a:blip r:embed="rId3"/>
          <a:stretch/>
        </p:blipFill>
        <p:spPr>
          <a:xfrm>
            <a:off x="1513440" y="11558160"/>
            <a:ext cx="27250920" cy="21742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1513800" y="10016280"/>
            <a:ext cx="27250920" cy="24826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800" y="10016280"/>
            <a:ext cx="2725092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1513800" y="10016280"/>
            <a:ext cx="1329840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15477480" y="10016280"/>
            <a:ext cx="1329840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513800" y="1707840"/>
            <a:ext cx="27250560" cy="3313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151380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1513800" y="229834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15477480" y="10016280"/>
            <a:ext cx="1329840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513800" y="10016280"/>
            <a:ext cx="13298400" cy="248263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547748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15477480" y="229834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51380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15477480" y="10016280"/>
            <a:ext cx="1329840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1513800" y="22983480"/>
            <a:ext cx="27250920" cy="11841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0" y="33540480"/>
            <a:ext cx="30279960" cy="360"/>
          </a:xfrm>
          <a:prstGeom prst="line">
            <a:avLst/>
          </a:prstGeom>
          <a:ln w="19080">
            <a:solidFill>
              <a:srgbClr val="1f497d"/>
            </a:solidFill>
            <a:round/>
          </a:ln>
        </p:spPr>
        <p:style>
          <a:lnRef idx="0"/>
          <a:fillRef idx="0"/>
          <a:effectRef idx="0"/>
          <a:fontRef idx="minor"/>
        </p:style>
      </p:sp>
      <p:sp>
        <p:nvSpPr>
          <p:cNvPr id="1" name="Line 2"/>
          <p:cNvSpPr/>
          <p:nvPr/>
        </p:nvSpPr>
        <p:spPr>
          <a:xfrm>
            <a:off x="-3240" y="9264240"/>
            <a:ext cx="30279600" cy="360"/>
          </a:xfrm>
          <a:prstGeom prst="line">
            <a:avLst/>
          </a:prstGeom>
          <a:ln w="19080">
            <a:solidFill>
              <a:srgbClr val="1f497d"/>
            </a:solidFill>
            <a:round/>
          </a:ln>
        </p:spPr>
        <p:style>
          <a:lnRef idx="0"/>
          <a:fillRef idx="0"/>
          <a:effectRef idx="0"/>
          <a:fontRef idx="minor"/>
        </p:style>
      </p:sp>
      <p:sp>
        <p:nvSpPr>
          <p:cNvPr id="2" name="PlaceHolder 3"/>
          <p:cNvSpPr>
            <a:spLocks noGrp="1"/>
          </p:cNvSpPr>
          <p:nvPr>
            <p:ph type="title"/>
          </p:nvPr>
        </p:nvSpPr>
        <p:spPr>
          <a:xfrm>
            <a:off x="1513800" y="1707840"/>
            <a:ext cx="272505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1513800" y="10016280"/>
            <a:ext cx="27250920" cy="248263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6384240" y="6480"/>
            <a:ext cx="21935520" cy="2193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0" spc="-1" strike="noStrike">
                <a:solidFill>
                  <a:srgbClr val="1f497d"/>
                </a:solidFill>
                <a:uFill>
                  <a:solidFill>
                    <a:srgbClr val="ffffff"/>
                  </a:solidFill>
                </a:uFill>
                <a:latin typeface="Calibri"/>
                <a:ea typeface="DejaVu Sans"/>
              </a:rPr>
              <a:t>Semantify.IO</a:t>
            </a:r>
            <a:endParaRPr b="0" lang="en-US" sz="2400" spc="-1" strike="noStrike">
              <a:solidFill>
                <a:srgbClr val="000000"/>
              </a:solidFill>
              <a:uFill>
                <a:solidFill>
                  <a:srgbClr val="ffffff"/>
                </a:solidFill>
              </a:uFill>
              <a:latin typeface="Times New Roman"/>
            </a:endParaRPr>
          </a:p>
        </p:txBody>
      </p:sp>
      <p:sp>
        <p:nvSpPr>
          <p:cNvPr id="39" name="CustomShape 2"/>
          <p:cNvSpPr/>
          <p:nvPr/>
        </p:nvSpPr>
        <p:spPr>
          <a:xfrm>
            <a:off x="5028480" y="2653560"/>
            <a:ext cx="24835320" cy="150876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8000" spc="-1" strike="noStrike">
                <a:solidFill>
                  <a:srgbClr val="808080"/>
                </a:solidFill>
                <a:uFill>
                  <a:solidFill>
                    <a:srgbClr val="ffffff"/>
                  </a:solidFill>
                </a:uFill>
                <a:latin typeface="Calibri"/>
                <a:ea typeface="DejaVu Sans"/>
              </a:rPr>
              <a:t>A web-</a:t>
            </a:r>
            <a:r>
              <a:rPr b="0" i="1" lang="en-US" sz="8000" spc="-1" strike="noStrike">
                <a:solidFill>
                  <a:srgbClr val="808080"/>
                </a:solidFill>
                <a:uFill>
                  <a:solidFill>
                    <a:srgbClr val="ffffff"/>
                  </a:solidFill>
                </a:uFill>
                <a:latin typeface="Calibri"/>
                <a:ea typeface="DejaVu Sans"/>
              </a:rPr>
              <a:t>based tool </a:t>
            </a:r>
            <a:r>
              <a:rPr b="0" i="1" lang="en-US" sz="8000" spc="-1" strike="noStrike">
                <a:solidFill>
                  <a:srgbClr val="808080"/>
                </a:solidFill>
                <a:uFill>
                  <a:solidFill>
                    <a:srgbClr val="ffffff"/>
                  </a:solidFill>
                </a:uFill>
                <a:latin typeface="Calibri"/>
                <a:ea typeface="DejaVu Sans"/>
              </a:rPr>
              <a:t>to </a:t>
            </a:r>
            <a:r>
              <a:rPr b="0" i="1" lang="en-US" sz="8000" spc="-1" strike="noStrike">
                <a:solidFill>
                  <a:srgbClr val="808080"/>
                </a:solidFill>
                <a:uFill>
                  <a:solidFill>
                    <a:srgbClr val="ffffff"/>
                  </a:solidFill>
                </a:uFill>
                <a:latin typeface="Calibri"/>
                <a:ea typeface="DejaVu Sans"/>
              </a:rPr>
              <a:t>semantify </a:t>
            </a:r>
            <a:r>
              <a:rPr b="0" i="1" lang="en-US" sz="8000" spc="-1" strike="noStrike">
                <a:solidFill>
                  <a:srgbClr val="808080"/>
                </a:solidFill>
                <a:uFill>
                  <a:solidFill>
                    <a:srgbClr val="ffffff"/>
                  </a:solidFill>
                </a:uFill>
                <a:latin typeface="Calibri"/>
                <a:ea typeface="DejaVu Sans"/>
              </a:rPr>
              <a:t>the </a:t>
            </a:r>
            <a:r>
              <a:rPr b="0" i="1" lang="en-US" sz="8000" spc="-1" strike="noStrike">
                <a:solidFill>
                  <a:srgbClr val="808080"/>
                </a:solidFill>
                <a:uFill>
                  <a:solidFill>
                    <a:srgbClr val="ffffff"/>
                  </a:solidFill>
                </a:uFill>
                <a:latin typeface="Calibri"/>
                <a:ea typeface="DejaVu Sans"/>
              </a:rPr>
              <a:t>knowledg</a:t>
            </a:r>
            <a:r>
              <a:rPr b="0" i="1" lang="en-US" sz="8000" spc="-1" strike="noStrike">
                <a:solidFill>
                  <a:srgbClr val="808080"/>
                </a:solidFill>
                <a:uFill>
                  <a:solidFill>
                    <a:srgbClr val="ffffff"/>
                  </a:solidFill>
                </a:uFill>
                <a:latin typeface="Calibri"/>
                <a:ea typeface="DejaVu Sans"/>
              </a:rPr>
              <a:t>e of </a:t>
            </a:r>
            <a:r>
              <a:rPr b="0" i="1" lang="en-US" sz="8000" spc="-1" strike="noStrike">
                <a:solidFill>
                  <a:srgbClr val="808080"/>
                </a:solidFill>
                <a:uFill>
                  <a:solidFill>
                    <a:srgbClr val="ffffff"/>
                  </a:solidFill>
                </a:uFill>
                <a:latin typeface="Calibri"/>
                <a:ea typeface="DejaVu Sans"/>
              </a:rPr>
              <a:t>standards</a:t>
            </a:r>
            <a:endParaRPr b="0" lang="en-US" sz="2400" spc="-1" strike="noStrike">
              <a:solidFill>
                <a:srgbClr val="000000"/>
              </a:solidFill>
              <a:uFill>
                <a:solidFill>
                  <a:srgbClr val="ffffff"/>
                </a:solidFill>
              </a:uFill>
              <a:latin typeface="Times New Roman"/>
            </a:endParaRPr>
          </a:p>
        </p:txBody>
      </p:sp>
      <p:sp>
        <p:nvSpPr>
          <p:cNvPr id="40" name="Line 3"/>
          <p:cNvSpPr/>
          <p:nvPr/>
        </p:nvSpPr>
        <p:spPr>
          <a:xfrm>
            <a:off x="-17640" y="5200920"/>
            <a:ext cx="30279600" cy="360"/>
          </a:xfrm>
          <a:prstGeom prst="line">
            <a:avLst/>
          </a:prstGeom>
          <a:ln w="152280">
            <a:solidFill>
              <a:srgbClr val="4f81bd"/>
            </a:solidFill>
            <a:round/>
          </a:ln>
        </p:spPr>
        <p:style>
          <a:lnRef idx="0"/>
          <a:fillRef idx="0"/>
          <a:effectRef idx="0"/>
          <a:fontRef idx="minor"/>
        </p:style>
      </p:sp>
      <p:sp>
        <p:nvSpPr>
          <p:cNvPr id="41" name="CustomShape 4"/>
          <p:cNvSpPr/>
          <p:nvPr/>
        </p:nvSpPr>
        <p:spPr>
          <a:xfrm>
            <a:off x="1026360" y="5924160"/>
            <a:ext cx="1585692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The role of OPC UA</a:t>
            </a:r>
            <a:endParaRPr b="0" lang="en-US" sz="2400" spc="-1" strike="noStrike">
              <a:solidFill>
                <a:srgbClr val="000000"/>
              </a:solidFill>
              <a:uFill>
                <a:solidFill>
                  <a:srgbClr val="ffffff"/>
                </a:solidFill>
              </a:uFill>
              <a:latin typeface="Times New Roman"/>
            </a:endParaRPr>
          </a:p>
        </p:txBody>
      </p:sp>
      <p:pic>
        <p:nvPicPr>
          <p:cNvPr id="42" name="Picture 2" descr=""/>
          <p:cNvPicPr/>
          <p:nvPr/>
        </p:nvPicPr>
        <p:blipFill>
          <a:blip r:embed="rId1"/>
          <a:stretch/>
        </p:blipFill>
        <p:spPr>
          <a:xfrm>
            <a:off x="19578600" y="39930480"/>
            <a:ext cx="8557200" cy="2100600"/>
          </a:xfrm>
          <a:prstGeom prst="rect">
            <a:avLst/>
          </a:prstGeom>
          <a:ln w="31680">
            <a:solidFill>
              <a:srgbClr val="ffffff"/>
            </a:solidFill>
            <a:miter/>
          </a:ln>
        </p:spPr>
      </p:pic>
      <p:sp>
        <p:nvSpPr>
          <p:cNvPr id="43" name="Line 5"/>
          <p:cNvSpPr/>
          <p:nvPr/>
        </p:nvSpPr>
        <p:spPr>
          <a:xfrm>
            <a:off x="0" y="39440520"/>
            <a:ext cx="30279960" cy="360"/>
          </a:xfrm>
          <a:prstGeom prst="line">
            <a:avLst/>
          </a:prstGeom>
          <a:ln w="152280">
            <a:solidFill>
              <a:srgbClr val="4f81bd"/>
            </a:solidFill>
            <a:round/>
          </a:ln>
        </p:spPr>
        <p:style>
          <a:lnRef idx="0"/>
          <a:fillRef idx="0"/>
          <a:effectRef idx="0"/>
          <a:fontRef idx="minor"/>
        </p:style>
      </p:sp>
      <p:sp>
        <p:nvSpPr>
          <p:cNvPr id="44" name="CustomShape 6"/>
          <p:cNvSpPr/>
          <p:nvPr/>
        </p:nvSpPr>
        <p:spPr>
          <a:xfrm>
            <a:off x="1026360" y="7200360"/>
            <a:ext cx="11275560" cy="698400"/>
          </a:xfrm>
          <a:prstGeom prst="rect">
            <a:avLst/>
          </a:prstGeom>
          <a:noFill/>
          <a:ln>
            <a:noFill/>
          </a:ln>
        </p:spPr>
        <p:style>
          <a:lnRef idx="0"/>
          <a:fillRef idx="0"/>
          <a:effectRef idx="0"/>
          <a:fontRef idx="minor"/>
        </p:style>
      </p:sp>
      <p:sp>
        <p:nvSpPr>
          <p:cNvPr id="45" name="CustomShape 7"/>
          <p:cNvSpPr/>
          <p:nvPr/>
        </p:nvSpPr>
        <p:spPr>
          <a:xfrm>
            <a:off x="16788600" y="34544520"/>
            <a:ext cx="13111200" cy="2213280"/>
          </a:xfrm>
          <a:prstGeom prst="rect">
            <a:avLst/>
          </a:prstGeom>
          <a:noFill/>
          <a:ln>
            <a:noFill/>
          </a:ln>
        </p:spPr>
        <p:style>
          <a:lnRef idx="0"/>
          <a:fillRef idx="0"/>
          <a:effectRef idx="0"/>
          <a:fontRef idx="minor"/>
        </p:style>
        <p:txBody>
          <a:bodyPr lIns="90000" rIns="90000" tIns="45000" bIns="45000"/>
          <a:p>
            <a:pPr marL="2160000">
              <a:lnSpc>
                <a:spcPct val="100000"/>
              </a:lnSpc>
            </a:pPr>
            <a:r>
              <a:rPr b="0" lang="en-US" sz="4800" spc="-1" strike="noStrike">
                <a:solidFill>
                  <a:srgbClr val="558ed5"/>
                </a:solidFill>
                <a:uFill>
                  <a:solidFill>
                    <a:srgbClr val="ffffff"/>
                  </a:solidFill>
                </a:uFill>
                <a:latin typeface="Calibri"/>
                <a:ea typeface="DejaVu Sans"/>
              </a:rPr>
              <a:t>Hostname: </a:t>
            </a:r>
            <a:r>
              <a:rPr b="1" lang="en-US" sz="4800" spc="-1" strike="noStrike">
                <a:solidFill>
                  <a:srgbClr val="d96709"/>
                </a:solidFill>
                <a:uFill>
                  <a:solidFill>
                    <a:srgbClr val="ffffff"/>
                  </a:solidFill>
                </a:uFill>
                <a:latin typeface="Calibri"/>
                <a:ea typeface="DejaVu Sans"/>
              </a:rPr>
              <a:t>vm-&lt;???&gt;</a:t>
            </a:r>
            <a:endParaRPr b="0" lang="en-US" sz="2400" spc="-1" strike="noStrike">
              <a:solidFill>
                <a:srgbClr val="000000"/>
              </a:solidFill>
              <a:uFill>
                <a:solidFill>
                  <a:srgbClr val="ffffff"/>
                </a:solidFill>
              </a:uFill>
              <a:latin typeface="Times New Roman"/>
            </a:endParaRPr>
          </a:p>
          <a:p>
            <a:pPr marL="2160000">
              <a:lnSpc>
                <a:spcPct val="100000"/>
              </a:lnSpc>
            </a:pPr>
            <a:r>
              <a:rPr b="1" lang="en-US" sz="3600" spc="-1" strike="noStrike">
                <a:solidFill>
                  <a:srgbClr val="000000"/>
                </a:solidFill>
                <a:uFill>
                  <a:solidFill>
                    <a:srgbClr val="ffffff"/>
                  </a:solidFill>
                </a:uFill>
                <a:latin typeface="Calibri"/>
                <a:ea typeface="DejaVu Sans"/>
              </a:rPr>
              <a:t>Software installed: </a:t>
            </a:r>
            <a:endParaRPr b="0" lang="en-US" sz="2400" spc="-1" strike="noStrike">
              <a:solidFill>
                <a:srgbClr val="000000"/>
              </a:solidFill>
              <a:uFill>
                <a:solidFill>
                  <a:srgbClr val="ffffff"/>
                </a:solidFill>
              </a:uFill>
              <a:latin typeface="Times New Roman"/>
            </a:endParaRPr>
          </a:p>
          <a:p>
            <a:pPr marL="2160000">
              <a:lnSpc>
                <a:spcPct val="100000"/>
              </a:lnSpc>
            </a:pPr>
            <a:r>
              <a:rPr b="0" lang="en-US" sz="3600" spc="-1" strike="noStrike">
                <a:solidFill>
                  <a:srgbClr val="000000"/>
                </a:solidFill>
                <a:uFill>
                  <a:solidFill>
                    <a:srgbClr val="ffffff"/>
                  </a:solidFill>
                </a:uFill>
                <a:latin typeface="Calibri"/>
                <a:ea typeface="DejaVu Sans"/>
              </a:rPr>
              <a:t>Installed on: EISX, Java EE X.X.X, </a:t>
            </a:r>
            <a:endParaRPr b="0" lang="en-US" sz="2400" spc="-1" strike="noStrike">
              <a:solidFill>
                <a:srgbClr val="000000"/>
              </a:solidFill>
              <a:uFill>
                <a:solidFill>
                  <a:srgbClr val="ffffff"/>
                </a:solidFill>
              </a:uFill>
              <a:latin typeface="Times New Roman"/>
            </a:endParaRPr>
          </a:p>
          <a:p>
            <a:pPr marL="2160000">
              <a:lnSpc>
                <a:spcPct val="100000"/>
              </a:lnSpc>
            </a:pPr>
            <a:endParaRPr b="0" lang="en-US" sz="2400" spc="-1" strike="noStrike">
              <a:solidFill>
                <a:srgbClr val="000000"/>
              </a:solidFill>
              <a:uFill>
                <a:solidFill>
                  <a:srgbClr val="ffffff"/>
                </a:solidFill>
              </a:uFill>
              <a:latin typeface="Times New Roman"/>
            </a:endParaRPr>
          </a:p>
        </p:txBody>
      </p:sp>
      <p:sp>
        <p:nvSpPr>
          <p:cNvPr id="46" name="CustomShape 8"/>
          <p:cNvSpPr/>
          <p:nvPr/>
        </p:nvSpPr>
        <p:spPr>
          <a:xfrm flipH="1">
            <a:off x="24480000" y="36970920"/>
            <a:ext cx="5398200" cy="1798200"/>
          </a:xfrm>
          <a:prstGeom prst="foldedCorner">
            <a:avLst>
              <a:gd name="adj" fmla="val 16667"/>
            </a:avLst>
          </a:prstGeom>
          <a:solidFill>
            <a:srgbClr val="0070c0"/>
          </a:solidFill>
          <a:ln w="25560">
            <a:solidFill>
              <a:srgbClr val="3a5f8b"/>
            </a:solidFill>
            <a:round/>
          </a:ln>
        </p:spPr>
        <p:style>
          <a:lnRef idx="0"/>
          <a:fillRef idx="0"/>
          <a:effectRef idx="0"/>
          <a:fontRef idx="minor"/>
        </p:style>
      </p:sp>
      <p:sp>
        <p:nvSpPr>
          <p:cNvPr id="47" name="CustomShape 9"/>
          <p:cNvSpPr/>
          <p:nvPr/>
        </p:nvSpPr>
        <p:spPr>
          <a:xfrm>
            <a:off x="24543000" y="36969840"/>
            <a:ext cx="5203440" cy="1688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uFill>
                  <a:solidFill>
                    <a:srgbClr val="ffffff"/>
                  </a:solidFill>
                </a:uFill>
                <a:latin typeface="Calibri"/>
                <a:ea typeface="DejaVu Sans"/>
              </a:rPr>
              <a:t>Remote Access:</a:t>
            </a:r>
            <a:endParaRPr b="0" lang="en-US" sz="2400" spc="-1" strike="noStrike">
              <a:solidFill>
                <a:srgbClr val="000000"/>
              </a:solidFill>
              <a:uFill>
                <a:solidFill>
                  <a:srgbClr val="ffffff"/>
                </a:solidFill>
              </a:uFill>
              <a:latin typeface="Times New Roman"/>
            </a:endParaRPr>
          </a:p>
          <a:p>
            <a:pPr algn="ctr">
              <a:lnSpc>
                <a:spcPct val="100000"/>
              </a:lnSpc>
            </a:pPr>
            <a:r>
              <a:rPr b="1" lang="en-US" sz="3200" spc="-1" strike="noStrike">
                <a:solidFill>
                  <a:srgbClr val="ffffff"/>
                </a:solidFill>
                <a:uFill>
                  <a:solidFill>
                    <a:srgbClr val="ffffff"/>
                  </a:solidFill>
                </a:uFill>
                <a:latin typeface="Calibri"/>
                <a:ea typeface="DejaVu Sans"/>
              </a:rPr>
              <a:t>Partner ID: </a:t>
            </a:r>
            <a:r>
              <a:rPr b="1" lang="en-US" sz="2800" spc="-1" strike="noStrike">
                <a:solidFill>
                  <a:srgbClr val="f79646"/>
                </a:solidFill>
                <a:uFill>
                  <a:solidFill>
                    <a:srgbClr val="ffffff"/>
                  </a:solidFill>
                </a:uFill>
                <a:latin typeface="Calibri"/>
                <a:ea typeface="DejaVu Sans"/>
              </a:rPr>
              <a:t>51220xxxx</a:t>
            </a:r>
            <a:r>
              <a:rPr b="0" lang="en-US" sz="2800" spc="-1" strike="noStrike">
                <a:solidFill>
                  <a:srgbClr val="ffffff"/>
                </a:solidFill>
                <a:uFill>
                  <a:solidFill>
                    <a:srgbClr val="ffffff"/>
                  </a:solidFill>
                </a:uFill>
                <a:latin typeface="Calibri"/>
                <a:ea typeface="DejaVu Sans"/>
              </a:rPr>
              <a:t> </a:t>
            </a:r>
            <a:r>
              <a:rPr b="1" lang="en-US" sz="3200" spc="-1" strike="noStrike">
                <a:solidFill>
                  <a:srgbClr val="ffffff"/>
                </a:solidFill>
                <a:uFill>
                  <a:solidFill>
                    <a:srgbClr val="ffffff"/>
                  </a:solidFill>
                </a:uFill>
                <a:latin typeface="Calibri"/>
                <a:ea typeface="DejaVu Sans"/>
              </a:rPr>
              <a:t>Password: </a:t>
            </a:r>
            <a:r>
              <a:rPr b="1" lang="en-US" sz="2800" spc="-1" strike="noStrike">
                <a:solidFill>
                  <a:srgbClr val="f79646"/>
                </a:solidFill>
                <a:uFill>
                  <a:solidFill>
                    <a:srgbClr val="ffffff"/>
                  </a:solidFill>
                </a:uFill>
                <a:latin typeface="Calibri"/>
                <a:ea typeface="DejaVu Sans"/>
              </a:rPr>
              <a:t>&lt;INCLUDE HERE&gt;</a:t>
            </a:r>
            <a:endParaRPr b="0" lang="en-US" sz="2400" spc="-1" strike="noStrike">
              <a:solidFill>
                <a:srgbClr val="000000"/>
              </a:solidFill>
              <a:uFill>
                <a:solidFill>
                  <a:srgbClr val="ffffff"/>
                </a:solidFill>
              </a:uFill>
              <a:latin typeface="Times New Roman"/>
            </a:endParaRPr>
          </a:p>
        </p:txBody>
      </p:sp>
      <p:sp>
        <p:nvSpPr>
          <p:cNvPr id="48" name="CustomShape 10"/>
          <p:cNvSpPr/>
          <p:nvPr/>
        </p:nvSpPr>
        <p:spPr>
          <a:xfrm flipH="1">
            <a:off x="18833760" y="36997200"/>
            <a:ext cx="5326200" cy="1798200"/>
          </a:xfrm>
          <a:prstGeom prst="foldedCorner">
            <a:avLst>
              <a:gd name="adj" fmla="val 16667"/>
            </a:avLst>
          </a:prstGeom>
          <a:solidFill>
            <a:srgbClr val="215968"/>
          </a:solidFill>
          <a:ln w="25560">
            <a:solidFill>
              <a:srgbClr val="3a5f8b"/>
            </a:solidFill>
            <a:round/>
          </a:ln>
        </p:spPr>
        <p:style>
          <a:lnRef idx="0"/>
          <a:fillRef idx="0"/>
          <a:effectRef idx="0"/>
          <a:fontRef idx="minor"/>
        </p:style>
        <p:txBody>
          <a:bodyPr lIns="90000" rIns="90000" tIns="45000" bIns="45000"/>
          <a:p>
            <a:pPr algn="ctr">
              <a:lnSpc>
                <a:spcPct val="100000"/>
              </a:lnSpc>
            </a:pPr>
            <a:r>
              <a:rPr b="1" lang="en-US" sz="3600" spc="-1" strike="noStrike">
                <a:solidFill>
                  <a:srgbClr val="ffffff"/>
                </a:solidFill>
                <a:uFill>
                  <a:solidFill>
                    <a:srgbClr val="ffffff"/>
                  </a:solidFill>
                </a:uFill>
                <a:latin typeface="Calibri"/>
                <a:ea typeface="DejaVu Sans"/>
              </a:rPr>
              <a:t>Local Access:</a:t>
            </a:r>
            <a:endParaRPr b="0" lang="en-US" sz="2400" spc="-1" strike="noStrike">
              <a:solidFill>
                <a:srgbClr val="000000"/>
              </a:solidFill>
              <a:uFill>
                <a:solidFill>
                  <a:srgbClr val="ffffff"/>
                </a:solidFill>
              </a:uFill>
              <a:latin typeface="Times New Roman"/>
            </a:endParaRPr>
          </a:p>
          <a:p>
            <a:pPr algn="ctr">
              <a:lnSpc>
                <a:spcPct val="100000"/>
              </a:lnSpc>
            </a:pPr>
            <a:r>
              <a:rPr b="1" lang="en-US" sz="3200" spc="-1" strike="noStrike">
                <a:solidFill>
                  <a:srgbClr val="ffffff"/>
                </a:solidFill>
                <a:uFill>
                  <a:solidFill>
                    <a:srgbClr val="ffffff"/>
                  </a:solidFill>
                </a:uFill>
                <a:latin typeface="Calibri"/>
                <a:ea typeface="DejaVu Sans"/>
              </a:rPr>
              <a:t>OS User: </a:t>
            </a:r>
            <a:r>
              <a:rPr b="1" lang="en-US" sz="2800" spc="-1" strike="noStrike">
                <a:solidFill>
                  <a:srgbClr val="f79646"/>
                </a:solidFill>
                <a:uFill>
                  <a:solidFill>
                    <a:srgbClr val="ffffff"/>
                  </a:solidFill>
                </a:uFill>
                <a:latin typeface="Calibri"/>
                <a:ea typeface="DejaVu Sans"/>
              </a:rPr>
              <a:t>eis-user</a:t>
            </a:r>
            <a:endParaRPr b="0" lang="en-US" sz="2400" spc="-1" strike="noStrike">
              <a:solidFill>
                <a:srgbClr val="000000"/>
              </a:solidFill>
              <a:uFill>
                <a:solidFill>
                  <a:srgbClr val="ffffff"/>
                </a:solidFill>
              </a:uFill>
              <a:latin typeface="Times New Roman"/>
            </a:endParaRPr>
          </a:p>
          <a:p>
            <a:pPr algn="ctr">
              <a:lnSpc>
                <a:spcPct val="100000"/>
              </a:lnSpc>
            </a:pPr>
            <a:r>
              <a:rPr b="1" lang="en-US" sz="3200" spc="-1" strike="noStrike">
                <a:solidFill>
                  <a:srgbClr val="ffffff"/>
                </a:solidFill>
                <a:uFill>
                  <a:solidFill>
                    <a:srgbClr val="ffffff"/>
                  </a:solidFill>
                </a:uFill>
                <a:latin typeface="Calibri"/>
                <a:ea typeface="DejaVu Sans"/>
              </a:rPr>
              <a:t>Password: </a:t>
            </a:r>
            <a:r>
              <a:rPr b="1" lang="en-US" sz="2800" spc="-1" strike="noStrike">
                <a:solidFill>
                  <a:srgbClr val="f79646"/>
                </a:solidFill>
                <a:uFill>
                  <a:solidFill>
                    <a:srgbClr val="ffffff"/>
                  </a:solidFill>
                </a:uFill>
                <a:latin typeface="Calibri"/>
                <a:ea typeface="DejaVu Sans"/>
              </a:rPr>
              <a:t>&lt;INCLUDE HERE&gt;</a:t>
            </a:r>
            <a:endParaRPr b="0" lang="en-US" sz="2400" spc="-1" strike="noStrike">
              <a:solidFill>
                <a:srgbClr val="000000"/>
              </a:solidFill>
              <a:uFill>
                <a:solidFill>
                  <a:srgbClr val="ffffff"/>
                </a:solidFill>
              </a:uFill>
              <a:latin typeface="Times New Roman"/>
            </a:endParaRPr>
          </a:p>
        </p:txBody>
      </p:sp>
      <p:pic>
        <p:nvPicPr>
          <p:cNvPr id="49" name="Picture 9" descr=""/>
          <p:cNvPicPr/>
          <p:nvPr/>
        </p:nvPicPr>
        <p:blipFill>
          <a:blip r:embed="rId2"/>
          <a:stretch/>
        </p:blipFill>
        <p:spPr>
          <a:xfrm>
            <a:off x="24573600" y="37067040"/>
            <a:ext cx="690840" cy="682200"/>
          </a:xfrm>
          <a:prstGeom prst="rect">
            <a:avLst/>
          </a:prstGeom>
          <a:ln>
            <a:noFill/>
          </a:ln>
        </p:spPr>
      </p:pic>
      <p:pic>
        <p:nvPicPr>
          <p:cNvPr id="50" name="Picture 4" descr=""/>
          <p:cNvPicPr/>
          <p:nvPr/>
        </p:nvPicPr>
        <p:blipFill>
          <a:blip r:embed="rId3"/>
          <a:stretch/>
        </p:blipFill>
        <p:spPr>
          <a:xfrm>
            <a:off x="26334720" y="34655760"/>
            <a:ext cx="1955520" cy="2058480"/>
          </a:xfrm>
          <a:prstGeom prst="rect">
            <a:avLst/>
          </a:prstGeom>
          <a:ln>
            <a:noFill/>
          </a:ln>
        </p:spPr>
      </p:pic>
      <p:sp>
        <p:nvSpPr>
          <p:cNvPr id="51" name="CustomShape 11"/>
          <p:cNvSpPr/>
          <p:nvPr/>
        </p:nvSpPr>
        <p:spPr>
          <a:xfrm>
            <a:off x="18898560" y="33468120"/>
            <a:ext cx="11275560" cy="100332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e46c0a"/>
                </a:solidFill>
                <a:uFill>
                  <a:solidFill>
                    <a:srgbClr val="ffffff"/>
                  </a:solidFill>
                </a:uFill>
                <a:latin typeface="Calibri"/>
                <a:ea typeface="DejaVu Sans"/>
              </a:rPr>
              <a:t>&lt;Virtual Machine Description&gt;</a:t>
            </a:r>
            <a:endParaRPr b="0" lang="en-US" sz="2400" spc="-1" strike="noStrike">
              <a:solidFill>
                <a:srgbClr val="000000"/>
              </a:solidFill>
              <a:uFill>
                <a:solidFill>
                  <a:srgbClr val="ffffff"/>
                </a:solidFill>
              </a:uFill>
              <a:latin typeface="Times New Roman"/>
            </a:endParaRPr>
          </a:p>
        </p:txBody>
      </p:sp>
      <p:sp>
        <p:nvSpPr>
          <p:cNvPr id="52" name="CustomShape 12"/>
          <p:cNvSpPr/>
          <p:nvPr/>
        </p:nvSpPr>
        <p:spPr>
          <a:xfrm>
            <a:off x="4509360" y="40060440"/>
            <a:ext cx="10413000" cy="171864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000000"/>
                </a:solidFill>
                <a:uFill>
                  <a:solidFill>
                    <a:srgbClr val="ffffff"/>
                  </a:solidFill>
                </a:uFill>
                <a:latin typeface="Calibri"/>
                <a:ea typeface="DejaVu Sans"/>
              </a:rPr>
              <a:t>Enterprise</a:t>
            </a:r>
            <a:endParaRPr b="0" lang="en-US" sz="2400" spc="-1" strike="noStrike">
              <a:solidFill>
                <a:srgbClr val="000000"/>
              </a:solidFill>
              <a:uFill>
                <a:solidFill>
                  <a:srgbClr val="ffffff"/>
                </a:solidFill>
              </a:uFill>
              <a:latin typeface="Times New Roman"/>
            </a:endParaRPr>
          </a:p>
          <a:p>
            <a:pPr>
              <a:lnSpc>
                <a:spcPct val="100000"/>
              </a:lnSpc>
            </a:pPr>
            <a:r>
              <a:rPr b="0" lang="en-US" sz="6600" spc="-1" strike="noStrike">
                <a:solidFill>
                  <a:srgbClr val="000000"/>
                </a:solidFill>
                <a:uFill>
                  <a:solidFill>
                    <a:srgbClr val="ffffff"/>
                  </a:solidFill>
                </a:uFill>
                <a:latin typeface="Calibri"/>
                <a:ea typeface="DejaVu Sans"/>
              </a:rPr>
              <a:t>Information Systems</a:t>
            </a:r>
            <a:endParaRPr b="0" lang="en-US" sz="2400" spc="-1" strike="noStrike">
              <a:solidFill>
                <a:srgbClr val="000000"/>
              </a:solidFill>
              <a:uFill>
                <a:solidFill>
                  <a:srgbClr val="ffffff"/>
                </a:solidFill>
              </a:uFill>
              <a:latin typeface="Times New Roman"/>
            </a:endParaRPr>
          </a:p>
        </p:txBody>
      </p:sp>
      <p:sp>
        <p:nvSpPr>
          <p:cNvPr id="53" name="CustomShape 13"/>
          <p:cNvSpPr/>
          <p:nvPr/>
        </p:nvSpPr>
        <p:spPr>
          <a:xfrm>
            <a:off x="1098360" y="39512520"/>
            <a:ext cx="3722760" cy="2305800"/>
          </a:xfrm>
          <a:prstGeom prst="rect">
            <a:avLst/>
          </a:prstGeom>
          <a:noFill/>
          <a:ln>
            <a:noFill/>
          </a:ln>
        </p:spPr>
        <p:style>
          <a:lnRef idx="0"/>
          <a:fillRef idx="0"/>
          <a:effectRef idx="0"/>
          <a:fontRef idx="minor"/>
        </p:style>
        <p:txBody>
          <a:bodyPr lIns="90000" rIns="90000" tIns="45000" bIns="45000"/>
          <a:p>
            <a:pPr>
              <a:lnSpc>
                <a:spcPct val="100000"/>
              </a:lnSpc>
            </a:pPr>
            <a:r>
              <a:rPr b="1" lang="en-US" sz="19900" spc="-1" strike="noStrike">
                <a:solidFill>
                  <a:srgbClr val="00b050"/>
                </a:solidFill>
                <a:uFill>
                  <a:solidFill>
                    <a:srgbClr val="ffffff"/>
                  </a:solidFill>
                </a:uFill>
                <a:latin typeface="Calibri"/>
                <a:ea typeface="DejaVu Sans"/>
              </a:rPr>
              <a:t>E</a:t>
            </a:r>
            <a:r>
              <a:rPr b="1" lang="en-US" sz="19900" spc="-1" strike="noStrike">
                <a:solidFill>
                  <a:srgbClr val="000000"/>
                </a:solidFill>
                <a:uFill>
                  <a:solidFill>
                    <a:srgbClr val="ffffff"/>
                  </a:solidFill>
                </a:uFill>
                <a:latin typeface="Calibri"/>
                <a:ea typeface="DejaVu Sans"/>
              </a:rPr>
              <a:t>I</a:t>
            </a:r>
            <a:r>
              <a:rPr b="1" lang="en-US" sz="19900" spc="-1" strike="noStrike">
                <a:solidFill>
                  <a:srgbClr val="376092"/>
                </a:solidFill>
                <a:uFill>
                  <a:solidFill>
                    <a:srgbClr val="ffffff"/>
                  </a:solidFill>
                </a:uFill>
                <a:latin typeface="Calibri"/>
                <a:ea typeface="DejaVu Sans"/>
              </a:rPr>
              <a:t>S</a:t>
            </a:r>
            <a:endParaRPr b="0" lang="en-US" sz="2400" spc="-1" strike="noStrike">
              <a:solidFill>
                <a:srgbClr val="000000"/>
              </a:solidFill>
              <a:uFill>
                <a:solidFill>
                  <a:srgbClr val="ffffff"/>
                </a:solidFill>
              </a:uFill>
              <a:latin typeface="Times New Roman"/>
            </a:endParaRPr>
          </a:p>
        </p:txBody>
      </p:sp>
      <p:sp>
        <p:nvSpPr>
          <p:cNvPr id="54" name="CustomShape 14"/>
          <p:cNvSpPr/>
          <p:nvPr/>
        </p:nvSpPr>
        <p:spPr>
          <a:xfrm>
            <a:off x="1026360" y="7272360"/>
            <a:ext cx="13602960" cy="6184080"/>
          </a:xfrm>
          <a:prstGeom prst="rect">
            <a:avLst/>
          </a:prstGeom>
          <a:noFill/>
          <a:ln>
            <a:noFill/>
          </a:ln>
        </p:spPr>
        <p:style>
          <a:lnRef idx="0"/>
          <a:fillRef idx="0"/>
          <a:effectRef idx="0"/>
          <a:fontRef idx="minor"/>
        </p:style>
        <p:txBody>
          <a:bodyPr lIns="90000" rIns="90000" tIns="45000" bIns="45000"/>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r>
              <a:rPr b="1" lang="en-US" sz="4000" spc="-1" strike="noStrike">
                <a:solidFill>
                  <a:srgbClr val="000000"/>
                </a:solidFill>
                <a:uFill>
                  <a:solidFill>
                    <a:srgbClr val="ffffff"/>
                  </a:solidFill>
                </a:uFill>
                <a:latin typeface="Calibri"/>
                <a:ea typeface="DejaVu Sans"/>
              </a:rPr>
              <a:t>OPC Unified Architecture (OPC UA) is the leading standard for data exchange and interoperability between products of different manufacturers and operating systems. Because of that, OPC UA is playing a key role in what we call Industry 4.0 (I4.0).  </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r>
              <a:rPr b="1" lang="en-US" sz="4000" spc="-1" strike="noStrike">
                <a:solidFill>
                  <a:srgbClr val="000000"/>
                </a:solidFill>
                <a:uFill>
                  <a:solidFill>
                    <a:srgbClr val="ffffff"/>
                  </a:solidFill>
                </a:uFill>
                <a:latin typeface="Calibri"/>
                <a:ea typeface="DejaVu Sans"/>
              </a:rPr>
              <a:t>I4.0 is a term coined in Germany to refer to the fourth industrial revolution whose purpose is to make reality the vision of smart factories. Even more, OPC UA is becoming popular in other markets like the Internet of Things (IoT).</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p:txBody>
      </p:sp>
      <p:sp>
        <p:nvSpPr>
          <p:cNvPr id="55" name="CustomShape 15"/>
          <p:cNvSpPr/>
          <p:nvPr/>
        </p:nvSpPr>
        <p:spPr>
          <a:xfrm>
            <a:off x="15361920" y="5902560"/>
            <a:ext cx="1485108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What we are doing</a:t>
            </a:r>
            <a:endParaRPr b="0" lang="en-US" sz="2400" spc="-1" strike="noStrike">
              <a:solidFill>
                <a:srgbClr val="000000"/>
              </a:solidFill>
              <a:uFill>
                <a:solidFill>
                  <a:srgbClr val="ffffff"/>
                </a:solidFill>
              </a:uFill>
              <a:latin typeface="Times New Roman"/>
            </a:endParaRPr>
          </a:p>
        </p:txBody>
      </p:sp>
      <p:sp>
        <p:nvSpPr>
          <p:cNvPr id="56" name="CustomShape 16"/>
          <p:cNvSpPr/>
          <p:nvPr/>
        </p:nvSpPr>
        <p:spPr>
          <a:xfrm>
            <a:off x="14356080" y="7178760"/>
            <a:ext cx="11275560" cy="698400"/>
          </a:xfrm>
          <a:prstGeom prst="rect">
            <a:avLst/>
          </a:prstGeom>
          <a:noFill/>
          <a:ln>
            <a:noFill/>
          </a:ln>
        </p:spPr>
        <p:style>
          <a:lnRef idx="0"/>
          <a:fillRef idx="0"/>
          <a:effectRef idx="0"/>
          <a:fontRef idx="minor"/>
        </p:style>
      </p:sp>
      <p:sp>
        <p:nvSpPr>
          <p:cNvPr id="57" name="CustomShape 17"/>
          <p:cNvSpPr/>
          <p:nvPr/>
        </p:nvSpPr>
        <p:spPr>
          <a:xfrm>
            <a:off x="15270480" y="7286760"/>
            <a:ext cx="13989240" cy="2273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OPC UA relies on SOAP architecture, that is, the communication is done using XML. We build a web tool to translate the schema and instance XML files from OPC UA into semantic formats.</a:t>
            </a:r>
            <a:endParaRPr b="0" lang="en-US" sz="2400" spc="-1" strike="noStrike">
              <a:solidFill>
                <a:srgbClr val="000000"/>
              </a:solidFill>
              <a:uFill>
                <a:solidFill>
                  <a:srgbClr val="ffffff"/>
                </a:solidFill>
              </a:uFill>
              <a:latin typeface="Times New Roman"/>
            </a:endParaRPr>
          </a:p>
        </p:txBody>
      </p:sp>
      <p:sp>
        <p:nvSpPr>
          <p:cNvPr id="58" name="CustomShape 18"/>
          <p:cNvSpPr/>
          <p:nvPr/>
        </p:nvSpPr>
        <p:spPr>
          <a:xfrm>
            <a:off x="14356080" y="7178760"/>
            <a:ext cx="11275560" cy="698400"/>
          </a:xfrm>
          <a:prstGeom prst="rect">
            <a:avLst/>
          </a:prstGeom>
          <a:noFill/>
          <a:ln>
            <a:noFill/>
          </a:ln>
        </p:spPr>
        <p:style>
          <a:lnRef idx="0"/>
          <a:fillRef idx="0"/>
          <a:effectRef idx="0"/>
          <a:fontRef idx="minor"/>
        </p:style>
      </p:sp>
      <p:sp>
        <p:nvSpPr>
          <p:cNvPr id="59" name="CustomShape 19"/>
          <p:cNvSpPr/>
          <p:nvPr/>
        </p:nvSpPr>
        <p:spPr>
          <a:xfrm>
            <a:off x="1149840" y="18578520"/>
            <a:ext cx="1485108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Results</a:t>
            </a:r>
            <a:endParaRPr b="0" lang="en-US" sz="2400" spc="-1" strike="noStrike">
              <a:solidFill>
                <a:srgbClr val="000000"/>
              </a:solidFill>
              <a:uFill>
                <a:solidFill>
                  <a:srgbClr val="ffffff"/>
                </a:solidFill>
              </a:uFill>
              <a:latin typeface="Times New Roman"/>
            </a:endParaRPr>
          </a:p>
        </p:txBody>
      </p:sp>
      <p:sp>
        <p:nvSpPr>
          <p:cNvPr id="60" name="CustomShape 20"/>
          <p:cNvSpPr/>
          <p:nvPr/>
        </p:nvSpPr>
        <p:spPr>
          <a:xfrm>
            <a:off x="1026360" y="19980360"/>
            <a:ext cx="28325160" cy="1571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We built a web-tool where is possible to upload, validate, transform, and visualize schema and instances of OPC UA standard into OPC ontologies. We implement this in two parts:</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r>
              <a:rPr b="1" lang="en-US" sz="4000" spc="-1" strike="noStrike">
                <a:solidFill>
                  <a:srgbClr val="000000"/>
                </a:solidFill>
                <a:uFill>
                  <a:solidFill>
                    <a:srgbClr val="ffffff"/>
                  </a:solidFill>
                </a:uFill>
                <a:latin typeface="Calibri"/>
                <a:ea typeface="DejaVu Sans"/>
              </a:rPr>
              <a:t>a) A Java API where we use Apache Tomcat and we implement endpoints    </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p:txBody>
      </p:sp>
      <p:sp>
        <p:nvSpPr>
          <p:cNvPr id="61" name="CustomShape 21"/>
          <p:cNvSpPr/>
          <p:nvPr/>
        </p:nvSpPr>
        <p:spPr>
          <a:xfrm>
            <a:off x="9853920" y="24347520"/>
            <a:ext cx="1005120" cy="639360"/>
          </a:xfrm>
          <a:custGeom>
            <a:avLst/>
            <a:gdLst/>
            <a:ahLst/>
            <a:rect l="l" t="t" r="r" b="b"/>
            <a:pathLst>
              <a:path w="2796" h="1780">
                <a:moveTo>
                  <a:pt x="0" y="444"/>
                </a:moveTo>
                <a:lnTo>
                  <a:pt x="2096" y="444"/>
                </a:lnTo>
                <a:lnTo>
                  <a:pt x="2096" y="0"/>
                </a:lnTo>
                <a:lnTo>
                  <a:pt x="2795" y="889"/>
                </a:lnTo>
                <a:lnTo>
                  <a:pt x="2096" y="1779"/>
                </a:lnTo>
                <a:lnTo>
                  <a:pt x="2096" y="1334"/>
                </a:lnTo>
                <a:lnTo>
                  <a:pt x="0" y="1334"/>
                </a:lnTo>
                <a:lnTo>
                  <a:pt x="0" y="444"/>
                </a:lnTo>
              </a:path>
            </a:pathLst>
          </a:custGeom>
          <a:solidFill>
            <a:srgbClr val="ff6600"/>
          </a:solidFill>
          <a:ln>
            <a:solidFill>
              <a:srgbClr val="3465a4"/>
            </a:solidFill>
          </a:ln>
        </p:spPr>
        <p:style>
          <a:lnRef idx="0"/>
          <a:fillRef idx="0"/>
          <a:effectRef idx="0"/>
          <a:fontRef idx="minor"/>
        </p:style>
      </p:sp>
      <p:sp>
        <p:nvSpPr>
          <p:cNvPr id="62" name="CustomShape 22"/>
          <p:cNvSpPr/>
          <p:nvPr/>
        </p:nvSpPr>
        <p:spPr>
          <a:xfrm>
            <a:off x="11042640" y="23341680"/>
            <a:ext cx="1828080" cy="2376720"/>
          </a:xfrm>
          <a:custGeom>
            <a:avLst/>
            <a:gdLst/>
            <a:ahLst/>
            <a:rect l="l" t="t" r="r" b="b"/>
            <a:pathLst>
              <a:path w="5081" h="7381">
                <a:moveTo>
                  <a:pt x="2294" y="5324"/>
                </a:moveTo>
                <a:lnTo>
                  <a:pt x="2372" y="5337"/>
                </a:lnTo>
                <a:lnTo>
                  <a:pt x="2450" y="5346"/>
                </a:lnTo>
                <a:lnTo>
                  <a:pt x="2529" y="5349"/>
                </a:lnTo>
                <a:lnTo>
                  <a:pt x="2607" y="5347"/>
                </a:lnTo>
                <a:lnTo>
                  <a:pt x="2686" y="5340"/>
                </a:lnTo>
                <a:lnTo>
                  <a:pt x="2764" y="5328"/>
                </a:lnTo>
                <a:lnTo>
                  <a:pt x="2841" y="5311"/>
                </a:lnTo>
                <a:lnTo>
                  <a:pt x="2918" y="5289"/>
                </a:lnTo>
                <a:lnTo>
                  <a:pt x="2993" y="5262"/>
                </a:lnTo>
                <a:lnTo>
                  <a:pt x="3068" y="5230"/>
                </a:lnTo>
                <a:lnTo>
                  <a:pt x="3141" y="5194"/>
                </a:lnTo>
                <a:lnTo>
                  <a:pt x="3213" y="5152"/>
                </a:lnTo>
                <a:lnTo>
                  <a:pt x="3283" y="5107"/>
                </a:lnTo>
                <a:lnTo>
                  <a:pt x="3351" y="5056"/>
                </a:lnTo>
                <a:lnTo>
                  <a:pt x="3418" y="5001"/>
                </a:lnTo>
                <a:lnTo>
                  <a:pt x="3482" y="4942"/>
                </a:lnTo>
                <a:lnTo>
                  <a:pt x="3543" y="4879"/>
                </a:lnTo>
                <a:lnTo>
                  <a:pt x="3602" y="4812"/>
                </a:lnTo>
                <a:lnTo>
                  <a:pt x="3659" y="4741"/>
                </a:lnTo>
                <a:lnTo>
                  <a:pt x="3713" y="4667"/>
                </a:lnTo>
                <a:lnTo>
                  <a:pt x="3764" y="4589"/>
                </a:lnTo>
                <a:lnTo>
                  <a:pt x="3812" y="4508"/>
                </a:lnTo>
                <a:lnTo>
                  <a:pt x="3856" y="4425"/>
                </a:lnTo>
                <a:lnTo>
                  <a:pt x="3898" y="4338"/>
                </a:lnTo>
                <a:lnTo>
                  <a:pt x="3936" y="4248"/>
                </a:lnTo>
                <a:lnTo>
                  <a:pt x="3970" y="4157"/>
                </a:lnTo>
                <a:lnTo>
                  <a:pt x="4001" y="4063"/>
                </a:lnTo>
                <a:lnTo>
                  <a:pt x="4029" y="3967"/>
                </a:lnTo>
                <a:lnTo>
                  <a:pt x="4052" y="3870"/>
                </a:lnTo>
                <a:lnTo>
                  <a:pt x="4072" y="3771"/>
                </a:lnTo>
                <a:lnTo>
                  <a:pt x="4088" y="3671"/>
                </a:lnTo>
                <a:lnTo>
                  <a:pt x="4100" y="3571"/>
                </a:lnTo>
                <a:lnTo>
                  <a:pt x="4109" y="3469"/>
                </a:lnTo>
                <a:lnTo>
                  <a:pt x="4113" y="3367"/>
                </a:lnTo>
                <a:lnTo>
                  <a:pt x="4114" y="3265"/>
                </a:lnTo>
                <a:lnTo>
                  <a:pt x="4110" y="3163"/>
                </a:lnTo>
                <a:lnTo>
                  <a:pt x="4103" y="3061"/>
                </a:lnTo>
                <a:lnTo>
                  <a:pt x="4092" y="2960"/>
                </a:lnTo>
                <a:lnTo>
                  <a:pt x="4077" y="2860"/>
                </a:lnTo>
                <a:lnTo>
                  <a:pt x="4058" y="2761"/>
                </a:lnTo>
                <a:lnTo>
                  <a:pt x="4035" y="2663"/>
                </a:lnTo>
                <a:lnTo>
                  <a:pt x="4009" y="2567"/>
                </a:lnTo>
                <a:lnTo>
                  <a:pt x="3979" y="2473"/>
                </a:lnTo>
                <a:lnTo>
                  <a:pt x="3946" y="2381"/>
                </a:lnTo>
                <a:lnTo>
                  <a:pt x="3908" y="2291"/>
                </a:lnTo>
                <a:lnTo>
                  <a:pt x="3868" y="2203"/>
                </a:lnTo>
                <a:lnTo>
                  <a:pt x="3824" y="2118"/>
                </a:lnTo>
                <a:lnTo>
                  <a:pt x="3777" y="2037"/>
                </a:lnTo>
                <a:lnTo>
                  <a:pt x="3727" y="1958"/>
                </a:lnTo>
                <a:lnTo>
                  <a:pt x="3674" y="1883"/>
                </a:lnTo>
                <a:lnTo>
                  <a:pt x="3618" y="1811"/>
                </a:lnTo>
                <a:lnTo>
                  <a:pt x="3560" y="1743"/>
                </a:lnTo>
                <a:lnTo>
                  <a:pt x="3499" y="1679"/>
                </a:lnTo>
                <a:lnTo>
                  <a:pt x="3435" y="1619"/>
                </a:lnTo>
                <a:lnTo>
                  <a:pt x="3370" y="1563"/>
                </a:lnTo>
                <a:lnTo>
                  <a:pt x="3302" y="1511"/>
                </a:lnTo>
                <a:lnTo>
                  <a:pt x="3232" y="1464"/>
                </a:lnTo>
                <a:lnTo>
                  <a:pt x="3161" y="1421"/>
                </a:lnTo>
                <a:lnTo>
                  <a:pt x="3088" y="1383"/>
                </a:lnTo>
                <a:lnTo>
                  <a:pt x="3014" y="1350"/>
                </a:lnTo>
                <a:lnTo>
                  <a:pt x="2939" y="1322"/>
                </a:lnTo>
                <a:lnTo>
                  <a:pt x="2862" y="1298"/>
                </a:lnTo>
                <a:lnTo>
                  <a:pt x="2785" y="1280"/>
                </a:lnTo>
                <a:lnTo>
                  <a:pt x="2707" y="1267"/>
                </a:lnTo>
                <a:lnTo>
                  <a:pt x="2629" y="1258"/>
                </a:lnTo>
                <a:lnTo>
                  <a:pt x="2550" y="1255"/>
                </a:lnTo>
                <a:lnTo>
                  <a:pt x="2472" y="1257"/>
                </a:lnTo>
                <a:lnTo>
                  <a:pt x="2394" y="1264"/>
                </a:lnTo>
                <a:lnTo>
                  <a:pt x="2316" y="1276"/>
                </a:lnTo>
                <a:lnTo>
                  <a:pt x="2238" y="1293"/>
                </a:lnTo>
                <a:lnTo>
                  <a:pt x="2162" y="1315"/>
                </a:lnTo>
                <a:lnTo>
                  <a:pt x="2086" y="1342"/>
                </a:lnTo>
                <a:lnTo>
                  <a:pt x="2011" y="1374"/>
                </a:lnTo>
                <a:lnTo>
                  <a:pt x="1938" y="1411"/>
                </a:lnTo>
                <a:lnTo>
                  <a:pt x="1866" y="1452"/>
                </a:lnTo>
                <a:lnTo>
                  <a:pt x="1796" y="1498"/>
                </a:lnTo>
                <a:lnTo>
                  <a:pt x="1728" y="1548"/>
                </a:lnTo>
                <a:lnTo>
                  <a:pt x="1662" y="1603"/>
                </a:lnTo>
                <a:lnTo>
                  <a:pt x="1598" y="1662"/>
                </a:lnTo>
                <a:lnTo>
                  <a:pt x="1536" y="1725"/>
                </a:lnTo>
                <a:lnTo>
                  <a:pt x="1477" y="1792"/>
                </a:lnTo>
                <a:lnTo>
                  <a:pt x="1420" y="1863"/>
                </a:lnTo>
                <a:lnTo>
                  <a:pt x="1367" y="1938"/>
                </a:lnTo>
                <a:lnTo>
                  <a:pt x="1316" y="2015"/>
                </a:lnTo>
                <a:lnTo>
                  <a:pt x="1268" y="2096"/>
                </a:lnTo>
                <a:lnTo>
                  <a:pt x="1223" y="2180"/>
                </a:lnTo>
                <a:lnTo>
                  <a:pt x="1182" y="2267"/>
                </a:lnTo>
                <a:lnTo>
                  <a:pt x="1144" y="2356"/>
                </a:lnTo>
                <a:lnTo>
                  <a:pt x="1110" y="2448"/>
                </a:lnTo>
                <a:lnTo>
                  <a:pt x="1079" y="2542"/>
                </a:lnTo>
                <a:lnTo>
                  <a:pt x="1051" y="2637"/>
                </a:lnTo>
                <a:lnTo>
                  <a:pt x="1028" y="2735"/>
                </a:lnTo>
                <a:lnTo>
                  <a:pt x="1008" y="2834"/>
                </a:lnTo>
                <a:lnTo>
                  <a:pt x="992" y="2933"/>
                </a:lnTo>
                <a:lnTo>
                  <a:pt x="980" y="3034"/>
                </a:lnTo>
                <a:lnTo>
                  <a:pt x="971" y="3136"/>
                </a:lnTo>
                <a:lnTo>
                  <a:pt x="967" y="3238"/>
                </a:lnTo>
                <a:lnTo>
                  <a:pt x="966" y="3340"/>
                </a:lnTo>
                <a:lnTo>
                  <a:pt x="970" y="3442"/>
                </a:lnTo>
                <a:lnTo>
                  <a:pt x="977" y="3543"/>
                </a:lnTo>
                <a:lnTo>
                  <a:pt x="988" y="3644"/>
                </a:lnTo>
                <a:lnTo>
                  <a:pt x="1003" y="3745"/>
                </a:lnTo>
                <a:lnTo>
                  <a:pt x="1022" y="3844"/>
                </a:lnTo>
                <a:lnTo>
                  <a:pt x="1045" y="3942"/>
                </a:lnTo>
                <a:lnTo>
                  <a:pt x="1071" y="4038"/>
                </a:lnTo>
                <a:lnTo>
                  <a:pt x="1101" y="4132"/>
                </a:lnTo>
                <a:lnTo>
                  <a:pt x="1135" y="4224"/>
                </a:lnTo>
                <a:lnTo>
                  <a:pt x="1172" y="4314"/>
                </a:lnTo>
                <a:lnTo>
                  <a:pt x="1212" y="4402"/>
                </a:lnTo>
                <a:lnTo>
                  <a:pt x="1256" y="4486"/>
                </a:lnTo>
                <a:lnTo>
                  <a:pt x="468" y="5213"/>
                </a:lnTo>
                <a:lnTo>
                  <a:pt x="398" y="5076"/>
                </a:lnTo>
                <a:lnTo>
                  <a:pt x="332" y="4935"/>
                </a:lnTo>
                <a:lnTo>
                  <a:pt x="272" y="4790"/>
                </a:lnTo>
                <a:lnTo>
                  <a:pt x="218" y="4641"/>
                </a:lnTo>
                <a:lnTo>
                  <a:pt x="170" y="4489"/>
                </a:lnTo>
                <a:lnTo>
                  <a:pt x="127" y="4334"/>
                </a:lnTo>
                <a:lnTo>
                  <a:pt x="91" y="4176"/>
                </a:lnTo>
                <a:lnTo>
                  <a:pt x="60" y="4016"/>
                </a:lnTo>
                <a:lnTo>
                  <a:pt x="36" y="3855"/>
                </a:lnTo>
                <a:lnTo>
                  <a:pt x="18" y="3692"/>
                </a:lnTo>
                <a:lnTo>
                  <a:pt x="6" y="3528"/>
                </a:lnTo>
                <a:lnTo>
                  <a:pt x="0" y="3363"/>
                </a:lnTo>
                <a:lnTo>
                  <a:pt x="1" y="3199"/>
                </a:lnTo>
                <a:lnTo>
                  <a:pt x="8" y="3034"/>
                </a:lnTo>
                <a:lnTo>
                  <a:pt x="22" y="2871"/>
                </a:lnTo>
                <a:lnTo>
                  <a:pt x="41" y="2708"/>
                </a:lnTo>
                <a:lnTo>
                  <a:pt x="67" y="2547"/>
                </a:lnTo>
                <a:lnTo>
                  <a:pt x="99" y="2387"/>
                </a:lnTo>
                <a:lnTo>
                  <a:pt x="137" y="2230"/>
                </a:lnTo>
                <a:lnTo>
                  <a:pt x="182" y="2076"/>
                </a:lnTo>
                <a:lnTo>
                  <a:pt x="232" y="1925"/>
                </a:lnTo>
                <a:lnTo>
                  <a:pt x="287" y="1777"/>
                </a:lnTo>
                <a:lnTo>
                  <a:pt x="348" y="1633"/>
                </a:lnTo>
                <a:lnTo>
                  <a:pt x="415" y="1493"/>
                </a:lnTo>
                <a:lnTo>
                  <a:pt x="487" y="1357"/>
                </a:lnTo>
                <a:lnTo>
                  <a:pt x="564" y="1227"/>
                </a:lnTo>
                <a:lnTo>
                  <a:pt x="646" y="1101"/>
                </a:lnTo>
                <a:lnTo>
                  <a:pt x="733" y="981"/>
                </a:lnTo>
                <a:lnTo>
                  <a:pt x="824" y="867"/>
                </a:lnTo>
                <a:lnTo>
                  <a:pt x="920" y="759"/>
                </a:lnTo>
                <a:lnTo>
                  <a:pt x="1019" y="657"/>
                </a:lnTo>
                <a:lnTo>
                  <a:pt x="1123" y="562"/>
                </a:lnTo>
                <a:lnTo>
                  <a:pt x="1230" y="473"/>
                </a:lnTo>
                <a:lnTo>
                  <a:pt x="1340" y="392"/>
                </a:lnTo>
                <a:lnTo>
                  <a:pt x="1453" y="318"/>
                </a:lnTo>
                <a:lnTo>
                  <a:pt x="1569" y="251"/>
                </a:lnTo>
                <a:lnTo>
                  <a:pt x="1687" y="192"/>
                </a:lnTo>
                <a:lnTo>
                  <a:pt x="1807" y="140"/>
                </a:lnTo>
                <a:lnTo>
                  <a:pt x="1929" y="97"/>
                </a:lnTo>
                <a:lnTo>
                  <a:pt x="2053" y="61"/>
                </a:lnTo>
                <a:lnTo>
                  <a:pt x="2178" y="34"/>
                </a:lnTo>
                <a:lnTo>
                  <a:pt x="2304" y="14"/>
                </a:lnTo>
                <a:lnTo>
                  <a:pt x="2430" y="3"/>
                </a:lnTo>
                <a:lnTo>
                  <a:pt x="2557" y="0"/>
                </a:lnTo>
                <a:lnTo>
                  <a:pt x="2683" y="5"/>
                </a:lnTo>
                <a:lnTo>
                  <a:pt x="2809" y="19"/>
                </a:lnTo>
                <a:lnTo>
                  <a:pt x="2935" y="40"/>
                </a:lnTo>
                <a:lnTo>
                  <a:pt x="3060" y="70"/>
                </a:lnTo>
                <a:lnTo>
                  <a:pt x="3183" y="108"/>
                </a:lnTo>
                <a:lnTo>
                  <a:pt x="3305" y="153"/>
                </a:lnTo>
                <a:lnTo>
                  <a:pt x="3424" y="207"/>
                </a:lnTo>
                <a:lnTo>
                  <a:pt x="3542" y="268"/>
                </a:lnTo>
                <a:lnTo>
                  <a:pt x="3657" y="337"/>
                </a:lnTo>
                <a:lnTo>
                  <a:pt x="3769" y="413"/>
                </a:lnTo>
                <a:lnTo>
                  <a:pt x="3879" y="496"/>
                </a:lnTo>
                <a:lnTo>
                  <a:pt x="3985" y="586"/>
                </a:lnTo>
                <a:lnTo>
                  <a:pt x="4087" y="683"/>
                </a:lnTo>
                <a:lnTo>
                  <a:pt x="4186" y="787"/>
                </a:lnTo>
                <a:lnTo>
                  <a:pt x="4280" y="896"/>
                </a:lnTo>
                <a:lnTo>
                  <a:pt x="4370" y="1012"/>
                </a:lnTo>
                <a:lnTo>
                  <a:pt x="4456" y="1134"/>
                </a:lnTo>
                <a:lnTo>
                  <a:pt x="4536" y="1260"/>
                </a:lnTo>
                <a:lnTo>
                  <a:pt x="4612" y="1392"/>
                </a:lnTo>
                <a:lnTo>
                  <a:pt x="4683" y="1529"/>
                </a:lnTo>
                <a:lnTo>
                  <a:pt x="4748" y="1670"/>
                </a:lnTo>
                <a:lnTo>
                  <a:pt x="4808" y="1815"/>
                </a:lnTo>
                <a:lnTo>
                  <a:pt x="4862" y="1964"/>
                </a:lnTo>
                <a:lnTo>
                  <a:pt x="4911" y="2116"/>
                </a:lnTo>
                <a:lnTo>
                  <a:pt x="4953" y="2271"/>
                </a:lnTo>
                <a:lnTo>
                  <a:pt x="4990" y="2429"/>
                </a:lnTo>
                <a:lnTo>
                  <a:pt x="5020" y="2589"/>
                </a:lnTo>
                <a:lnTo>
                  <a:pt x="5044" y="2750"/>
                </a:lnTo>
                <a:lnTo>
                  <a:pt x="5062" y="2913"/>
                </a:lnTo>
                <a:lnTo>
                  <a:pt x="5074" y="3077"/>
                </a:lnTo>
                <a:lnTo>
                  <a:pt x="5080" y="3242"/>
                </a:lnTo>
                <a:lnTo>
                  <a:pt x="5079" y="3407"/>
                </a:lnTo>
                <a:lnTo>
                  <a:pt x="5072" y="3571"/>
                </a:lnTo>
                <a:lnTo>
                  <a:pt x="5058" y="3735"/>
                </a:lnTo>
                <a:lnTo>
                  <a:pt x="5038" y="3897"/>
                </a:lnTo>
                <a:lnTo>
                  <a:pt x="5012" y="4058"/>
                </a:lnTo>
                <a:lnTo>
                  <a:pt x="4980" y="4218"/>
                </a:lnTo>
                <a:lnTo>
                  <a:pt x="4942" y="4375"/>
                </a:lnTo>
                <a:lnTo>
                  <a:pt x="4898" y="4529"/>
                </a:lnTo>
                <a:lnTo>
                  <a:pt x="4848" y="4680"/>
                </a:lnTo>
                <a:lnTo>
                  <a:pt x="4792" y="4828"/>
                </a:lnTo>
                <a:lnTo>
                  <a:pt x="4731" y="4972"/>
                </a:lnTo>
                <a:lnTo>
                  <a:pt x="4664" y="5112"/>
                </a:lnTo>
                <a:lnTo>
                  <a:pt x="4592" y="5248"/>
                </a:lnTo>
                <a:lnTo>
                  <a:pt x="4515" y="5378"/>
                </a:lnTo>
                <a:lnTo>
                  <a:pt x="4433" y="5504"/>
                </a:lnTo>
                <a:lnTo>
                  <a:pt x="4346" y="5624"/>
                </a:lnTo>
                <a:lnTo>
                  <a:pt x="4255" y="5738"/>
                </a:lnTo>
                <a:lnTo>
                  <a:pt x="4159" y="5846"/>
                </a:lnTo>
                <a:lnTo>
                  <a:pt x="4060" y="5948"/>
                </a:lnTo>
                <a:lnTo>
                  <a:pt x="3956" y="6043"/>
                </a:lnTo>
                <a:lnTo>
                  <a:pt x="3850" y="6131"/>
                </a:lnTo>
                <a:lnTo>
                  <a:pt x="3739" y="6213"/>
                </a:lnTo>
                <a:lnTo>
                  <a:pt x="3626" y="6287"/>
                </a:lnTo>
                <a:lnTo>
                  <a:pt x="3511" y="6353"/>
                </a:lnTo>
                <a:lnTo>
                  <a:pt x="3392" y="6413"/>
                </a:lnTo>
                <a:lnTo>
                  <a:pt x="3272" y="6464"/>
                </a:lnTo>
                <a:lnTo>
                  <a:pt x="3150" y="6507"/>
                </a:lnTo>
                <a:lnTo>
                  <a:pt x="3026" y="6543"/>
                </a:lnTo>
                <a:lnTo>
                  <a:pt x="2901" y="6570"/>
                </a:lnTo>
                <a:lnTo>
                  <a:pt x="2775" y="6590"/>
                </a:lnTo>
                <a:lnTo>
                  <a:pt x="2649" y="6601"/>
                </a:lnTo>
                <a:lnTo>
                  <a:pt x="2522" y="6604"/>
                </a:lnTo>
                <a:lnTo>
                  <a:pt x="2396" y="6599"/>
                </a:lnTo>
                <a:lnTo>
                  <a:pt x="2270" y="6585"/>
                </a:lnTo>
                <a:lnTo>
                  <a:pt x="2144" y="6564"/>
                </a:lnTo>
                <a:lnTo>
                  <a:pt x="2045" y="7380"/>
                </a:lnTo>
                <a:lnTo>
                  <a:pt x="1115" y="5717"/>
                </a:lnTo>
                <a:lnTo>
                  <a:pt x="2394" y="4508"/>
                </a:lnTo>
                <a:lnTo>
                  <a:pt x="2294" y="5324"/>
                </a:lnTo>
              </a:path>
            </a:pathLst>
          </a:custGeom>
          <a:solidFill>
            <a:srgbClr val="ccff00"/>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Parsing</a:t>
            </a:r>
            <a:endParaRPr b="0" lang="en-US" sz="2400" spc="-1" strike="noStrike">
              <a:solidFill>
                <a:srgbClr val="000000"/>
              </a:solidFill>
              <a:uFill>
                <a:solidFill>
                  <a:srgbClr val="ffffff"/>
                </a:solidFill>
              </a:uFill>
              <a:latin typeface="Times New Roman"/>
            </a:endParaRPr>
          </a:p>
        </p:txBody>
      </p:sp>
      <p:sp>
        <p:nvSpPr>
          <p:cNvPr id="63" name="CustomShape 23"/>
          <p:cNvSpPr/>
          <p:nvPr/>
        </p:nvSpPr>
        <p:spPr>
          <a:xfrm>
            <a:off x="13054320" y="24347520"/>
            <a:ext cx="1005120" cy="639360"/>
          </a:xfrm>
          <a:custGeom>
            <a:avLst/>
            <a:gdLst/>
            <a:ahLst/>
            <a:rect l="l" t="t" r="r" b="b"/>
            <a:pathLst>
              <a:path w="2796" h="1780">
                <a:moveTo>
                  <a:pt x="0" y="444"/>
                </a:moveTo>
                <a:lnTo>
                  <a:pt x="2096" y="444"/>
                </a:lnTo>
                <a:lnTo>
                  <a:pt x="2096" y="0"/>
                </a:lnTo>
                <a:lnTo>
                  <a:pt x="2795" y="889"/>
                </a:lnTo>
                <a:lnTo>
                  <a:pt x="2096" y="1779"/>
                </a:lnTo>
                <a:lnTo>
                  <a:pt x="2096" y="1334"/>
                </a:lnTo>
                <a:lnTo>
                  <a:pt x="0" y="1334"/>
                </a:lnTo>
                <a:lnTo>
                  <a:pt x="0" y="444"/>
                </a:lnTo>
              </a:path>
            </a:pathLst>
          </a:custGeom>
          <a:solidFill>
            <a:srgbClr val="ff6600"/>
          </a:solidFill>
          <a:ln>
            <a:solidFill>
              <a:srgbClr val="3465a4"/>
            </a:solidFill>
          </a:ln>
        </p:spPr>
        <p:style>
          <a:lnRef idx="0"/>
          <a:fillRef idx="0"/>
          <a:effectRef idx="0"/>
          <a:fontRef idx="minor"/>
        </p:style>
      </p:sp>
      <p:sp>
        <p:nvSpPr>
          <p:cNvPr id="64" name="CustomShape 24"/>
          <p:cNvSpPr/>
          <p:nvPr/>
        </p:nvSpPr>
        <p:spPr>
          <a:xfrm>
            <a:off x="1149840" y="14726520"/>
            <a:ext cx="1485108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From OPC UA to Ontology</a:t>
            </a:r>
            <a:endParaRPr b="0" lang="en-US" sz="2400" spc="-1" strike="noStrike">
              <a:solidFill>
                <a:srgbClr val="000000"/>
              </a:solidFill>
              <a:uFill>
                <a:solidFill>
                  <a:srgbClr val="ffffff"/>
                </a:solidFill>
              </a:uFill>
              <a:latin typeface="Times New Roman"/>
            </a:endParaRPr>
          </a:p>
        </p:txBody>
      </p:sp>
      <p:sp>
        <p:nvSpPr>
          <p:cNvPr id="65" name="CustomShape 25"/>
          <p:cNvSpPr/>
          <p:nvPr/>
        </p:nvSpPr>
        <p:spPr>
          <a:xfrm>
            <a:off x="1026360" y="16164360"/>
            <a:ext cx="28325160" cy="1571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To accomplish this we used a modified version of Ontmalizer… (add more info and images here)</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p:txBody>
      </p:sp>
      <p:sp>
        <p:nvSpPr>
          <p:cNvPr id="66" name="CustomShape 26"/>
          <p:cNvSpPr/>
          <p:nvPr/>
        </p:nvSpPr>
        <p:spPr>
          <a:xfrm>
            <a:off x="1005840" y="28946520"/>
            <a:ext cx="1485108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Conclusions and open problems</a:t>
            </a:r>
            <a:endParaRPr b="0" lang="en-US" sz="2400" spc="-1" strike="noStrike">
              <a:solidFill>
                <a:srgbClr val="000000"/>
              </a:solidFill>
              <a:uFill>
                <a:solidFill>
                  <a:srgbClr val="ffffff"/>
                </a:solidFill>
              </a:uFill>
              <a:latin typeface="Times New Roman"/>
            </a:endParaRPr>
          </a:p>
        </p:txBody>
      </p:sp>
      <p:sp>
        <p:nvSpPr>
          <p:cNvPr id="67" name="CustomShape 27"/>
          <p:cNvSpPr/>
          <p:nvPr/>
        </p:nvSpPr>
        <p:spPr>
          <a:xfrm>
            <a:off x="1026360" y="30564360"/>
            <a:ext cx="28690920" cy="2348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In this work we deal with the OPC UA standards, however, it is not the only M2M protocol that exists. We think it is possible to extend the current implementation to different M2M solutions, for example, AML.  Given the increasing popularity of IoT, we think that is possible to build new things over our project.</a:t>
            </a: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endParaRPr b="0" lang="en-US" sz="2400" spc="-1" strike="noStrike">
              <a:solidFill>
                <a:srgbClr val="000000"/>
              </a:solidFill>
              <a:uFill>
                <a:solidFill>
                  <a:srgbClr val="ffffff"/>
                </a:solidFill>
              </a:uFill>
              <a:latin typeface="Times New Roman"/>
            </a:endParaRPr>
          </a:p>
        </p:txBody>
      </p:sp>
      <p:sp>
        <p:nvSpPr>
          <p:cNvPr id="68" name="CustomShape 28"/>
          <p:cNvSpPr/>
          <p:nvPr/>
        </p:nvSpPr>
        <p:spPr>
          <a:xfrm>
            <a:off x="792360" y="33558480"/>
            <a:ext cx="1631412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Tools</a:t>
            </a:r>
            <a:endParaRPr b="0" lang="en-US" sz="2400" spc="-1" strike="noStrike">
              <a:solidFill>
                <a:srgbClr val="000000"/>
              </a:solidFill>
              <a:uFill>
                <a:solidFill>
                  <a:srgbClr val="ffffff"/>
                </a:solidFill>
              </a:uFill>
              <a:latin typeface="Times New Roman"/>
            </a:endParaRPr>
          </a:p>
        </p:txBody>
      </p:sp>
      <p:pic>
        <p:nvPicPr>
          <p:cNvPr id="69" name="" descr=""/>
          <p:cNvPicPr/>
          <p:nvPr/>
        </p:nvPicPr>
        <p:blipFill>
          <a:blip r:embed="rId4"/>
          <a:stretch/>
        </p:blipFill>
        <p:spPr>
          <a:xfrm>
            <a:off x="12230280" y="35753040"/>
            <a:ext cx="2856600" cy="1904040"/>
          </a:xfrm>
          <a:prstGeom prst="rect">
            <a:avLst/>
          </a:prstGeom>
          <a:ln>
            <a:noFill/>
          </a:ln>
        </p:spPr>
      </p:pic>
      <p:pic>
        <p:nvPicPr>
          <p:cNvPr id="70" name="" descr=""/>
          <p:cNvPicPr/>
          <p:nvPr/>
        </p:nvPicPr>
        <p:blipFill>
          <a:blip r:embed="rId5"/>
          <a:stretch/>
        </p:blipFill>
        <p:spPr>
          <a:xfrm>
            <a:off x="8020440" y="34930080"/>
            <a:ext cx="2220120" cy="3255480"/>
          </a:xfrm>
          <a:prstGeom prst="rect">
            <a:avLst/>
          </a:prstGeom>
          <a:ln>
            <a:noFill/>
          </a:ln>
        </p:spPr>
      </p:pic>
      <p:pic>
        <p:nvPicPr>
          <p:cNvPr id="71" name="" descr=""/>
          <p:cNvPicPr/>
          <p:nvPr/>
        </p:nvPicPr>
        <p:blipFill>
          <a:blip r:embed="rId6"/>
          <a:stretch/>
        </p:blipFill>
        <p:spPr>
          <a:xfrm>
            <a:off x="2591280" y="34961040"/>
            <a:ext cx="3808800" cy="3808800"/>
          </a:xfrm>
          <a:prstGeom prst="rect">
            <a:avLst/>
          </a:prstGeom>
          <a:ln>
            <a:noFill/>
          </a:ln>
        </p:spPr>
      </p:pic>
      <p:sp>
        <p:nvSpPr>
          <p:cNvPr id="72" name="CustomShape 29"/>
          <p:cNvSpPr/>
          <p:nvPr/>
        </p:nvSpPr>
        <p:spPr>
          <a:xfrm>
            <a:off x="15361920" y="9430560"/>
            <a:ext cx="1485108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8000" spc="-1" strike="noStrike">
                <a:solidFill>
                  <a:srgbClr val="1f497d"/>
                </a:solidFill>
                <a:uFill>
                  <a:solidFill>
                    <a:srgbClr val="ffffff"/>
                  </a:solidFill>
                </a:uFill>
                <a:latin typeface="Calibri"/>
                <a:ea typeface="DejaVu Sans"/>
              </a:rPr>
              <a:t>Our challenges</a:t>
            </a:r>
            <a:endParaRPr b="0" lang="en-US" sz="2400" spc="-1" strike="noStrike">
              <a:solidFill>
                <a:srgbClr val="000000"/>
              </a:solidFill>
              <a:uFill>
                <a:solidFill>
                  <a:srgbClr val="ffffff"/>
                </a:solidFill>
              </a:uFill>
              <a:latin typeface="Times New Roman"/>
            </a:endParaRPr>
          </a:p>
        </p:txBody>
      </p:sp>
      <p:sp>
        <p:nvSpPr>
          <p:cNvPr id="73" name="CustomShape 30"/>
          <p:cNvSpPr/>
          <p:nvPr/>
        </p:nvSpPr>
        <p:spPr>
          <a:xfrm>
            <a:off x="15270480" y="10858680"/>
            <a:ext cx="13989240" cy="2273400"/>
          </a:xfrm>
          <a:prstGeom prst="rect">
            <a:avLst/>
          </a:prstGeom>
          <a:noFill/>
          <a:ln>
            <a:noFill/>
          </a:ln>
        </p:spPr>
        <p:style>
          <a:lnRef idx="0"/>
          <a:fillRef idx="0"/>
          <a:effectRef idx="0"/>
          <a:fontRef idx="minor"/>
        </p:style>
        <p:txBody>
          <a:bodyPr lIns="90000" rIns="90000" tIns="45000" bIns="45000"/>
          <a:p>
            <a:pPr>
              <a:lnSpc>
                <a:spcPct val="100000"/>
              </a:lnSpc>
            </a:pPr>
            <a:endParaRPr b="0" lang="en-US" sz="2400" spc="-1" strike="noStrike">
              <a:solidFill>
                <a:srgbClr val="000000"/>
              </a:solidFill>
              <a:uFill>
                <a:solidFill>
                  <a:srgbClr val="ffffff"/>
                </a:solidFill>
              </a:uFill>
              <a:latin typeface="Times New Roman"/>
            </a:endParaRPr>
          </a:p>
          <a:p>
            <a:pPr>
              <a:lnSpc>
                <a:spcPct val="100000"/>
              </a:lnSpc>
            </a:pPr>
            <a:r>
              <a:rPr b="1" lang="en-US" sz="4000" spc="-1" strike="noStrike">
                <a:solidFill>
                  <a:srgbClr val="000000"/>
                </a:solidFill>
                <a:uFill>
                  <a:solidFill>
                    <a:srgbClr val="ffffff"/>
                  </a:solidFill>
                </a:uFill>
                <a:latin typeface="Calibri"/>
                <a:ea typeface="DejaVu Sans"/>
              </a:rPr>
              <a:t>We found few relevant works managing similar problems. That forced us to consult the documentation to understand how OPC UA works. Because the access to the original files was restricted and private. We had few –although enough– material to work with. Plug different technologies in the server (Java EE) and client side (Node.js).</a:t>
            </a:r>
            <a:endParaRPr b="0" lang="en-US" sz="2400" spc="-1" strike="noStrike">
              <a:solidFill>
                <a:srgbClr val="000000"/>
              </a:solidFill>
              <a:uFill>
                <a:solidFill>
                  <a:srgbClr val="ffffff"/>
                </a:solidFill>
              </a:uFill>
              <a:latin typeface="Times New Roman"/>
            </a:endParaRPr>
          </a:p>
        </p:txBody>
      </p:sp>
      <p:sp>
        <p:nvSpPr>
          <p:cNvPr id="74" name="CustomShape 31"/>
          <p:cNvSpPr/>
          <p:nvPr/>
        </p:nvSpPr>
        <p:spPr>
          <a:xfrm>
            <a:off x="10425240" y="4070880"/>
            <a:ext cx="13897800" cy="914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uFill>
                  <a:solidFill>
                    <a:srgbClr val="ffffff"/>
                  </a:solidFill>
                </a:uFill>
                <a:latin typeface="Calibri"/>
                <a:ea typeface="DejaVu Sans"/>
              </a:rPr>
              <a:t>Shinho Kang, Aleksandr Korovin, Omar Gutiérrez, Alexey Karpov</a:t>
            </a:r>
            <a:endParaRPr b="0" lang="en-US" sz="2400" spc="-1" strike="noStrike">
              <a:solidFill>
                <a:srgbClr val="000000"/>
              </a:solidFill>
              <a:uFill>
                <a:solidFill>
                  <a:srgbClr val="ffffff"/>
                </a:solidFill>
              </a:uFill>
              <a:latin typeface="Times New Roman"/>
            </a:endParaRPr>
          </a:p>
        </p:txBody>
      </p:sp>
      <p:pic>
        <p:nvPicPr>
          <p:cNvPr id="75" name="" descr=""/>
          <p:cNvPicPr/>
          <p:nvPr/>
        </p:nvPicPr>
        <p:blipFill>
          <a:blip r:embed="rId7"/>
          <a:stretch/>
        </p:blipFill>
        <p:spPr>
          <a:xfrm>
            <a:off x="1675800" y="1282320"/>
            <a:ext cx="2932200" cy="26301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610</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2011-06-09T07:53:15Z</dcterms:created>
  <dc:creator>Jan Nonnen;Paul Imhoff</dc:creator>
  <dc:description/>
  <dc:language>en-US</dc:language>
  <cp:lastModifiedBy/>
  <dcterms:modified xsi:type="dcterms:W3CDTF">2016-10-12T08:24:07Z</dcterms:modified>
  <cp:revision>240</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