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omfortaa" panose="020B0604020202020204" charset="0"/>
      <p:regular r:id="rId24"/>
      <p:bold r:id="rId25"/>
    </p:embeddedFont>
    <p:embeddedFont>
      <p:font typeface="Lobster" panose="020B0604020202020204" charset="0"/>
      <p:regular r:id="rId26"/>
    </p:embeddedFont>
    <p:embeddedFont>
      <p:font typeface="Montserrat" panose="020B0604020202020204" charset="0"/>
      <p:regular r:id="rId27"/>
      <p:bold r:id="rId28"/>
      <p:italic r:id="rId29"/>
      <p:boldItalic r:id="rId30"/>
    </p:embeddedFont>
    <p:embeddedFont>
      <p:font typeface="Pacifico"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5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73C671-C35C-41FF-8D93-388D771820FF}">
  <a:tblStyle styleId="{F273C671-C35C-41FF-8D93-388D771820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pos="525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ddd8b716b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ddd8b716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Florida Fun Fact: </a:t>
            </a:r>
            <a:r>
              <a:rPr lang="en" sz="1300">
                <a:solidFill>
                  <a:schemeClr val="dk1"/>
                </a:solidFill>
              </a:rPr>
              <a:t> </a:t>
            </a:r>
            <a:r>
              <a:rPr lang="en" sz="1300">
                <a:solidFill>
                  <a:srgbClr val="868686"/>
                </a:solidFill>
              </a:rPr>
              <a:t>“florida has more toll roads than any other state</a:t>
            </a:r>
            <a:endParaRPr sz="1300">
              <a:solidFill>
                <a:srgbClr val="868686"/>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Introduction by </a:t>
            </a:r>
            <a:r>
              <a:rPr lang="en" b="1" u="sng"/>
              <a:t>Alana</a:t>
            </a:r>
            <a:r>
              <a:rPr lang="en"/>
              <a:t>: In this project, we decided to focus on the term “Florida Man.” If you haven’t heard, the phrase “Florida Man,” it’s seemed like a regular statement of news cycles, for wild stories about unusual crime. And this appears like it’s always been the case—these are the first two articles that reference “Florida Man” and “Florida Woman,” from 1899 and 1897 respectively. Both about wild antics involving murder and (probably) murder. (Both excellent reads if you have the time)</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de435ffc7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de435ffc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It would make sense that mechanical refrigeration was invented in Florida. In 1851 Dr. John Gorrie of the little town of Apalachicola created the invention.</a:t>
            </a:r>
            <a:endParaRPr/>
          </a:p>
          <a:p>
            <a:pPr marL="0" lvl="0" indent="0" algn="l" rtl="0">
              <a:spcBef>
                <a:spcPts val="0"/>
              </a:spcBef>
              <a:spcAft>
                <a:spcPts val="0"/>
              </a:spcAft>
              <a:buNone/>
            </a:pPr>
            <a:endParaRPr/>
          </a:p>
          <a:p>
            <a:pPr marL="0" lvl="0" indent="0" algn="l" rtl="0">
              <a:spcBef>
                <a:spcPts val="0"/>
              </a:spcBef>
              <a:spcAft>
                <a:spcPts val="0"/>
              </a:spcAft>
              <a:buNone/>
            </a:pPr>
            <a:r>
              <a:rPr lang="en" b="1" u="sng"/>
              <a:t>Charles</a:t>
            </a:r>
            <a:r>
              <a:rPr lang="en"/>
              <a:t>: Over the 100 plus years we were able to Track Data for Florida Man we discovered a spike in the usage of terms for florida man.  Fist in the period of the first world  war.  And again after 2007 into present day.   For the present day an interesting part of the data is the headlines.  For FLorida man Prior to 2007 the term florida man was in the title of an article,but was not he focus.  After, 2007 FLorida Man is Exclusively the first two words in the headlines.   The sources of article for florida man also shifted from print to online sources.   We suspect the advent of Clickbait is a cause but at this time we can not confirm a correlation with our limited data.   As for the spike during WWI..   A review of the stories listed shows florida was going through a economic boom so we would expect more articles about Florida Man.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de435ffc7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de435ffc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The Florida Everglades are the only place on the planet where crocodiles and alligators live together.</a:t>
            </a:r>
            <a:endParaRPr sz="1300">
              <a:solidFill>
                <a:srgbClr val="868686"/>
              </a:solidFill>
              <a:highlight>
                <a:srgbClr val="FFFFFF"/>
              </a:highlight>
            </a:endParaRPr>
          </a:p>
          <a:p>
            <a:pPr marL="0" lvl="0" indent="0" algn="l" rtl="0">
              <a:spcBef>
                <a:spcPts val="0"/>
              </a:spcBef>
              <a:spcAft>
                <a:spcPts val="0"/>
              </a:spcAft>
              <a:buNone/>
            </a:pPr>
            <a:endParaRPr sz="1300">
              <a:solidFill>
                <a:srgbClr val="868686"/>
              </a:solidFill>
              <a:highlight>
                <a:srgbClr val="FFFFFF"/>
              </a:highlight>
            </a:endParaRPr>
          </a:p>
          <a:p>
            <a:pPr marL="0" lvl="0" indent="0" algn="l" rtl="0">
              <a:spcBef>
                <a:spcPts val="0"/>
              </a:spcBef>
              <a:spcAft>
                <a:spcPts val="0"/>
              </a:spcAft>
              <a:buNone/>
            </a:pPr>
            <a:r>
              <a:rPr lang="en" b="1" u="sng">
                <a:highlight>
                  <a:srgbClr val="FFFFFF"/>
                </a:highlight>
              </a:rPr>
              <a:t>Lacy</a:t>
            </a:r>
            <a:r>
              <a:rPr lang="en">
                <a:highlight>
                  <a:srgbClr val="FFFFFF"/>
                </a:highlight>
              </a:rPr>
              <a:t>: I drafted a list of common Florida animals and found two articles about Florida Man’s interactions with animals. I did not believe that was enough data to make any conclusions about Florida Man’s relationship with animals.</a:t>
            </a:r>
            <a:endParaRPr>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e435ffc7_0_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de435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Charles</a:t>
            </a:r>
            <a:r>
              <a:rPr lang="en">
                <a:solidFill>
                  <a:schemeClr val="dk1"/>
                </a:solidFill>
              </a:rPr>
              <a:t>: Read the slide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e435ffc7_0_1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e435ffc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Bonnie-jo:</a:t>
            </a:r>
            <a:r>
              <a:rPr lang="en"/>
              <a:t>  During the project some of the problems we encountered were…..(Read the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de435ffc7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de435ffc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Lacy</a:t>
            </a:r>
            <a:r>
              <a:rPr lang="en">
                <a:solidFill>
                  <a:schemeClr val="dk1"/>
                </a:solidFill>
              </a:rPr>
              <a:t>: Read the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de435ffc7_0_1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de435ffc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Alana</a:t>
            </a:r>
            <a:r>
              <a:rPr lang="en"/>
              <a:t>: We found that “Florida Man” is a phenomenon exclusive to Florida, based on our analysis against California Man—although it has a larger population, the state name + man seems to be a Florida thing, both locally to those states and nationally in the NYT, seen in the charts made by Bonnie-jo and me. And looking at the demographic pie charts, we see that it is a phenomenon around “men.” And recent, based on Charles’s line graph.</a:t>
            </a:r>
            <a:endParaRPr/>
          </a:p>
          <a:p>
            <a:pPr marL="0" lvl="0" indent="0" algn="l" rtl="0">
              <a:spcBef>
                <a:spcPts val="0"/>
              </a:spcBef>
              <a:spcAft>
                <a:spcPts val="0"/>
              </a:spcAft>
              <a:buNone/>
            </a:pPr>
            <a:r>
              <a:rPr lang="en"/>
              <a:t>In the case of a negative light, looking at the number of articles about crime, provided by Lacy’s charts, we see that crime is more focused on by local news as opposed to national news, something we didn’t expect. We suspect this happens because local news focuses on crime more actively overall, and will report on more types of crime (including smaller crimes)—and because of the limited industry in Florida, there is not as much other news to report.</a:t>
            </a:r>
            <a:endParaRPr/>
          </a:p>
          <a:p>
            <a:pPr marL="0" lvl="0" indent="0" algn="l" rtl="0">
              <a:spcBef>
                <a:spcPts val="0"/>
              </a:spcBef>
              <a:spcAft>
                <a:spcPts val="0"/>
              </a:spcAft>
              <a:buNone/>
            </a:pPr>
            <a:r>
              <a:rPr lang="en"/>
              <a:t>This is all to say that “Florida Man” is very much a particular thing, and one that is recognized in the news—even if it’s not always negative.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de435ffc7_0_1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de435ffc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Bonnie-jo</a:t>
            </a:r>
            <a:r>
              <a:rPr lang="en">
                <a:solidFill>
                  <a:schemeClr val="dk1"/>
                </a:solidFill>
              </a:rPr>
              <a:t>: Read the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de435ffc7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de435ffc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Florida Fun Fact: </a:t>
            </a:r>
            <a:r>
              <a:rPr lang="en"/>
              <a:t>  Main export is Oranges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The small town of Pierson in Northeast Florida is known as the Fern Capital of the World. Ferns from farms here are shipped worldwide and these farms can be seen everywhere in the area.</a:t>
            </a:r>
            <a:endParaRPr/>
          </a:p>
          <a:p>
            <a:pPr marL="0" lvl="0" indent="0" algn="l" rtl="0">
              <a:spcBef>
                <a:spcPts val="0"/>
              </a:spcBef>
              <a:spcAft>
                <a:spcPts val="0"/>
              </a:spcAft>
              <a:buNone/>
            </a:pPr>
            <a:endParaRPr/>
          </a:p>
          <a:p>
            <a:pPr marL="0" lvl="0" indent="0" algn="l" rtl="0">
              <a:spcBef>
                <a:spcPts val="0"/>
              </a:spcBef>
              <a:spcAft>
                <a:spcPts val="0"/>
              </a:spcAft>
              <a:buNone/>
            </a:pPr>
            <a:r>
              <a:rPr lang="en" b="1" u="sng"/>
              <a:t>Charles:</a:t>
            </a:r>
            <a:r>
              <a:rPr lang="en"/>
              <a:t>  How does someone or a group of some people decide that analyzing a very specific term is “a good Idea for a data analysis project. You may ask yourself.    Fair Question we would reply.   In fairness to one of our team, she was not present when we selected our project topic. Regardless,  what we collectivfy want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The highest point in Florida is only 345 feet above sea level. Britton Hill is in the Florida Panhandle. The highest point in Florida’s peninsula is Sugarloaf Mountain near Clermont at 312 feet.</a:t>
            </a:r>
            <a:endParaRPr sz="1300">
              <a:solidFill>
                <a:srgbClr val="868686"/>
              </a:solidFill>
              <a:highlight>
                <a:srgbClr val="FFFFFF"/>
              </a:highlight>
            </a:endParaRPr>
          </a:p>
          <a:p>
            <a:pPr marL="0" lvl="0" indent="0" algn="l" rtl="0">
              <a:spcBef>
                <a:spcPts val="0"/>
              </a:spcBef>
              <a:spcAft>
                <a:spcPts val="0"/>
              </a:spcAft>
              <a:buNone/>
            </a:pPr>
            <a:endParaRPr sz="1300">
              <a:solidFill>
                <a:srgbClr val="868686"/>
              </a:solidFill>
              <a:highlight>
                <a:srgbClr val="FFFFFF"/>
              </a:highlight>
            </a:endParaRPr>
          </a:p>
          <a:p>
            <a:pPr marL="0" lvl="0" indent="0" algn="l" rtl="0">
              <a:spcBef>
                <a:spcPts val="0"/>
              </a:spcBef>
              <a:spcAft>
                <a:spcPts val="0"/>
              </a:spcAft>
              <a:buNone/>
            </a:pPr>
            <a:r>
              <a:rPr lang="en" b="1" u="sng"/>
              <a:t>Lacy</a:t>
            </a:r>
            <a:r>
              <a:rPr lang="en"/>
              <a:t>: At the outset of our project, we wanted answers to the above questions. Does the phrase ‘Florida Man’ occur more frequently in national news than local news? Does national news run headlines featuring men from other states with similar frequency to Florida Man? ‘California Man’ for example? Does the phrase ‘California Man’ occur in California’s local news as frequently as ‘Florida Man’ does in Florida’s local news?  What kind of stories are being published about Florida Man? What percentage of article report crime, both nationally and locally? What about other genders/demographics of Florida People, both nationally and locally? Does Florida Man appear consistently in national news? Or do we see him more in some years than  others? What is Florida Man’s relationship with animals?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Florida has more golf courses than any other state and is home to the World Golf Hall of Fame and Museum in St. Augustine.</a:t>
            </a:r>
            <a:endParaRPr/>
          </a:p>
          <a:p>
            <a:pPr marL="0" lvl="0" indent="0" algn="l" rtl="0">
              <a:spcBef>
                <a:spcPts val="0"/>
              </a:spcBef>
              <a:spcAft>
                <a:spcPts val="0"/>
              </a:spcAft>
              <a:buNone/>
            </a:pPr>
            <a:endParaRPr/>
          </a:p>
          <a:p>
            <a:pPr marL="0" lvl="0" indent="0" algn="l" rtl="0">
              <a:spcBef>
                <a:spcPts val="0"/>
              </a:spcBef>
              <a:spcAft>
                <a:spcPts val="0"/>
              </a:spcAft>
              <a:buNone/>
            </a:pPr>
            <a:r>
              <a:rPr lang="en" b="1" u="sng"/>
              <a:t>Charles:</a:t>
            </a:r>
            <a:endParaRPr b="1" u="sng"/>
          </a:p>
          <a:p>
            <a:pPr marL="0" lvl="0" indent="0" algn="l" rtl="0">
              <a:spcBef>
                <a:spcPts val="0"/>
              </a:spcBef>
              <a:spcAft>
                <a:spcPts val="0"/>
              </a:spcAft>
              <a:buNone/>
            </a:pPr>
            <a:r>
              <a:rPr lang="en"/>
              <a:t>After mapping out the project we started off exploring various news sources, USA today, NTY, Google News Service,  Accu news and a host of others.    Our initial Thought was to explore API’s from local publications in florida(tampa times) and compare the data we retrieved to National news sources (NTY).   We encountered our first hurdle. 1. Local News Papers do not offer or host databases to call.  And it was difficult to find any news sources that may be local to a place in florida.   We eventually found Accu News and discovered we could specify long and lat coordinated and a radius search to fitter for local news sources.   We futher refined data we recieved from that API by filter out for only Articles with a publish location Florida Address.  </a:t>
            </a:r>
            <a:endParaRPr/>
          </a:p>
          <a:p>
            <a:pPr marL="0" lvl="0" indent="0" algn="l" rtl="0">
              <a:spcBef>
                <a:spcPts val="0"/>
              </a:spcBef>
              <a:spcAft>
                <a:spcPts val="0"/>
              </a:spcAft>
              <a:buNone/>
            </a:pPr>
            <a:endParaRPr/>
          </a:p>
          <a:p>
            <a:pPr marL="0" lvl="0" indent="0" algn="l" rtl="0">
              <a:spcBef>
                <a:spcPts val="0"/>
              </a:spcBef>
              <a:spcAft>
                <a:spcPts val="0"/>
              </a:spcAft>
              <a:buNone/>
            </a:pPr>
            <a:r>
              <a:rPr lang="en"/>
              <a:t>To obtain enough data we had to make about 2 dozen calles with our various Key Words and data point, like boy, girl,  man, woman,  and to make sure we weren’t rewriting code with every file  to help with this we wrote code to selct the files were were using rather than retype them with every call.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ddd8b716b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ddd8b716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Florida’s largest river, the St. Johns River, is one of only a few major rivers that flow from south to north.</a:t>
            </a:r>
            <a:endParaRPr/>
          </a:p>
          <a:p>
            <a:pPr marL="0" lvl="0" indent="0" algn="l" rtl="0">
              <a:spcBef>
                <a:spcPts val="0"/>
              </a:spcBef>
              <a:spcAft>
                <a:spcPts val="0"/>
              </a:spcAft>
              <a:buNone/>
            </a:pPr>
            <a:endParaRPr/>
          </a:p>
          <a:p>
            <a:pPr marL="0" lvl="0" indent="0" algn="l" rtl="0">
              <a:spcBef>
                <a:spcPts val="0"/>
              </a:spcBef>
              <a:spcAft>
                <a:spcPts val="0"/>
              </a:spcAft>
              <a:buNone/>
            </a:pPr>
            <a:r>
              <a:rPr lang="en" b="1" u="sng"/>
              <a:t>Bonnie-jo:</a:t>
            </a:r>
            <a:r>
              <a:rPr lang="en"/>
              <a:t> To find out how frequently the “Florida Man” is reported on Nationally vs. Locally, we pulled our API’s, exported to CSV files and then using Jupyter Notebook, completed an article count for the months of April &amp; May 2019. Due to API limits - we were only able to pull two months of data, which revealed that there were 110 Local articles published with only 1 National article written about “Florida Man” in the New York Times. In other words, there were 99.99% “Florida Man” articles published locally than nationally in the New York Times.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dd8b716b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dd8b716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Florida is the largest producer of watermelons in the country. It also produces the most tomatoes, strawberries and sugar.</a:t>
            </a:r>
            <a:endParaRPr sz="1300">
              <a:solidFill>
                <a:srgbClr val="868686"/>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r>
              <a:rPr lang="en" b="1" u="sng"/>
              <a:t>Bonnie-jo:</a:t>
            </a:r>
            <a:r>
              <a:rPr lang="en"/>
              <a:t>  In order to find out if “Florida Man” is a Florida-specific occurrence, we selected a state with a larger population - California - to see which “state” man is written about more frequently.  Given more time to work on the project, we would complete a comparison with all “state” men to see what that information reveals.  After completing the article counts we found that </a:t>
            </a:r>
            <a:r>
              <a:rPr lang="en" u="sng"/>
              <a:t>locally</a:t>
            </a:r>
            <a:r>
              <a:rPr lang="en"/>
              <a:t> “Florida Man” is written about 95% more often than “California Man” and </a:t>
            </a:r>
            <a:r>
              <a:rPr lang="en" u="sng"/>
              <a:t>nationally</a:t>
            </a:r>
            <a:r>
              <a:rPr lang="en"/>
              <a:t> there are 59% more articles published about “Florida Man” than “California Man”.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dd8b716b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dd8b716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Made mostly of Florida pine, The Belleview Biltmore Resort and Spa, northwest of Tampa Bay is said to be the world’s largest occupied wooden structure at 820,000 square feet.</a:t>
            </a:r>
            <a:endParaRPr/>
          </a:p>
          <a:p>
            <a:pPr marL="0" lvl="0" indent="0" algn="l" rtl="0">
              <a:spcBef>
                <a:spcPts val="0"/>
              </a:spcBef>
              <a:spcAft>
                <a:spcPts val="0"/>
              </a:spcAft>
              <a:buNone/>
            </a:pPr>
            <a:endParaRPr/>
          </a:p>
          <a:p>
            <a:pPr marL="0" lvl="0" indent="0" algn="l" rtl="0">
              <a:spcBef>
                <a:spcPts val="0"/>
              </a:spcBef>
              <a:spcAft>
                <a:spcPts val="0"/>
              </a:spcAft>
              <a:buNone/>
            </a:pPr>
            <a:r>
              <a:rPr lang="en" b="1" u="sng"/>
              <a:t>Alana</a:t>
            </a:r>
            <a:r>
              <a:rPr lang="en"/>
              <a:t>: This question looks at specifically the NYT and its subsections—how are articles about “Florida Man” categorized by the publication. The subsections of NYT are not genre-specific, but do give an idea about some of the content of these articles. There are more archived stories about Florida Man than California Man, as well as more US stories—a funny thing to note is that there are stories about both in New York  (which are often about ‘Florida Man’ being in New York and committing crimes…)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ddd8b716b_0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ddd8b716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You may be surprised to learn that in terms of area, Jacksonville, Florida is the largest city in the United States.</a:t>
            </a:r>
            <a:endParaRPr/>
          </a:p>
          <a:p>
            <a:pPr marL="0" lvl="0" indent="0" algn="l" rtl="0">
              <a:spcBef>
                <a:spcPts val="0"/>
              </a:spcBef>
              <a:spcAft>
                <a:spcPts val="0"/>
              </a:spcAft>
              <a:buNone/>
            </a:pPr>
            <a:endParaRPr/>
          </a:p>
          <a:p>
            <a:pPr marL="0" lvl="0" indent="0" algn="l" rtl="0">
              <a:spcBef>
                <a:spcPts val="0"/>
              </a:spcBef>
              <a:spcAft>
                <a:spcPts val="0"/>
              </a:spcAft>
              <a:buNone/>
            </a:pPr>
            <a:r>
              <a:rPr lang="en" b="1" u="sng"/>
              <a:t>Lacy</a:t>
            </a:r>
            <a:r>
              <a:rPr lang="en"/>
              <a:t>: After Bonnie-jo and Charles created CSV files of cleaned data, I imported the CSVs into data frames for analysis. I searched the data frame for several keywords related to crime and arrest. I then found the percentage of articles that contained crime keywords (dropping duplicates) and compared it to articles that did not. I was surprised to see that the most local articles about Florida Man reported crime. I expected to see Florida Man portrayed in a more generous manner locally than nationally. I thought national news would be attracted to salacious tales of Florida Man’s crimes and that would be reflected in the proportion of national stories about crime. However the trend I expected to see was reversed. National and local news about California had a similar proportion of articles about crime vs not crime.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de435ffc7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de435ff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Florida Fun Fact: </a:t>
            </a:r>
            <a:r>
              <a:rPr lang="en" sz="1300">
                <a:solidFill>
                  <a:srgbClr val="868686"/>
                </a:solidFill>
                <a:highlight>
                  <a:srgbClr val="FFFFFF"/>
                </a:highlight>
              </a:rPr>
              <a:t>Sure there are long lines at Disney World. After all annual attendance is about 17 million people. That’s over 45,000 people per day on AVERAGE. Busy days will see over 100,000.</a:t>
            </a:r>
            <a:endParaRPr/>
          </a:p>
          <a:p>
            <a:pPr marL="0" lvl="0" indent="0" algn="l" rtl="0">
              <a:spcBef>
                <a:spcPts val="0"/>
              </a:spcBef>
              <a:spcAft>
                <a:spcPts val="0"/>
              </a:spcAft>
              <a:buNone/>
            </a:pPr>
            <a:endParaRPr/>
          </a:p>
          <a:p>
            <a:pPr marL="0" lvl="0" indent="0" algn="l" rtl="0">
              <a:spcBef>
                <a:spcPts val="0"/>
              </a:spcBef>
              <a:spcAft>
                <a:spcPts val="0"/>
              </a:spcAft>
              <a:buNone/>
            </a:pPr>
            <a:r>
              <a:rPr lang="en" b="1" u="sng"/>
              <a:t>Alana</a:t>
            </a:r>
            <a:r>
              <a:rPr lang="en"/>
              <a:t>: These pie charts are looking to see if “Florida Man” is a phenomenon specific to the gender/age of “men.” We compared this to headlines about “Florida Woman” “Girl” “Boy” and “Couple.” When we were looking into this, articles with gender-neutral language were negligible, and did not include them in this set (especially since girl/boy alone were so small). We found that “Florida Man” is overwhelmingly more popular than other demographics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9E00"/>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rgbClr val="FFFFFF"/>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rgbClr val="434343"/>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rgbClr val="FFFFFF"/>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E00"/>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rgbClr val="FFFFFF"/>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2400"/>
              <a:buNone/>
              <a:defRPr sz="2400" b="0">
                <a:solidFill>
                  <a:srgbClr val="434343"/>
                </a:solidFill>
              </a:defRPr>
            </a:lvl1pPr>
            <a:lvl2pPr lvl="1" algn="ctr" rtl="0">
              <a:spcBef>
                <a:spcPts val="0"/>
              </a:spcBef>
              <a:spcAft>
                <a:spcPts val="0"/>
              </a:spcAft>
              <a:buClr>
                <a:srgbClr val="434343"/>
              </a:buClr>
              <a:buSzPts val="2400"/>
              <a:buNone/>
              <a:defRPr sz="2400" b="0">
                <a:solidFill>
                  <a:srgbClr val="434343"/>
                </a:solidFill>
              </a:defRPr>
            </a:lvl2pPr>
            <a:lvl3pPr lvl="2" algn="ctr" rtl="0">
              <a:spcBef>
                <a:spcPts val="0"/>
              </a:spcBef>
              <a:spcAft>
                <a:spcPts val="0"/>
              </a:spcAft>
              <a:buClr>
                <a:srgbClr val="434343"/>
              </a:buClr>
              <a:buSzPts val="2400"/>
              <a:buNone/>
              <a:defRPr sz="2400" b="0">
                <a:solidFill>
                  <a:srgbClr val="434343"/>
                </a:solidFill>
              </a:defRPr>
            </a:lvl3pPr>
            <a:lvl4pPr lvl="3" algn="ctr" rtl="0">
              <a:spcBef>
                <a:spcPts val="0"/>
              </a:spcBef>
              <a:spcAft>
                <a:spcPts val="0"/>
              </a:spcAft>
              <a:buClr>
                <a:srgbClr val="434343"/>
              </a:buClr>
              <a:buSzPts val="2400"/>
              <a:buNone/>
              <a:defRPr sz="2400" b="0">
                <a:solidFill>
                  <a:srgbClr val="434343"/>
                </a:solidFill>
              </a:defRPr>
            </a:lvl4pPr>
            <a:lvl5pPr lvl="4" algn="ctr" rtl="0">
              <a:spcBef>
                <a:spcPts val="0"/>
              </a:spcBef>
              <a:spcAft>
                <a:spcPts val="0"/>
              </a:spcAft>
              <a:buClr>
                <a:srgbClr val="434343"/>
              </a:buClr>
              <a:buSzPts val="2400"/>
              <a:buNone/>
              <a:defRPr sz="2400" b="0">
                <a:solidFill>
                  <a:srgbClr val="434343"/>
                </a:solidFill>
              </a:defRPr>
            </a:lvl5pPr>
            <a:lvl6pPr lvl="5" algn="ctr" rtl="0">
              <a:spcBef>
                <a:spcPts val="0"/>
              </a:spcBef>
              <a:spcAft>
                <a:spcPts val="0"/>
              </a:spcAft>
              <a:buClr>
                <a:srgbClr val="434343"/>
              </a:buClr>
              <a:buSzPts val="2400"/>
              <a:buNone/>
              <a:defRPr sz="2400" b="0">
                <a:solidFill>
                  <a:srgbClr val="434343"/>
                </a:solidFill>
              </a:defRPr>
            </a:lvl6pPr>
            <a:lvl7pPr lvl="6" algn="ctr" rtl="0">
              <a:spcBef>
                <a:spcPts val="0"/>
              </a:spcBef>
              <a:spcAft>
                <a:spcPts val="0"/>
              </a:spcAft>
              <a:buClr>
                <a:srgbClr val="434343"/>
              </a:buClr>
              <a:buSzPts val="2400"/>
              <a:buNone/>
              <a:defRPr sz="2400" b="0">
                <a:solidFill>
                  <a:srgbClr val="434343"/>
                </a:solidFill>
              </a:defRPr>
            </a:lvl7pPr>
            <a:lvl8pPr lvl="7" algn="ctr" rtl="0">
              <a:spcBef>
                <a:spcPts val="0"/>
              </a:spcBef>
              <a:spcAft>
                <a:spcPts val="0"/>
              </a:spcAft>
              <a:buClr>
                <a:srgbClr val="434343"/>
              </a:buClr>
              <a:buSzPts val="2400"/>
              <a:buNone/>
              <a:defRPr sz="2400" b="0">
                <a:solidFill>
                  <a:srgbClr val="434343"/>
                </a:solidFill>
              </a:defRPr>
            </a:lvl8pPr>
            <a:lvl9pPr lvl="8" algn="ctr" rtl="0">
              <a:spcBef>
                <a:spcPts val="0"/>
              </a:spcBef>
              <a:spcAft>
                <a:spcPts val="0"/>
              </a:spcAft>
              <a:buClr>
                <a:srgbClr val="434343"/>
              </a:buClr>
              <a:buSzPts val="2400"/>
              <a:buNone/>
              <a:defRPr sz="2400" b="0">
                <a:solidFill>
                  <a:srgbClr val="434343"/>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a:solidFill>
                  <a:srgbClr val="FFFFFF"/>
                </a:solidFill>
              </a:defRPr>
            </a:lvl4pPr>
            <a:lvl5pPr lvl="4" algn="ctr" rtl="0">
              <a:spcBef>
                <a:spcPts val="0"/>
              </a:spcBef>
              <a:spcAft>
                <a:spcPts val="0"/>
              </a:spcAft>
              <a:buClr>
                <a:srgbClr val="FFFFFF"/>
              </a:buClr>
              <a:buSzPts val="1800"/>
              <a:buNone/>
              <a:defRPr>
                <a:solidFill>
                  <a:srgbClr val="FFFFFF"/>
                </a:solidFill>
              </a:defRPr>
            </a:lvl5pPr>
            <a:lvl6pPr lvl="5" algn="ctr" rtl="0">
              <a:spcBef>
                <a:spcPts val="0"/>
              </a:spcBef>
              <a:spcAft>
                <a:spcPts val="0"/>
              </a:spcAft>
              <a:buClr>
                <a:srgbClr val="FFFFFF"/>
              </a:buClr>
              <a:buSzPts val="1800"/>
              <a:buNone/>
              <a:defRPr>
                <a:solidFill>
                  <a:srgbClr val="FFFFFF"/>
                </a:solidFill>
              </a:defRPr>
            </a:lvl6pPr>
            <a:lvl7pPr lvl="6" algn="ctr" rtl="0">
              <a:spcBef>
                <a:spcPts val="0"/>
              </a:spcBef>
              <a:spcAft>
                <a:spcPts val="0"/>
              </a:spcAft>
              <a:buClr>
                <a:srgbClr val="FFFFFF"/>
              </a:buClr>
              <a:buSzPts val="1800"/>
              <a:buNone/>
              <a:defRPr>
                <a:solidFill>
                  <a:srgbClr val="FFFFFF"/>
                </a:solidFill>
              </a:defRPr>
            </a:lvl7pPr>
            <a:lvl8pPr lvl="7" algn="ctr" rtl="0">
              <a:spcBef>
                <a:spcPts val="0"/>
              </a:spcBef>
              <a:spcAft>
                <a:spcPts val="0"/>
              </a:spcAft>
              <a:buClr>
                <a:srgbClr val="FFFFFF"/>
              </a:buClr>
              <a:buSzPts val="1800"/>
              <a:buNone/>
              <a:defRPr>
                <a:solidFill>
                  <a:srgbClr val="FFFFFF"/>
                </a:solidFill>
              </a:defRPr>
            </a:lvl8pPr>
            <a:lvl9pPr lvl="8" algn="ctr" rtl="0">
              <a:spcBef>
                <a:spcPts val="0"/>
              </a:spcBef>
              <a:spcAft>
                <a:spcPts val="0"/>
              </a:spcAft>
              <a:buClr>
                <a:srgbClr val="FFFFFF"/>
              </a:buClr>
              <a:buSzPts val="1800"/>
              <a:buNone/>
              <a:defRPr>
                <a:solidFill>
                  <a:srgbClr val="FFFFFF"/>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434343"/>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rgbClr val="FF9E00"/>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24" name="Google Shape;24;p5"/>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29" name="Google Shape;29;p6"/>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35" name="Google Shape;35;p7"/>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Clr>
                <a:srgbClr val="999999"/>
              </a:buClr>
              <a:buSzPts val="1200"/>
              <a:buNone/>
              <a:defRPr sz="1200" i="1">
                <a:solidFill>
                  <a:srgbClr val="999999"/>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rgbClr val="FF9E00"/>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1566"/>
            <a:ext cx="2660700" cy="7338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sz="1200" b="1">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marL="914400" lvl="1" indent="-3429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marL="1371600" lvl="2" indent="-3810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marL="1828800" lvl="3" indent="-3429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marL="2286000" lvl="4" indent="-3429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marL="2743200" lvl="5"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marL="3200400" lvl="6"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marL="3657600" lvl="7"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marL="4114800" lvl="8" indent="-3429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rgbClr val="FF9E00"/>
                </a:solidFill>
                <a:latin typeface="Montserrat"/>
                <a:ea typeface="Montserrat"/>
                <a:cs typeface="Montserrat"/>
                <a:sym typeface="Montserrat"/>
              </a:defRPr>
            </a:lvl1pPr>
            <a:lvl2pPr lvl="1" algn="ctr">
              <a:buNone/>
              <a:defRPr sz="800" b="1">
                <a:solidFill>
                  <a:srgbClr val="FF9E00"/>
                </a:solidFill>
                <a:latin typeface="Montserrat"/>
                <a:ea typeface="Montserrat"/>
                <a:cs typeface="Montserrat"/>
                <a:sym typeface="Montserrat"/>
              </a:defRPr>
            </a:lvl2pPr>
            <a:lvl3pPr lvl="2" algn="ctr">
              <a:buNone/>
              <a:defRPr sz="800" b="1">
                <a:solidFill>
                  <a:srgbClr val="FF9E00"/>
                </a:solidFill>
                <a:latin typeface="Montserrat"/>
                <a:ea typeface="Montserrat"/>
                <a:cs typeface="Montserrat"/>
                <a:sym typeface="Montserrat"/>
              </a:defRPr>
            </a:lvl3pPr>
            <a:lvl4pPr lvl="3" algn="ctr">
              <a:buNone/>
              <a:defRPr sz="800" b="1">
                <a:solidFill>
                  <a:srgbClr val="FF9E00"/>
                </a:solidFill>
                <a:latin typeface="Montserrat"/>
                <a:ea typeface="Montserrat"/>
                <a:cs typeface="Montserrat"/>
                <a:sym typeface="Montserrat"/>
              </a:defRPr>
            </a:lvl4pPr>
            <a:lvl5pPr lvl="4" algn="ctr">
              <a:buNone/>
              <a:defRPr sz="800" b="1">
                <a:solidFill>
                  <a:srgbClr val="FF9E00"/>
                </a:solidFill>
                <a:latin typeface="Montserrat"/>
                <a:ea typeface="Montserrat"/>
                <a:cs typeface="Montserrat"/>
                <a:sym typeface="Montserrat"/>
              </a:defRPr>
            </a:lvl5pPr>
            <a:lvl6pPr lvl="5" algn="ctr">
              <a:buNone/>
              <a:defRPr sz="800" b="1">
                <a:solidFill>
                  <a:srgbClr val="FF9E00"/>
                </a:solidFill>
                <a:latin typeface="Montserrat"/>
                <a:ea typeface="Montserrat"/>
                <a:cs typeface="Montserrat"/>
                <a:sym typeface="Montserrat"/>
              </a:defRPr>
            </a:lvl6pPr>
            <a:lvl7pPr lvl="6" algn="ctr">
              <a:buNone/>
              <a:defRPr sz="800" b="1">
                <a:solidFill>
                  <a:srgbClr val="FF9E00"/>
                </a:solidFill>
                <a:latin typeface="Montserrat"/>
                <a:ea typeface="Montserrat"/>
                <a:cs typeface="Montserrat"/>
                <a:sym typeface="Montserrat"/>
              </a:defRPr>
            </a:lvl7pPr>
            <a:lvl8pPr lvl="7" algn="ctr">
              <a:buNone/>
              <a:defRPr sz="800" b="1">
                <a:solidFill>
                  <a:srgbClr val="FF9E00"/>
                </a:solidFill>
                <a:latin typeface="Montserrat"/>
                <a:ea typeface="Montserrat"/>
                <a:cs typeface="Montserrat"/>
                <a:sym typeface="Montserrat"/>
              </a:defRPr>
            </a:lvl8pPr>
            <a:lvl9pPr lvl="8" algn="ctr">
              <a:buNone/>
              <a:defRPr sz="800" b="1">
                <a:solidFill>
                  <a:srgbClr val="FF9E00"/>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alindner/07-Proj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alindner/07-Project/blob/master/Project/Accu-News%20API.ipynb"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github.com/calindner/07-Project/blob/master/Project/Clean%20Process.ipynb" TargetMode="External"/><Relationship Id="rId4" Type="http://schemas.openxmlformats.org/officeDocument/2006/relationships/hyperlink" Target="https://github.com/calindner/07-Project/blob/master/Project/NYT_API.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rgbClr val="1155CC"/>
              </a:solidFill>
            </a:endParaRPr>
          </a:p>
          <a:p>
            <a:pPr marL="0" lvl="0" indent="0" algn="ctr"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59" name="Google Shape;59;p12"/>
          <p:cNvSpPr txBox="1">
            <a:spLocks noGrp="1"/>
          </p:cNvSpPr>
          <p:nvPr>
            <p:ph type="ctrTitle"/>
          </p:nvPr>
        </p:nvSpPr>
        <p:spPr>
          <a:xfrm>
            <a:off x="4163925" y="643450"/>
            <a:ext cx="4292100" cy="14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solidFill>
                  <a:srgbClr val="1155CC"/>
                </a:solidFill>
                <a:latin typeface="Pacifico"/>
                <a:ea typeface="Pacifico"/>
                <a:cs typeface="Pacifico"/>
                <a:sym typeface="Pacifico"/>
              </a:rPr>
              <a:t>Florida Man</a:t>
            </a:r>
            <a:endParaRPr sz="5000">
              <a:solidFill>
                <a:srgbClr val="1155CC"/>
              </a:solidFill>
              <a:latin typeface="Pacifico"/>
              <a:ea typeface="Pacifico"/>
              <a:cs typeface="Pacifico"/>
              <a:sym typeface="Pacifico"/>
            </a:endParaRPr>
          </a:p>
        </p:txBody>
      </p:sp>
      <p:sp>
        <p:nvSpPr>
          <p:cNvPr id="60" name="Google Shape;60;p12"/>
          <p:cNvSpPr/>
          <p:nvPr/>
        </p:nvSpPr>
        <p:spPr>
          <a:xfrm>
            <a:off x="4163925" y="403612"/>
            <a:ext cx="816000" cy="806700"/>
          </a:xfrm>
          <a:prstGeom prst="sun">
            <a:avLst>
              <a:gd name="adj" fmla="val 25000"/>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1122075" y="970763"/>
            <a:ext cx="742800" cy="528000"/>
          </a:xfrm>
          <a:prstGeom prst="halfFrame">
            <a:avLst>
              <a:gd name="adj1" fmla="val 33333"/>
              <a:gd name="adj2" fmla="val 33333"/>
            </a:avLst>
          </a:prstGeom>
          <a:solidFill>
            <a:srgbClr val="1155CC"/>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000"/>
              </a:spcAft>
              <a:buNone/>
            </a:pPr>
            <a:endParaRPr sz="1200" b="1">
              <a:solidFill>
                <a:srgbClr val="FFFFFF"/>
              </a:solidFill>
            </a:endParaRPr>
          </a:p>
        </p:txBody>
      </p:sp>
      <p:pic>
        <p:nvPicPr>
          <p:cNvPr id="62" name="Google Shape;62;p12"/>
          <p:cNvPicPr preferRelativeResize="0"/>
          <p:nvPr/>
        </p:nvPicPr>
        <p:blipFill>
          <a:blip r:embed="rId3">
            <a:alphaModFix/>
          </a:blip>
          <a:stretch>
            <a:fillRect/>
          </a:stretch>
        </p:blipFill>
        <p:spPr>
          <a:xfrm>
            <a:off x="1316800" y="1160787"/>
            <a:ext cx="2058324" cy="2949325"/>
          </a:xfrm>
          <a:prstGeom prst="rect">
            <a:avLst/>
          </a:prstGeom>
          <a:noFill/>
          <a:ln w="38100" cap="flat" cmpd="sng">
            <a:solidFill>
              <a:srgbClr val="1155CC"/>
            </a:solidFill>
            <a:prstDash val="solid"/>
            <a:round/>
            <a:headEnd type="none" w="sm" len="sm"/>
            <a:tailEnd type="none" w="sm" len="sm"/>
          </a:ln>
        </p:spPr>
      </p:pic>
      <p:sp>
        <p:nvSpPr>
          <p:cNvPr id="63" name="Google Shape;63;p12"/>
          <p:cNvSpPr/>
          <p:nvPr/>
        </p:nvSpPr>
        <p:spPr>
          <a:xfrm>
            <a:off x="3677290" y="1903796"/>
            <a:ext cx="687300" cy="658200"/>
          </a:xfrm>
          <a:prstGeom prst="halfFrame">
            <a:avLst>
              <a:gd name="adj1" fmla="val 33333"/>
              <a:gd name="adj2" fmla="val 33333"/>
            </a:avLst>
          </a:prstGeom>
          <a:solidFill>
            <a:srgbClr val="1155CC"/>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000"/>
              </a:spcAft>
              <a:buNone/>
            </a:pPr>
            <a:endParaRPr sz="1200" b="1">
              <a:solidFill>
                <a:srgbClr val="FFFFFF"/>
              </a:solidFill>
            </a:endParaRPr>
          </a:p>
        </p:txBody>
      </p:sp>
      <p:pic>
        <p:nvPicPr>
          <p:cNvPr id="64" name="Google Shape;64;p12"/>
          <p:cNvPicPr preferRelativeResize="0"/>
          <p:nvPr/>
        </p:nvPicPr>
        <p:blipFill rotWithShape="1">
          <a:blip r:embed="rId4">
            <a:alphaModFix/>
          </a:blip>
          <a:srcRect l="14376"/>
          <a:stretch/>
        </p:blipFill>
        <p:spPr>
          <a:xfrm>
            <a:off x="3802700" y="2148943"/>
            <a:ext cx="4215167" cy="1817770"/>
          </a:xfrm>
          <a:prstGeom prst="rect">
            <a:avLst/>
          </a:prstGeom>
          <a:noFill/>
          <a:ln w="38100" cap="flat" cmpd="sng">
            <a:solidFill>
              <a:srgbClr val="1155CC"/>
            </a:solidFill>
            <a:prstDash val="solid"/>
            <a:round/>
            <a:headEnd type="none" w="sm" len="sm"/>
            <a:tailEnd type="none" w="sm" len="sm"/>
          </a:ln>
        </p:spPr>
      </p:pic>
      <p:sp>
        <p:nvSpPr>
          <p:cNvPr id="65" name="Google Shape;65;p12"/>
          <p:cNvSpPr txBox="1"/>
          <p:nvPr/>
        </p:nvSpPr>
        <p:spPr>
          <a:xfrm>
            <a:off x="1046600" y="884488"/>
            <a:ext cx="11538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200" b="1">
                <a:solidFill>
                  <a:schemeClr val="lt1"/>
                </a:solidFill>
              </a:rPr>
              <a:t>1897</a:t>
            </a:r>
            <a:endParaRPr>
              <a:latin typeface="Droid Serif"/>
              <a:ea typeface="Droid Serif"/>
              <a:cs typeface="Droid Serif"/>
              <a:sym typeface="Droid Serif"/>
            </a:endParaRPr>
          </a:p>
        </p:txBody>
      </p:sp>
      <p:sp>
        <p:nvSpPr>
          <p:cNvPr id="66" name="Google Shape;66;p12"/>
          <p:cNvSpPr txBox="1"/>
          <p:nvPr/>
        </p:nvSpPr>
        <p:spPr>
          <a:xfrm>
            <a:off x="3593100" y="1806400"/>
            <a:ext cx="7263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200" b="1">
                <a:solidFill>
                  <a:schemeClr val="lt1"/>
                </a:solidFill>
              </a:rPr>
              <a:t>1899</a:t>
            </a:r>
            <a:endParaRPr>
              <a:latin typeface="Droid Serif"/>
              <a:ea typeface="Droid Serif"/>
              <a:cs typeface="Droid Serif"/>
              <a:sym typeface="Droid Serif"/>
            </a:endParaRPr>
          </a:p>
        </p:txBody>
      </p:sp>
      <p:sp>
        <p:nvSpPr>
          <p:cNvPr id="67" name="Google Shape;67;p12"/>
          <p:cNvSpPr txBox="1"/>
          <p:nvPr/>
        </p:nvSpPr>
        <p:spPr>
          <a:xfrm>
            <a:off x="5451950" y="4364850"/>
            <a:ext cx="3120600" cy="714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200"/>
              </a:spcBef>
              <a:spcAft>
                <a:spcPts val="0"/>
              </a:spcAft>
              <a:buNone/>
            </a:pPr>
            <a:r>
              <a:rPr lang="en" sz="1200" b="1">
                <a:solidFill>
                  <a:srgbClr val="1155CC"/>
                </a:solidFill>
                <a:latin typeface="Calibri"/>
                <a:ea typeface="Calibri"/>
                <a:cs typeface="Calibri"/>
                <a:sym typeface="Calibri"/>
              </a:rPr>
              <a:t>Charles Lindner ✺  Lacy Williams</a:t>
            </a:r>
            <a:endParaRPr sz="1200" b="1">
              <a:solidFill>
                <a:srgbClr val="1155CC"/>
              </a:solidFill>
              <a:latin typeface="Calibri"/>
              <a:ea typeface="Calibri"/>
              <a:cs typeface="Calibri"/>
              <a:sym typeface="Calibri"/>
            </a:endParaRPr>
          </a:p>
          <a:p>
            <a:pPr marL="0" lvl="0" indent="0" algn="l" rtl="0">
              <a:lnSpc>
                <a:spcPct val="90000"/>
              </a:lnSpc>
              <a:spcBef>
                <a:spcPts val="200"/>
              </a:spcBef>
              <a:spcAft>
                <a:spcPts val="0"/>
              </a:spcAft>
              <a:buNone/>
            </a:pPr>
            <a:r>
              <a:rPr lang="en" sz="1200" b="1">
                <a:solidFill>
                  <a:srgbClr val="1155CC"/>
                </a:solidFill>
                <a:latin typeface="Calibri"/>
                <a:ea typeface="Calibri"/>
                <a:cs typeface="Calibri"/>
                <a:sym typeface="Calibri"/>
              </a:rPr>
              <a:t>Alana Csaposs	  </a:t>
            </a:r>
            <a:r>
              <a:rPr lang="en" sz="1200" b="1">
                <a:solidFill>
                  <a:schemeClr val="hlink"/>
                </a:solidFill>
                <a:latin typeface="Calibri"/>
                <a:ea typeface="Calibri"/>
                <a:cs typeface="Calibri"/>
                <a:sym typeface="Calibri"/>
              </a:rPr>
              <a:t>✺</a:t>
            </a:r>
            <a:r>
              <a:rPr lang="en" sz="1200" b="1">
                <a:solidFill>
                  <a:srgbClr val="1155CC"/>
                </a:solidFill>
                <a:latin typeface="Calibri"/>
                <a:ea typeface="Calibri"/>
                <a:cs typeface="Calibri"/>
                <a:sym typeface="Calibri"/>
              </a:rPr>
              <a:t>   Bonnie-jo Barnaby</a:t>
            </a:r>
            <a:endParaRPr sz="1200" b="1">
              <a:solidFill>
                <a:srgbClr val="1155CC"/>
              </a:solidFill>
              <a:latin typeface="Calibri"/>
              <a:ea typeface="Calibri"/>
              <a:cs typeface="Calibri"/>
              <a:sym typeface="Calibri"/>
            </a:endParaRPr>
          </a:p>
        </p:txBody>
      </p:sp>
      <p:sp>
        <p:nvSpPr>
          <p:cNvPr id="68" name="Google Shape;68;p12"/>
          <p:cNvSpPr txBox="1"/>
          <p:nvPr/>
        </p:nvSpPr>
        <p:spPr>
          <a:xfrm>
            <a:off x="3702825" y="4364850"/>
            <a:ext cx="1846200" cy="498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 sz="1600" b="1">
                <a:solidFill>
                  <a:srgbClr val="1155CC"/>
                </a:solidFill>
                <a:latin typeface="Pacifico"/>
                <a:ea typeface="Pacifico"/>
                <a:cs typeface="Pacifico"/>
                <a:sym typeface="Pacifico"/>
              </a:rPr>
              <a:t>Team Members</a:t>
            </a:r>
            <a:r>
              <a:rPr lang="en" b="1" u="sng">
                <a:solidFill>
                  <a:srgbClr val="1155CC"/>
                </a:solidFill>
                <a:latin typeface="Lobster"/>
                <a:ea typeface="Lobster"/>
                <a:cs typeface="Lobster"/>
                <a:sym typeface="Lobster"/>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39"/>
        <p:cNvGrpSpPr/>
        <p:nvPr/>
      </p:nvGrpSpPr>
      <p:grpSpPr>
        <a:xfrm>
          <a:off x="0" y="0"/>
          <a:ext cx="0" cy="0"/>
          <a:chOff x="0" y="0"/>
          <a:chExt cx="0" cy="0"/>
        </a:xfrm>
      </p:grpSpPr>
      <p:sp>
        <p:nvSpPr>
          <p:cNvPr id="140" name="Google Shape;140;p21"/>
          <p:cNvSpPr/>
          <p:nvPr/>
        </p:nvSpPr>
        <p:spPr>
          <a:xfrm>
            <a:off x="176256" y="210300"/>
            <a:ext cx="8791500" cy="472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txBox="1"/>
          <p:nvPr/>
        </p:nvSpPr>
        <p:spPr>
          <a:xfrm>
            <a:off x="2965350" y="183300"/>
            <a:ext cx="32133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solidFill>
                  <a:srgbClr val="FF9900"/>
                </a:solidFill>
                <a:latin typeface="Pacifico"/>
                <a:ea typeface="Pacifico"/>
                <a:cs typeface="Pacifico"/>
                <a:sym typeface="Pacifico"/>
              </a:rPr>
              <a:t>Question 5</a:t>
            </a:r>
            <a:endParaRPr>
              <a:solidFill>
                <a:srgbClr val="FF9900"/>
              </a:solidFill>
              <a:latin typeface="Droid Serif"/>
              <a:ea typeface="Droid Serif"/>
              <a:cs typeface="Droid Serif"/>
              <a:sym typeface="Droid Serif"/>
            </a:endParaRPr>
          </a:p>
        </p:txBody>
      </p:sp>
      <p:sp>
        <p:nvSpPr>
          <p:cNvPr id="142" name="Google Shape;142;p21"/>
          <p:cNvSpPr txBox="1"/>
          <p:nvPr/>
        </p:nvSpPr>
        <p:spPr>
          <a:xfrm>
            <a:off x="237225" y="707075"/>
            <a:ext cx="4421100" cy="9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a:solidFill>
                  <a:schemeClr val="dk1"/>
                </a:solidFill>
                <a:latin typeface="Comfortaa"/>
                <a:ea typeface="Comfortaa"/>
                <a:cs typeface="Comfortaa"/>
                <a:sym typeface="Comfortaa"/>
              </a:rPr>
              <a:t>Are there certain years in the national news cycle where “Florida Man” was more common? </a:t>
            </a:r>
            <a:endParaRPr sz="1600">
              <a:latin typeface="Comfortaa"/>
              <a:ea typeface="Comfortaa"/>
              <a:cs typeface="Comfortaa"/>
              <a:sym typeface="Comfortaa"/>
            </a:endParaRPr>
          </a:p>
        </p:txBody>
      </p:sp>
      <p:sp>
        <p:nvSpPr>
          <p:cNvPr id="143" name="Google Shape;143;p21"/>
          <p:cNvSpPr txBox="1"/>
          <p:nvPr/>
        </p:nvSpPr>
        <p:spPr>
          <a:xfrm>
            <a:off x="296625" y="1684225"/>
            <a:ext cx="4421100" cy="299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9900"/>
                </a:solidFill>
                <a:latin typeface="Calibri"/>
                <a:ea typeface="Calibri"/>
                <a:cs typeface="Calibri"/>
                <a:sym typeface="Calibri"/>
              </a:rPr>
              <a:t>Purpose of Question:</a:t>
            </a:r>
            <a:r>
              <a:rPr lang="en" sz="1100" b="1">
                <a:solidFill>
                  <a:schemeClr val="hlink"/>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“Florida Man” feels like a recent turn of phrase—is that true?</a:t>
            </a: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rgbClr val="FF9900"/>
                </a:solidFill>
                <a:latin typeface="Calibri"/>
                <a:ea typeface="Calibri"/>
                <a:cs typeface="Calibri"/>
                <a:sym typeface="Calibri"/>
              </a:rPr>
              <a:t>Data Used: </a:t>
            </a:r>
            <a:endParaRPr sz="1100" b="1">
              <a:solidFill>
                <a:srgbClr val="FF9900"/>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API pull from The New York Times.  Data cleaned and exported to CSV files. Using Jupyter Notebook/Matplotlib created line chart, binned by decade for visual representation.   </a:t>
            </a: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rgbClr val="FF9900"/>
                </a:solidFill>
                <a:latin typeface="Calibri"/>
                <a:ea typeface="Calibri"/>
                <a:cs typeface="Calibri"/>
                <a:sym typeface="Calibri"/>
              </a:rPr>
              <a:t>Summary of Finding: </a:t>
            </a:r>
            <a:endParaRPr sz="1100" b="1">
              <a:solidFill>
                <a:srgbClr val="FF9900"/>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Around WWI there was a spike of references to Florida Man.  Additional spikes happened around 2007 and another very sharp increase in 2007. Rise of clickbait increased instances of Florida man in the news cycle.  Prior to 2007 article headlines contained the words “Florida Man”, after 2007 articles headlines started with “Florida Man”.</a:t>
            </a:r>
            <a:endParaRPr sz="1100" b="1">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100" b="1">
                <a:solidFill>
                  <a:schemeClr val="dk1"/>
                </a:solidFill>
                <a:latin typeface="Calibri"/>
                <a:ea typeface="Calibri"/>
                <a:cs typeface="Calibri"/>
                <a:sym typeface="Calibri"/>
              </a:rPr>
              <a:t> </a:t>
            </a:r>
            <a:endParaRPr sz="1100">
              <a:solidFill>
                <a:srgbClr val="595959"/>
              </a:solidFill>
              <a:latin typeface="Calibri"/>
              <a:ea typeface="Calibri"/>
              <a:cs typeface="Calibri"/>
              <a:sym typeface="Calibri"/>
            </a:endParaRPr>
          </a:p>
          <a:p>
            <a:pPr marL="0" lvl="0" indent="0" algn="l" rtl="0">
              <a:lnSpc>
                <a:spcPct val="100000"/>
              </a:lnSpc>
              <a:spcBef>
                <a:spcPts val="0"/>
              </a:spcBef>
              <a:spcAft>
                <a:spcPts val="0"/>
              </a:spcAft>
              <a:buNone/>
            </a:pPr>
            <a:endParaRPr sz="1100">
              <a:latin typeface="Calibri"/>
              <a:ea typeface="Calibri"/>
              <a:cs typeface="Calibri"/>
              <a:sym typeface="Calibri"/>
            </a:endParaRPr>
          </a:p>
        </p:txBody>
      </p:sp>
      <p:pic>
        <p:nvPicPr>
          <p:cNvPr id="144" name="Google Shape;144;p21"/>
          <p:cNvPicPr preferRelativeResize="0"/>
          <p:nvPr/>
        </p:nvPicPr>
        <p:blipFill>
          <a:blip r:embed="rId3">
            <a:alphaModFix/>
          </a:blip>
          <a:stretch>
            <a:fillRect/>
          </a:stretch>
        </p:blipFill>
        <p:spPr>
          <a:xfrm>
            <a:off x="4827350" y="814950"/>
            <a:ext cx="3914800" cy="39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48"/>
        <p:cNvGrpSpPr/>
        <p:nvPr/>
      </p:nvGrpSpPr>
      <p:grpSpPr>
        <a:xfrm>
          <a:off x="0" y="0"/>
          <a:ext cx="0" cy="0"/>
          <a:chOff x="0" y="0"/>
          <a:chExt cx="0" cy="0"/>
        </a:xfrm>
      </p:grpSpPr>
      <p:sp>
        <p:nvSpPr>
          <p:cNvPr id="149" name="Google Shape;149;p22"/>
          <p:cNvSpPr/>
          <p:nvPr/>
        </p:nvSpPr>
        <p:spPr>
          <a:xfrm>
            <a:off x="176245" y="210300"/>
            <a:ext cx="8791500" cy="472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txBox="1"/>
          <p:nvPr/>
        </p:nvSpPr>
        <p:spPr>
          <a:xfrm>
            <a:off x="2965350" y="183300"/>
            <a:ext cx="32133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hlink"/>
                </a:solidFill>
                <a:latin typeface="Pacifico"/>
                <a:ea typeface="Pacifico"/>
                <a:cs typeface="Pacifico"/>
                <a:sym typeface="Pacifico"/>
              </a:rPr>
              <a:t>Question 6</a:t>
            </a:r>
            <a:endParaRPr>
              <a:latin typeface="Droid Serif"/>
              <a:ea typeface="Droid Serif"/>
              <a:cs typeface="Droid Serif"/>
              <a:sym typeface="Droid Serif"/>
            </a:endParaRPr>
          </a:p>
        </p:txBody>
      </p:sp>
      <p:sp>
        <p:nvSpPr>
          <p:cNvPr id="151" name="Google Shape;151;p22"/>
          <p:cNvSpPr txBox="1"/>
          <p:nvPr/>
        </p:nvSpPr>
        <p:spPr>
          <a:xfrm>
            <a:off x="237225" y="707075"/>
            <a:ext cx="4183800" cy="12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a:solidFill>
                  <a:srgbClr val="1155CC"/>
                </a:solidFill>
                <a:latin typeface="Comfortaa"/>
                <a:ea typeface="Comfortaa"/>
                <a:cs typeface="Comfortaa"/>
                <a:sym typeface="Comfortaa"/>
              </a:rPr>
              <a:t>How often and what kinds of animals does “Florida Man” interact with?</a:t>
            </a:r>
            <a:endParaRPr sz="1600">
              <a:solidFill>
                <a:srgbClr val="1155CC"/>
              </a:solidFill>
              <a:latin typeface="Comfortaa"/>
              <a:ea typeface="Comfortaa"/>
              <a:cs typeface="Comfortaa"/>
              <a:sym typeface="Comfortaa"/>
            </a:endParaRPr>
          </a:p>
        </p:txBody>
      </p:sp>
      <p:sp>
        <p:nvSpPr>
          <p:cNvPr id="152" name="Google Shape;152;p22"/>
          <p:cNvSpPr txBox="1"/>
          <p:nvPr/>
        </p:nvSpPr>
        <p:spPr>
          <a:xfrm>
            <a:off x="237225" y="1434800"/>
            <a:ext cx="4776900" cy="33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Purpose of Question: </a:t>
            </a:r>
            <a:r>
              <a:rPr lang="en"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SzPts val="1100"/>
              <a:buFont typeface="Calibri"/>
              <a:buChar char="✹"/>
            </a:pPr>
            <a:r>
              <a:rPr lang="en" sz="1100" b="1">
                <a:latin typeface="Calibri"/>
                <a:ea typeface="Calibri"/>
                <a:cs typeface="Calibri"/>
                <a:sym typeface="Calibri"/>
              </a:rPr>
              <a:t>We often think of Florida Man  stories including animals (we love animals). How often is this and which animals are more popular than others.</a:t>
            </a:r>
            <a:endParaRPr sz="1100" b="1">
              <a:latin typeface="Calibri"/>
              <a:ea typeface="Calibri"/>
              <a:cs typeface="Calibri"/>
              <a:sym typeface="Calibri"/>
            </a:endParaRPr>
          </a:p>
          <a:p>
            <a:pPr marL="45720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Data Used: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SzPts val="1100"/>
              <a:buFont typeface="Calibri"/>
              <a:buChar char="✹"/>
            </a:pPr>
            <a:r>
              <a:rPr lang="en" sz="1100" b="1">
                <a:latin typeface="Calibri"/>
                <a:ea typeface="Calibri"/>
                <a:cs typeface="Calibri"/>
                <a:sym typeface="Calibri"/>
              </a:rPr>
              <a:t>API pulls from Accu News and The New York Times.  Data cleaned and exported to CSV files. We used Jupyter Notebook and Pandas to find no significant data.</a:t>
            </a:r>
            <a:endParaRPr sz="1100" b="1">
              <a:latin typeface="Calibri"/>
              <a:ea typeface="Calibri"/>
              <a:cs typeface="Calibri"/>
              <a:sym typeface="Calibri"/>
            </a:endParaRPr>
          </a:p>
          <a:p>
            <a:pPr marL="457200" lvl="0" indent="0" algn="l" rtl="0">
              <a:lnSpc>
                <a:spcPct val="115000"/>
              </a:lnSpc>
              <a:spcBef>
                <a:spcPts val="0"/>
              </a:spcBef>
              <a:spcAft>
                <a:spcPts val="0"/>
              </a:spcAft>
              <a:buNone/>
            </a:pPr>
            <a:endParaRPr sz="1100" b="1">
              <a:solidFill>
                <a:schemeClr val="hlink"/>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Summary of Findings: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SzPts val="1100"/>
              <a:buFont typeface="Calibri"/>
              <a:buChar char="✹"/>
            </a:pPr>
            <a:r>
              <a:rPr lang="en" sz="1100" b="1">
                <a:latin typeface="Calibri"/>
                <a:ea typeface="Calibri"/>
                <a:cs typeface="Calibri"/>
                <a:sym typeface="Calibri"/>
              </a:rPr>
              <a:t>There was no significant data in either local or national news regarding alligators, cats, catfish, crocodiles, dogs, iguanas, lizards, opossums, panthers, raccoons, or turtles.</a:t>
            </a:r>
            <a:endParaRPr sz="1100" b="1">
              <a:latin typeface="Calibri"/>
              <a:ea typeface="Calibri"/>
              <a:cs typeface="Calibri"/>
              <a:sym typeface="Calibri"/>
            </a:endParaRPr>
          </a:p>
          <a:p>
            <a:pPr marL="457200" lvl="0" indent="0" algn="ctr" rtl="0">
              <a:lnSpc>
                <a:spcPct val="115000"/>
              </a:lnSpc>
              <a:spcBef>
                <a:spcPts val="0"/>
              </a:spcBef>
              <a:spcAft>
                <a:spcPts val="0"/>
              </a:spcAft>
              <a:buNone/>
            </a:pPr>
            <a:endParaRPr sz="1100" b="1">
              <a:solidFill>
                <a:srgbClr val="0000FF"/>
              </a:solidFill>
              <a:latin typeface="Calibri"/>
              <a:ea typeface="Calibri"/>
              <a:cs typeface="Calibri"/>
              <a:sym typeface="Calibri"/>
            </a:endParaRPr>
          </a:p>
          <a:p>
            <a:pPr marL="0" lvl="0" indent="0" algn="ctr" rtl="0">
              <a:lnSpc>
                <a:spcPct val="115000"/>
              </a:lnSpc>
              <a:spcBef>
                <a:spcPts val="0"/>
              </a:spcBef>
              <a:spcAft>
                <a:spcPts val="0"/>
              </a:spcAft>
              <a:buNone/>
            </a:pPr>
            <a:r>
              <a:rPr lang="en" sz="1100" b="1">
                <a:solidFill>
                  <a:srgbClr val="FF0000"/>
                </a:solidFill>
                <a:latin typeface="Comfortaa"/>
                <a:ea typeface="Comfortaa"/>
                <a:cs typeface="Comfortaa"/>
                <a:sym typeface="Comfortaa"/>
              </a:rPr>
              <a:t>NO ANIMALS WERE HARMED IN THE MAKING OF THIS PRESENTATION!</a:t>
            </a:r>
            <a:endParaRPr sz="1100" b="1">
              <a:solidFill>
                <a:srgbClr val="FF0000"/>
              </a:solidFill>
              <a:latin typeface="Comfortaa"/>
              <a:ea typeface="Comfortaa"/>
              <a:cs typeface="Comfortaa"/>
              <a:sym typeface="Comfortaa"/>
            </a:endParaRPr>
          </a:p>
          <a:p>
            <a:pPr marL="457200" lvl="0" indent="0" algn="l" rtl="0">
              <a:lnSpc>
                <a:spcPct val="115000"/>
              </a:lnSpc>
              <a:spcBef>
                <a:spcPts val="0"/>
              </a:spcBef>
              <a:spcAft>
                <a:spcPts val="0"/>
              </a:spcAft>
              <a:buNone/>
            </a:pPr>
            <a:endParaRPr sz="1100" b="1">
              <a:solidFill>
                <a:schemeClr val="hlink"/>
              </a:solidFill>
              <a:latin typeface="Calibri"/>
              <a:ea typeface="Calibri"/>
              <a:cs typeface="Calibri"/>
              <a:sym typeface="Calibri"/>
            </a:endParaRPr>
          </a:p>
          <a:p>
            <a:pPr marL="0" lvl="0" indent="0" algn="l" rtl="0">
              <a:lnSpc>
                <a:spcPct val="100000"/>
              </a:lnSpc>
              <a:spcBef>
                <a:spcPts val="0"/>
              </a:spcBef>
              <a:spcAft>
                <a:spcPts val="0"/>
              </a:spcAft>
              <a:buNone/>
            </a:pPr>
            <a:endParaRPr sz="1100">
              <a:latin typeface="Calibri"/>
              <a:ea typeface="Calibri"/>
              <a:cs typeface="Calibri"/>
              <a:sym typeface="Calibri"/>
            </a:endParaRPr>
          </a:p>
        </p:txBody>
      </p:sp>
      <p:pic>
        <p:nvPicPr>
          <p:cNvPr id="153" name="Google Shape;153;p22"/>
          <p:cNvPicPr preferRelativeResize="0"/>
          <p:nvPr/>
        </p:nvPicPr>
        <p:blipFill rotWithShape="1">
          <a:blip r:embed="rId3">
            <a:alphaModFix/>
          </a:blip>
          <a:srcRect t="-3190" b="3190"/>
          <a:stretch/>
        </p:blipFill>
        <p:spPr>
          <a:xfrm>
            <a:off x="5331250" y="707063"/>
            <a:ext cx="3222900" cy="390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rgbClr val="1155CC"/>
                </a:solidFill>
                <a:latin typeface="Pacifico"/>
                <a:ea typeface="Pacifico"/>
                <a:cs typeface="Pacifico"/>
                <a:sym typeface="Pacifico"/>
              </a:rPr>
              <a:t>Analysis Process</a:t>
            </a:r>
            <a:r>
              <a:rPr lang="en" sz="2300">
                <a:solidFill>
                  <a:srgbClr val="1155CC"/>
                </a:solidFill>
              </a:rPr>
              <a:t> </a:t>
            </a:r>
            <a:endParaRPr sz="2300">
              <a:solidFill>
                <a:srgbClr val="1155CC"/>
              </a:solidFill>
            </a:endParaRPr>
          </a:p>
          <a:p>
            <a:pPr marL="0" lvl="0" indent="0" algn="ctr"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59" name="Google Shape;159;p23"/>
          <p:cNvSpPr txBox="1"/>
          <p:nvPr/>
        </p:nvSpPr>
        <p:spPr>
          <a:xfrm>
            <a:off x="991250" y="1229700"/>
            <a:ext cx="46326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Comfortaa"/>
                <a:ea typeface="Comfortaa"/>
                <a:cs typeface="Comfortaa"/>
                <a:sym typeface="Comfortaa"/>
                <a:hlinkClick r:id="rId3"/>
              </a:rPr>
              <a:t>Github Project Link</a:t>
            </a:r>
            <a:endParaRPr>
              <a:solidFill>
                <a:srgbClr val="1155CC"/>
              </a:solidFill>
              <a:latin typeface="Comfortaa"/>
              <a:ea typeface="Comfortaa"/>
              <a:cs typeface="Comfortaa"/>
              <a:sym typeface="Comfortaa"/>
            </a:endParaRPr>
          </a:p>
        </p:txBody>
      </p:sp>
      <p:sp>
        <p:nvSpPr>
          <p:cNvPr id="160" name="Google Shape;160;p23"/>
          <p:cNvSpPr txBox="1"/>
          <p:nvPr/>
        </p:nvSpPr>
        <p:spPr>
          <a:xfrm>
            <a:off x="903900" y="1894350"/>
            <a:ext cx="7336200" cy="25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roid Serif"/>
              <a:ea typeface="Droid Serif"/>
              <a:cs typeface="Droid Serif"/>
              <a:sym typeface="Droid Serif"/>
            </a:endParaRPr>
          </a:p>
        </p:txBody>
      </p:sp>
      <p:sp>
        <p:nvSpPr>
          <p:cNvPr id="161" name="Google Shape;161;p23"/>
          <p:cNvSpPr txBox="1"/>
          <p:nvPr/>
        </p:nvSpPr>
        <p:spPr>
          <a:xfrm>
            <a:off x="991250" y="1585550"/>
            <a:ext cx="7063500" cy="25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fortaa"/>
                <a:ea typeface="Comfortaa"/>
                <a:cs typeface="Comfortaa"/>
                <a:sym typeface="Comfortaa"/>
              </a:rPr>
              <a:t>The process was to divide the work into manageable steps: </a:t>
            </a:r>
            <a:endParaRPr>
              <a:latin typeface="Comfortaa"/>
              <a:ea typeface="Comfortaa"/>
              <a:cs typeface="Comfortaa"/>
              <a:sym typeface="Comfortaa"/>
            </a:endParaRPr>
          </a:p>
          <a:p>
            <a:pPr marL="0" lvl="0" indent="0" algn="l" rtl="0">
              <a:spcBef>
                <a:spcPts val="0"/>
              </a:spcBef>
              <a:spcAft>
                <a:spcPts val="0"/>
              </a:spcAft>
              <a:buNone/>
            </a:pPr>
            <a:r>
              <a:rPr lang="en">
                <a:latin typeface="Comfortaa"/>
                <a:ea typeface="Comfortaa"/>
                <a:cs typeface="Comfortaa"/>
                <a:sym typeface="Comfortaa"/>
              </a:rPr>
              <a:t> </a:t>
            </a:r>
            <a:endParaRPr>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Step One</a:t>
            </a:r>
            <a:r>
              <a:rPr lang="en">
                <a:latin typeface="Comfortaa"/>
                <a:ea typeface="Comfortaa"/>
                <a:cs typeface="Comfortaa"/>
                <a:sym typeface="Comfortaa"/>
              </a:rPr>
              <a:t> - Project determination</a:t>
            </a:r>
            <a:endParaRPr>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Step Two</a:t>
            </a:r>
            <a:r>
              <a:rPr lang="en">
                <a:latin typeface="Comfortaa"/>
                <a:ea typeface="Comfortaa"/>
                <a:cs typeface="Comfortaa"/>
                <a:sym typeface="Comfortaa"/>
              </a:rPr>
              <a:t> - Gather data</a:t>
            </a:r>
            <a:endParaRPr>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Step Three</a:t>
            </a:r>
            <a:r>
              <a:rPr lang="en">
                <a:latin typeface="Comfortaa"/>
                <a:ea typeface="Comfortaa"/>
                <a:cs typeface="Comfortaa"/>
                <a:sym typeface="Comfortaa"/>
              </a:rPr>
              <a:t> - Assign tasks to group members</a:t>
            </a:r>
            <a:endParaRPr>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Step Four</a:t>
            </a:r>
            <a:r>
              <a:rPr lang="en">
                <a:latin typeface="Comfortaa"/>
                <a:ea typeface="Comfortaa"/>
                <a:cs typeface="Comfortaa"/>
                <a:sym typeface="Comfortaa"/>
              </a:rPr>
              <a:t> -  Preparation of Data</a:t>
            </a:r>
            <a:endParaRPr>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Step Five</a:t>
            </a:r>
            <a:r>
              <a:rPr lang="en">
                <a:latin typeface="Comfortaa"/>
                <a:ea typeface="Comfortaa"/>
                <a:cs typeface="Comfortaa"/>
                <a:sym typeface="Comfortaa"/>
              </a:rPr>
              <a:t> - Production of Graphs</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0" lvl="0" indent="0" algn="l" rtl="0">
              <a:spcBef>
                <a:spcPts val="0"/>
              </a:spcBef>
              <a:spcAft>
                <a:spcPts val="0"/>
              </a:spcAft>
              <a:buNone/>
            </a:pPr>
            <a:r>
              <a:rPr lang="en">
                <a:latin typeface="Comfortaa"/>
                <a:ea typeface="Comfortaa"/>
                <a:cs typeface="Comfortaa"/>
                <a:sym typeface="Comfortaa"/>
              </a:rPr>
              <a:t>Key points. We met almost every day outside of class to work on this project. Collaborated on every hardship and over-celebrated our triumphs. The bond we have forged will last the remainder of our lives we are now friends and family. </a:t>
            </a:r>
            <a:endParaRPr>
              <a:latin typeface="Comfortaa"/>
              <a:ea typeface="Comfortaa"/>
              <a:cs typeface="Comfortaa"/>
              <a:sym typeface="Comfortaa"/>
            </a:endParaRPr>
          </a:p>
          <a:p>
            <a:pPr marL="0" lvl="0" indent="0" algn="l" rtl="0">
              <a:spcBef>
                <a:spcPts val="0"/>
              </a:spcBef>
              <a:spcAft>
                <a:spcPts val="0"/>
              </a:spcAft>
              <a:buNone/>
            </a:pPr>
            <a:endParaRPr>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65"/>
        <p:cNvGrpSpPr/>
        <p:nvPr/>
      </p:nvGrpSpPr>
      <p:grpSpPr>
        <a:xfrm>
          <a:off x="0" y="0"/>
          <a:ext cx="0" cy="0"/>
          <a:chOff x="0" y="0"/>
          <a:chExt cx="0" cy="0"/>
        </a:xfrm>
      </p:grpSpPr>
      <p:sp>
        <p:nvSpPr>
          <p:cNvPr id="166" name="Google Shape;166;p24"/>
          <p:cNvSpPr/>
          <p:nvPr/>
        </p:nvSpPr>
        <p:spPr>
          <a:xfrm>
            <a:off x="176256" y="210300"/>
            <a:ext cx="8791500" cy="472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100" b="1" u="sng">
              <a:solidFill>
                <a:srgbClr val="0000FF"/>
              </a:solidFill>
              <a:latin typeface="Comfortaa"/>
              <a:ea typeface="Comfortaa"/>
              <a:cs typeface="Comfortaa"/>
              <a:sym typeface="Comfortaa"/>
            </a:endParaRPr>
          </a:p>
          <a:p>
            <a:pPr marL="0" lvl="0" indent="0" algn="l" rtl="0">
              <a:lnSpc>
                <a:spcPct val="150000"/>
              </a:lnSpc>
              <a:spcBef>
                <a:spcPts val="0"/>
              </a:spcBef>
              <a:spcAft>
                <a:spcPts val="0"/>
              </a:spcAft>
              <a:buNone/>
            </a:pPr>
            <a:endParaRPr sz="1100" b="1" u="sng">
              <a:solidFill>
                <a:srgbClr val="0000FF"/>
              </a:solidFill>
              <a:latin typeface="Comfortaa"/>
              <a:ea typeface="Comfortaa"/>
              <a:cs typeface="Comfortaa"/>
              <a:sym typeface="Comfortaa"/>
            </a:endParaRPr>
          </a:p>
          <a:p>
            <a:pPr marL="0" lvl="0" indent="45720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Problem:</a:t>
            </a:r>
            <a:r>
              <a:rPr lang="en" sz="1100">
                <a:solidFill>
                  <a:schemeClr val="dk1"/>
                </a:solidFill>
                <a:latin typeface="Comfortaa"/>
                <a:ea typeface="Comfortaa"/>
                <a:cs typeface="Comfortaa"/>
                <a:sym typeface="Comfortaa"/>
              </a:rPr>
              <a:t> Local news source API only provided last two months worth of data. </a:t>
            </a:r>
            <a:endParaRPr sz="1100">
              <a:solidFill>
                <a:schemeClr val="dk1"/>
              </a:solidFill>
              <a:latin typeface="Comfortaa"/>
              <a:ea typeface="Comfortaa"/>
              <a:cs typeface="Comfortaa"/>
              <a:sym typeface="Comfortaa"/>
            </a:endParaRPr>
          </a:p>
          <a:p>
            <a:pPr marL="457200" lvl="0" indent="45720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Resolution:</a:t>
            </a:r>
            <a:r>
              <a:rPr lang="en" sz="1100">
                <a:solidFill>
                  <a:srgbClr val="0000FF"/>
                </a:solidFill>
                <a:latin typeface="Comfortaa"/>
                <a:ea typeface="Comfortaa"/>
                <a:cs typeface="Comfortaa"/>
                <a:sym typeface="Comfortaa"/>
              </a:rPr>
              <a:t> </a:t>
            </a:r>
            <a:r>
              <a:rPr lang="en" sz="1100">
                <a:solidFill>
                  <a:schemeClr val="dk1"/>
                </a:solidFill>
                <a:latin typeface="Comfortaa"/>
                <a:ea typeface="Comfortaa"/>
                <a:cs typeface="Comfortaa"/>
                <a:sym typeface="Comfortaa"/>
              </a:rPr>
              <a:t> Amended original plan to pull data for all of 2018. </a:t>
            </a:r>
            <a:endParaRPr sz="1100">
              <a:solidFill>
                <a:schemeClr val="dk1"/>
              </a:solidFill>
              <a:latin typeface="Comfortaa"/>
              <a:ea typeface="Comfortaa"/>
              <a:cs typeface="Comfortaa"/>
              <a:sym typeface="Comfortaa"/>
            </a:endParaRPr>
          </a:p>
          <a:p>
            <a:pPr marL="0" lvl="0" indent="0" algn="l" rtl="0">
              <a:lnSpc>
                <a:spcPct val="150000"/>
              </a:lnSpc>
              <a:spcBef>
                <a:spcPts val="0"/>
              </a:spcBef>
              <a:spcAft>
                <a:spcPts val="0"/>
              </a:spcAft>
              <a:buClr>
                <a:schemeClr val="dk1"/>
              </a:buClr>
              <a:buSzPts val="1100"/>
              <a:buFont typeface="Arial"/>
              <a:buNone/>
            </a:pPr>
            <a:endParaRPr sz="1100">
              <a:solidFill>
                <a:schemeClr val="dk1"/>
              </a:solidFill>
              <a:latin typeface="Comfortaa"/>
              <a:ea typeface="Comfortaa"/>
              <a:cs typeface="Comfortaa"/>
              <a:sym typeface="Comfortaa"/>
            </a:endParaRPr>
          </a:p>
          <a:p>
            <a:pPr marL="0" lvl="0" indent="45720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Problem:</a:t>
            </a:r>
            <a:r>
              <a:rPr lang="en" sz="1100">
                <a:solidFill>
                  <a:schemeClr val="dk1"/>
                </a:solidFill>
                <a:latin typeface="Comfortaa"/>
                <a:ea typeface="Comfortaa"/>
                <a:cs typeface="Comfortaa"/>
                <a:sym typeface="Comfortaa"/>
              </a:rPr>
              <a:t>  Format of Local news API response came back as lists within dictionaries.  </a:t>
            </a:r>
            <a:endParaRPr sz="1100">
              <a:solidFill>
                <a:schemeClr val="dk1"/>
              </a:solidFill>
              <a:latin typeface="Comfortaa"/>
              <a:ea typeface="Comfortaa"/>
              <a:cs typeface="Comfortaa"/>
              <a:sym typeface="Comfortaa"/>
            </a:endParaRPr>
          </a:p>
          <a:p>
            <a:pPr marL="914400" lvl="0" indent="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Resolution:</a:t>
            </a:r>
            <a:r>
              <a:rPr lang="en" sz="1100">
                <a:solidFill>
                  <a:srgbClr val="0000FF"/>
                </a:solidFill>
                <a:latin typeface="Comfortaa"/>
                <a:ea typeface="Comfortaa"/>
                <a:cs typeface="Comfortaa"/>
                <a:sym typeface="Comfortaa"/>
              </a:rPr>
              <a:t> </a:t>
            </a:r>
            <a:r>
              <a:rPr lang="en" sz="1100">
                <a:solidFill>
                  <a:schemeClr val="dk1"/>
                </a:solidFill>
                <a:latin typeface="Comfortaa"/>
                <a:ea typeface="Comfortaa"/>
                <a:cs typeface="Comfortaa"/>
                <a:sym typeface="Comfortaa"/>
              </a:rPr>
              <a:t>  The resolution for this issue began with sleeplessness, rapid weight loss, non-stop weeping followed by copious amounts of alcohol followed with a drunken session of successful code writing. </a:t>
            </a:r>
            <a:endParaRPr sz="1100">
              <a:solidFill>
                <a:schemeClr val="dk1"/>
              </a:solidFill>
              <a:latin typeface="Comfortaa"/>
              <a:ea typeface="Comfortaa"/>
              <a:cs typeface="Comfortaa"/>
              <a:sym typeface="Comfortaa"/>
            </a:endParaRPr>
          </a:p>
          <a:p>
            <a:pPr marL="0" lvl="0" indent="0" algn="l" rtl="0">
              <a:lnSpc>
                <a:spcPct val="150000"/>
              </a:lnSpc>
              <a:spcBef>
                <a:spcPts val="0"/>
              </a:spcBef>
              <a:spcAft>
                <a:spcPts val="0"/>
              </a:spcAft>
              <a:buClr>
                <a:schemeClr val="dk1"/>
              </a:buClr>
              <a:buSzPts val="1100"/>
              <a:buFont typeface="Arial"/>
              <a:buNone/>
            </a:pPr>
            <a:endParaRPr sz="1100">
              <a:solidFill>
                <a:schemeClr val="dk1"/>
              </a:solidFill>
              <a:latin typeface="Comfortaa"/>
              <a:ea typeface="Comfortaa"/>
              <a:cs typeface="Comfortaa"/>
              <a:sym typeface="Comfortaa"/>
            </a:endParaRPr>
          </a:p>
          <a:p>
            <a:pPr marL="0" lvl="0" indent="45720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Problem:</a:t>
            </a:r>
            <a:r>
              <a:rPr lang="en" sz="1100">
                <a:solidFill>
                  <a:schemeClr val="dk1"/>
                </a:solidFill>
                <a:latin typeface="Comfortaa"/>
                <a:ea typeface="Comfortaa"/>
                <a:cs typeface="Comfortaa"/>
                <a:sym typeface="Comfortaa"/>
              </a:rPr>
              <a:t> National news originally only pulled 10 records at a time.  </a:t>
            </a:r>
            <a:endParaRPr sz="1100">
              <a:solidFill>
                <a:schemeClr val="dk1"/>
              </a:solidFill>
              <a:latin typeface="Comfortaa"/>
              <a:ea typeface="Comfortaa"/>
              <a:cs typeface="Comfortaa"/>
              <a:sym typeface="Comfortaa"/>
            </a:endParaRPr>
          </a:p>
          <a:p>
            <a:pPr marL="914400" lvl="0" indent="0" algn="l" rtl="0">
              <a:lnSpc>
                <a:spcPct val="150000"/>
              </a:lnSpc>
              <a:spcBef>
                <a:spcPts val="0"/>
              </a:spcBef>
              <a:spcAft>
                <a:spcPts val="0"/>
              </a:spcAft>
              <a:buNone/>
            </a:pPr>
            <a:r>
              <a:rPr lang="en" sz="1100" b="1" u="sng">
                <a:solidFill>
                  <a:srgbClr val="0000FF"/>
                </a:solidFill>
                <a:latin typeface="Comfortaa"/>
                <a:ea typeface="Comfortaa"/>
                <a:cs typeface="Comfortaa"/>
                <a:sym typeface="Comfortaa"/>
              </a:rPr>
              <a:t>Resolution:</a:t>
            </a:r>
            <a:r>
              <a:rPr lang="en" sz="1100">
                <a:solidFill>
                  <a:schemeClr val="dk1"/>
                </a:solidFill>
                <a:latin typeface="Comfortaa"/>
                <a:ea typeface="Comfortaa"/>
                <a:cs typeface="Comfortaa"/>
                <a:sym typeface="Comfortaa"/>
              </a:rPr>
              <a:t>  Creating looping within code to include additional page range for results and adding seven seconds interval between queries.</a:t>
            </a:r>
            <a:endParaRPr sz="1100">
              <a:solidFill>
                <a:schemeClr val="dk1"/>
              </a:solidFill>
              <a:latin typeface="Comfortaa"/>
              <a:ea typeface="Comfortaa"/>
              <a:cs typeface="Comfortaa"/>
              <a:sym typeface="Comfortaa"/>
            </a:endParaRPr>
          </a:p>
          <a:p>
            <a:pPr marL="914400" lvl="0" indent="0" algn="l" rtl="0">
              <a:lnSpc>
                <a:spcPct val="150000"/>
              </a:lnSpc>
              <a:spcBef>
                <a:spcPts val="0"/>
              </a:spcBef>
              <a:spcAft>
                <a:spcPts val="0"/>
              </a:spcAft>
              <a:buClr>
                <a:schemeClr val="dk1"/>
              </a:buClr>
              <a:buSzPts val="1100"/>
              <a:buFont typeface="Arial"/>
              <a:buNone/>
            </a:pPr>
            <a:endParaRPr sz="1100">
              <a:solidFill>
                <a:schemeClr val="dk1"/>
              </a:solidFill>
              <a:latin typeface="Comfortaa"/>
              <a:ea typeface="Comfortaa"/>
              <a:cs typeface="Comfortaa"/>
              <a:sym typeface="Comfortaa"/>
            </a:endParaRPr>
          </a:p>
          <a:p>
            <a:pPr marL="0" lvl="0" indent="45720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Problem:</a:t>
            </a:r>
            <a:r>
              <a:rPr lang="en" sz="1100">
                <a:solidFill>
                  <a:schemeClr val="dk1"/>
                </a:solidFill>
                <a:latin typeface="Comfortaa"/>
                <a:ea typeface="Comfortaa"/>
                <a:cs typeface="Comfortaa"/>
                <a:sym typeface="Comfortaa"/>
              </a:rPr>
              <a:t> API calls had to be re-written for every file that had to be cleaned to account for different call criteria.   </a:t>
            </a:r>
            <a:endParaRPr sz="1100">
              <a:solidFill>
                <a:schemeClr val="dk1"/>
              </a:solidFill>
              <a:latin typeface="Comfortaa"/>
              <a:ea typeface="Comfortaa"/>
              <a:cs typeface="Comfortaa"/>
              <a:sym typeface="Comfortaa"/>
            </a:endParaRPr>
          </a:p>
          <a:p>
            <a:pPr marL="914400" lvl="0" indent="0" algn="l" rtl="0">
              <a:lnSpc>
                <a:spcPct val="150000"/>
              </a:lnSpc>
              <a:spcBef>
                <a:spcPts val="0"/>
              </a:spcBef>
              <a:spcAft>
                <a:spcPts val="0"/>
              </a:spcAft>
              <a:buClr>
                <a:schemeClr val="dk1"/>
              </a:buClr>
              <a:buSzPts val="1100"/>
              <a:buFont typeface="Arial"/>
              <a:buNone/>
            </a:pPr>
            <a:r>
              <a:rPr lang="en" sz="1100" b="1" u="sng">
                <a:solidFill>
                  <a:srgbClr val="0000FF"/>
                </a:solidFill>
                <a:latin typeface="Comfortaa"/>
                <a:ea typeface="Comfortaa"/>
                <a:cs typeface="Comfortaa"/>
                <a:sym typeface="Comfortaa"/>
              </a:rPr>
              <a:t>Resolution:</a:t>
            </a:r>
            <a:r>
              <a:rPr lang="en" sz="1100">
                <a:solidFill>
                  <a:schemeClr val="dk1"/>
                </a:solidFill>
                <a:latin typeface="Comfortaa"/>
                <a:ea typeface="Comfortaa"/>
                <a:cs typeface="Comfortaa"/>
                <a:sym typeface="Comfortaa"/>
              </a:rPr>
              <a:t> Use Pandas/Jupyter Notebook to create input boxes allowing us to use the same code for multiple csv files. The library imported was “tkinter”.</a:t>
            </a:r>
            <a:endParaRPr>
              <a:latin typeface="Comfortaa"/>
              <a:ea typeface="Comfortaa"/>
              <a:cs typeface="Comfortaa"/>
              <a:sym typeface="Comfortaa"/>
            </a:endParaRPr>
          </a:p>
        </p:txBody>
      </p:sp>
      <p:sp>
        <p:nvSpPr>
          <p:cNvPr id="167" name="Google Shape;167;p24"/>
          <p:cNvSpPr txBox="1"/>
          <p:nvPr/>
        </p:nvSpPr>
        <p:spPr>
          <a:xfrm>
            <a:off x="2361450" y="210300"/>
            <a:ext cx="44211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solidFill>
                  <a:srgbClr val="FF9900"/>
                </a:solidFill>
                <a:latin typeface="Pacifico"/>
                <a:ea typeface="Pacifico"/>
                <a:cs typeface="Pacifico"/>
                <a:sym typeface="Pacifico"/>
              </a:rPr>
              <a:t>Problems and Resolutions</a:t>
            </a:r>
            <a:endParaRPr>
              <a:solidFill>
                <a:srgbClr val="FF9900"/>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1"/>
        <p:cNvGrpSpPr/>
        <p:nvPr/>
      </p:nvGrpSpPr>
      <p:grpSpPr>
        <a:xfrm>
          <a:off x="0" y="0"/>
          <a:ext cx="0" cy="0"/>
          <a:chOff x="0" y="0"/>
          <a:chExt cx="0" cy="0"/>
        </a:xfrm>
      </p:grpSpPr>
      <p:sp>
        <p:nvSpPr>
          <p:cNvPr id="172" name="Google Shape;172;p25"/>
          <p:cNvSpPr/>
          <p:nvPr/>
        </p:nvSpPr>
        <p:spPr>
          <a:xfrm>
            <a:off x="4183800" y="496025"/>
            <a:ext cx="819600" cy="744000"/>
          </a:xfrm>
          <a:prstGeom prst="rect">
            <a:avLst/>
          </a:pr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txBox="1"/>
          <p:nvPr/>
        </p:nvSpPr>
        <p:spPr>
          <a:xfrm>
            <a:off x="2529900" y="426975"/>
            <a:ext cx="4084200" cy="5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500">
                <a:solidFill>
                  <a:srgbClr val="FF9900"/>
                </a:solidFill>
                <a:latin typeface="Pacifico"/>
                <a:ea typeface="Pacifico"/>
                <a:cs typeface="Pacifico"/>
                <a:sym typeface="Pacifico"/>
              </a:rPr>
              <a:t>Insights</a:t>
            </a:r>
            <a:endParaRPr sz="2500">
              <a:solidFill>
                <a:srgbClr val="FF9900"/>
              </a:solidFill>
              <a:latin typeface="Droid Serif"/>
              <a:ea typeface="Droid Serif"/>
              <a:cs typeface="Droid Serif"/>
              <a:sym typeface="Droid Serif"/>
            </a:endParaRPr>
          </a:p>
        </p:txBody>
      </p:sp>
      <p:sp>
        <p:nvSpPr>
          <p:cNvPr id="174" name="Google Shape;174;p25"/>
          <p:cNvSpPr txBox="1"/>
          <p:nvPr/>
        </p:nvSpPr>
        <p:spPr>
          <a:xfrm>
            <a:off x="576575" y="934225"/>
            <a:ext cx="7323300" cy="3376200"/>
          </a:xfrm>
          <a:prstGeom prst="rect">
            <a:avLst/>
          </a:prstGeom>
          <a:noFill/>
          <a:ln>
            <a:noFill/>
          </a:ln>
        </p:spPr>
        <p:txBody>
          <a:bodyPr spcFirstLastPara="1" wrap="square" lIns="91425" tIns="91425" rIns="91425" bIns="91425" anchor="t" anchorCtr="0">
            <a:noAutofit/>
          </a:bodyPr>
          <a:lstStyle/>
          <a:p>
            <a:pPr marL="914400" lvl="0" indent="-317500" algn="l" rtl="0">
              <a:lnSpc>
                <a:spcPct val="115000"/>
              </a:lnSpc>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The perception that articles about “Florida Man” are more sensational, obscure or comical turned out not to be true.  Our original idea of who “Florida Man” is does not exist outside stereotypes, at least according to our limited data sets</a:t>
            </a:r>
            <a:endParaRPr>
              <a:solidFill>
                <a:srgbClr val="FFFFFF"/>
              </a:solidFill>
              <a:latin typeface="Calibri"/>
              <a:ea typeface="Calibri"/>
              <a:cs typeface="Calibri"/>
              <a:sym typeface="Calibri"/>
            </a:endParaRPr>
          </a:p>
          <a:p>
            <a:pPr marL="914400" lvl="0" indent="-317500" algn="l" rtl="0">
              <a:lnSpc>
                <a:spcPct val="115000"/>
              </a:lnSpc>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We expected to see more articles on ‘Florida Man’ nationally than locally. We believed that local articles would identify Florida man by his city or county, and not contain the headline ‘Florida Man’.</a:t>
            </a:r>
            <a:endParaRPr>
              <a:solidFill>
                <a:srgbClr val="FFFFFF"/>
              </a:solidFill>
              <a:latin typeface="Calibri"/>
              <a:ea typeface="Calibri"/>
              <a:cs typeface="Calibri"/>
              <a:sym typeface="Calibri"/>
            </a:endParaRPr>
          </a:p>
          <a:p>
            <a:pPr marL="914400" lvl="0" indent="-317500" algn="l" rtl="0">
              <a:lnSpc>
                <a:spcPct val="115000"/>
              </a:lnSpc>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Surprisingly, there are more articles published locally than nationally that report on “Florida Man” crimes within the two month time frame we compared</a:t>
            </a:r>
            <a:endParaRPr>
              <a:solidFill>
                <a:srgbClr val="FFFFFF"/>
              </a:solidFill>
              <a:latin typeface="Calibri"/>
              <a:ea typeface="Calibri"/>
              <a:cs typeface="Calibri"/>
              <a:sym typeface="Calibri"/>
            </a:endParaRPr>
          </a:p>
          <a:p>
            <a:pPr marL="914400" lvl="0" indent="-317500" algn="l" rtl="0">
              <a:lnSpc>
                <a:spcPct val="115000"/>
              </a:lnSpc>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Since California has a higher population than Florida, all other things being equal, one would expect to see more articles written  about “California Man” the  “Florida Man”. However that would not be  the case if “Florida Man” was  a genuine phenomenon.</a:t>
            </a:r>
            <a:endParaRPr>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241650" y="-9"/>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155CC"/>
                </a:solidFill>
                <a:latin typeface="Pacifico"/>
                <a:ea typeface="Pacifico"/>
                <a:cs typeface="Pacifico"/>
                <a:sym typeface="Pacifico"/>
              </a:rPr>
              <a:t>Conclusion</a:t>
            </a:r>
            <a:endParaRPr/>
          </a:p>
        </p:txBody>
      </p:sp>
      <p:sp>
        <p:nvSpPr>
          <p:cNvPr id="180" name="Google Shape;180;p26"/>
          <p:cNvSpPr txBox="1"/>
          <p:nvPr/>
        </p:nvSpPr>
        <p:spPr>
          <a:xfrm>
            <a:off x="1066963" y="433375"/>
            <a:ext cx="7010100" cy="824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Comfortaa"/>
                <a:ea typeface="Comfortaa"/>
                <a:cs typeface="Comfortaa"/>
                <a:sym typeface="Comfortaa"/>
              </a:rPr>
              <a:t>While “Florida Man” has existed for over a century, our analysis revealed it is a recent stereotype exclusive to “Florida” and to “men.” However, we found that it is not portrayed in a negative light </a:t>
            </a:r>
            <a:r>
              <a:rPr lang="en" sz="1200" i="1">
                <a:solidFill>
                  <a:schemeClr val="dk1"/>
                </a:solidFill>
                <a:latin typeface="Comfortaa"/>
                <a:ea typeface="Comfortaa"/>
                <a:cs typeface="Comfortaa"/>
                <a:sym typeface="Comfortaa"/>
              </a:rPr>
              <a:t>nationally</a:t>
            </a:r>
            <a:r>
              <a:rPr lang="en" sz="1200">
                <a:solidFill>
                  <a:schemeClr val="dk1"/>
                </a:solidFill>
                <a:latin typeface="Comfortaa"/>
                <a:ea typeface="Comfortaa"/>
                <a:cs typeface="Comfortaa"/>
                <a:sym typeface="Comfortaa"/>
              </a:rPr>
              <a:t> so much as it is locally.</a:t>
            </a:r>
            <a:endParaRPr sz="1200">
              <a:solidFill>
                <a:schemeClr val="dk1"/>
              </a:solidFill>
              <a:latin typeface="Comfortaa"/>
              <a:ea typeface="Comfortaa"/>
              <a:cs typeface="Comfortaa"/>
              <a:sym typeface="Comfortaa"/>
            </a:endParaRPr>
          </a:p>
          <a:p>
            <a:pPr marL="0" lvl="0" indent="0" algn="l" rtl="0">
              <a:lnSpc>
                <a:spcPct val="115000"/>
              </a:lnSpc>
              <a:spcBef>
                <a:spcPts val="1600"/>
              </a:spcBef>
              <a:spcAft>
                <a:spcPts val="0"/>
              </a:spcAft>
              <a:buNone/>
            </a:pPr>
            <a:endParaRPr>
              <a:solidFill>
                <a:schemeClr val="dk1"/>
              </a:solidFill>
              <a:latin typeface="Comfortaa"/>
              <a:ea typeface="Comfortaa"/>
              <a:cs typeface="Comfortaa"/>
              <a:sym typeface="Comfortaa"/>
            </a:endParaRPr>
          </a:p>
          <a:p>
            <a:pPr marL="0" lvl="0" indent="0" algn="l" rtl="0">
              <a:lnSpc>
                <a:spcPct val="115000"/>
              </a:lnSpc>
              <a:spcBef>
                <a:spcPts val="1600"/>
              </a:spcBef>
              <a:spcAft>
                <a:spcPts val="1600"/>
              </a:spcAft>
              <a:buClr>
                <a:schemeClr val="dk1"/>
              </a:buClr>
              <a:buSzPts val="1100"/>
              <a:buFont typeface="Arial"/>
              <a:buNone/>
            </a:pPr>
            <a:endParaRPr>
              <a:solidFill>
                <a:schemeClr val="dk1"/>
              </a:solidFill>
              <a:latin typeface="Comfortaa"/>
              <a:ea typeface="Comfortaa"/>
              <a:cs typeface="Comfortaa"/>
              <a:sym typeface="Comfortaa"/>
            </a:endParaRPr>
          </a:p>
        </p:txBody>
      </p:sp>
      <p:graphicFrame>
        <p:nvGraphicFramePr>
          <p:cNvPr id="181" name="Google Shape;181;p26"/>
          <p:cNvGraphicFramePr/>
          <p:nvPr/>
        </p:nvGraphicFramePr>
        <p:xfrm>
          <a:off x="1225200" y="1200225"/>
          <a:ext cx="3000000" cy="3000000"/>
        </p:xfrm>
        <a:graphic>
          <a:graphicData uri="http://schemas.openxmlformats.org/drawingml/2006/table">
            <a:tbl>
              <a:tblPr>
                <a:noFill/>
                <a:tableStyleId>{F273C671-C35C-41FF-8D93-388D771820FF}</a:tableStyleId>
              </a:tblPr>
              <a:tblGrid>
                <a:gridCol w="1338725">
                  <a:extLst>
                    <a:ext uri="{9D8B030D-6E8A-4147-A177-3AD203B41FA5}">
                      <a16:colId xmlns:a16="http://schemas.microsoft.com/office/drawing/2014/main" val="20000"/>
                    </a:ext>
                  </a:extLst>
                </a:gridCol>
                <a:gridCol w="1338725">
                  <a:extLst>
                    <a:ext uri="{9D8B030D-6E8A-4147-A177-3AD203B41FA5}">
                      <a16:colId xmlns:a16="http://schemas.microsoft.com/office/drawing/2014/main" val="20001"/>
                    </a:ext>
                  </a:extLst>
                </a:gridCol>
                <a:gridCol w="1338725">
                  <a:extLst>
                    <a:ext uri="{9D8B030D-6E8A-4147-A177-3AD203B41FA5}">
                      <a16:colId xmlns:a16="http://schemas.microsoft.com/office/drawing/2014/main" val="20002"/>
                    </a:ext>
                  </a:extLst>
                </a:gridCol>
                <a:gridCol w="1338725">
                  <a:extLst>
                    <a:ext uri="{9D8B030D-6E8A-4147-A177-3AD203B41FA5}">
                      <a16:colId xmlns:a16="http://schemas.microsoft.com/office/drawing/2014/main" val="20003"/>
                    </a:ext>
                  </a:extLst>
                </a:gridCol>
                <a:gridCol w="1338725">
                  <a:extLst>
                    <a:ext uri="{9D8B030D-6E8A-4147-A177-3AD203B41FA5}">
                      <a16:colId xmlns:a16="http://schemas.microsoft.com/office/drawing/2014/main" val="20004"/>
                    </a:ext>
                  </a:extLst>
                </a:gridCol>
              </a:tblGrid>
              <a:tr h="258600">
                <a:tc>
                  <a:txBody>
                    <a:bodyPr/>
                    <a:lstStyle/>
                    <a:p>
                      <a:pPr marL="0" lvl="0" indent="0" algn="ctr" rtl="0">
                        <a:lnSpc>
                          <a:spcPct val="115000"/>
                        </a:lnSpc>
                        <a:spcBef>
                          <a:spcPts val="0"/>
                        </a:spcBef>
                        <a:spcAft>
                          <a:spcPts val="0"/>
                        </a:spcAft>
                        <a:buNone/>
                      </a:pPr>
                      <a:r>
                        <a:rPr lang="en" b="1">
                          <a:latin typeface="Calibri"/>
                          <a:ea typeface="Calibri"/>
                          <a:cs typeface="Calibri"/>
                          <a:sym typeface="Calibri"/>
                        </a:rPr>
                        <a:t>ITEM</a:t>
                      </a:r>
                      <a:endParaRPr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b="1">
                          <a:latin typeface="Calibri"/>
                          <a:ea typeface="Calibri"/>
                          <a:cs typeface="Calibri"/>
                          <a:sym typeface="Calibri"/>
                        </a:rPr>
                        <a:t>TIMEFRAME</a:t>
                      </a:r>
                      <a:endParaRPr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b="1">
                          <a:latin typeface="Calibri"/>
                          <a:ea typeface="Calibri"/>
                          <a:cs typeface="Calibri"/>
                          <a:sym typeface="Calibri"/>
                        </a:rPr>
                        <a:t>LOCAL</a:t>
                      </a:r>
                      <a:endParaRPr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b="1">
                          <a:latin typeface="Calibri"/>
                          <a:ea typeface="Calibri"/>
                          <a:cs typeface="Calibri"/>
                          <a:sym typeface="Calibri"/>
                        </a:rPr>
                        <a:t>NATIONAL</a:t>
                      </a:r>
                      <a:endParaRPr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b="1">
                          <a:latin typeface="Calibri"/>
                          <a:ea typeface="Calibri"/>
                          <a:cs typeface="Calibri"/>
                          <a:sym typeface="Calibri"/>
                        </a:rPr>
                        <a:t>CATEGORY</a:t>
                      </a:r>
                      <a:endParaRPr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2275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Number of Articles</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1897–2019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148</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75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Number of Articles</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April 2019–May 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110</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516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Categories of Articles</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1897–2019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60+</a:t>
                      </a:r>
                      <a:endParaRPr sz="1100">
                        <a:latin typeface="Calibri"/>
                        <a:ea typeface="Calibri"/>
                        <a:cs typeface="Calibri"/>
                        <a:sym typeface="Calibri"/>
                      </a:endParaRPr>
                    </a:p>
                    <a:p>
                      <a:pPr marL="0" lvl="0" indent="0" algn="ctr" rtl="0">
                        <a:lnSpc>
                          <a:spcPct val="115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p>
                      <a:pPr marL="0" lvl="0" indent="0" algn="ctr" rtl="0">
                        <a:lnSpc>
                          <a:spcPct val="115000"/>
                        </a:lnSpc>
                        <a:spcBef>
                          <a:spcPts val="0"/>
                        </a:spcBef>
                        <a:spcAft>
                          <a:spcPts val="0"/>
                        </a:spcAft>
                        <a:buNone/>
                      </a:pPr>
                      <a:r>
                        <a:rPr lang="en" sz="1100">
                          <a:latin typeface="Calibri"/>
                          <a:ea typeface="Calibri"/>
                          <a:cs typeface="Calibri"/>
                          <a:sym typeface="Calibri"/>
                        </a:rPr>
                        <a:t>&lt; 10 each</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Archive</a:t>
                      </a:r>
                      <a:endParaRPr sz="1100">
                        <a:latin typeface="Calibri"/>
                        <a:ea typeface="Calibri"/>
                        <a:cs typeface="Calibri"/>
                        <a:sym typeface="Calibri"/>
                      </a:endParaRPr>
                    </a:p>
                    <a:p>
                      <a:pPr marL="0" lvl="0" indent="0" algn="ctr" rtl="0">
                        <a:lnSpc>
                          <a:spcPct val="115000"/>
                        </a:lnSpc>
                        <a:spcBef>
                          <a:spcPts val="0"/>
                        </a:spcBef>
                        <a:spcAft>
                          <a:spcPts val="0"/>
                        </a:spcAft>
                        <a:buNone/>
                      </a:pPr>
                      <a:r>
                        <a:rPr lang="en" sz="1100">
                          <a:latin typeface="Calibri"/>
                          <a:ea typeface="Calibri"/>
                          <a:cs typeface="Calibri"/>
                          <a:sym typeface="Calibri"/>
                        </a:rPr>
                        <a:t>U.S.</a:t>
                      </a:r>
                      <a:endParaRPr sz="1100">
                        <a:latin typeface="Calibri"/>
                        <a:ea typeface="Calibri"/>
                        <a:cs typeface="Calibri"/>
                        <a:sym typeface="Calibri"/>
                      </a:endParaRPr>
                    </a:p>
                    <a:p>
                      <a:pPr marL="0" lvl="0" indent="0" algn="ctr" rtl="0">
                        <a:lnSpc>
                          <a:spcPct val="115000"/>
                        </a:lnSpc>
                        <a:spcBef>
                          <a:spcPts val="0"/>
                        </a:spcBef>
                        <a:spcAft>
                          <a:spcPts val="0"/>
                        </a:spcAft>
                        <a:buNone/>
                      </a:pPr>
                      <a:r>
                        <a:rPr lang="en" sz="1100">
                          <a:latin typeface="Calibri"/>
                          <a:ea typeface="Calibri"/>
                          <a:cs typeface="Calibri"/>
                          <a:sym typeface="Calibri"/>
                        </a:rPr>
                        <a:t>Other</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275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Articles Reporting Crime</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April 2019–May 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73.20%</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75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Articles Reporting Crime</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1897–2019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31.80%</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2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FL Man Comparison to Other Genders</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April 2019–May 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49.70%</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Man</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2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FL Man Comparison to Other Genders</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1897–2019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44.00%</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Man</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275">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Years Articles Were Popular</a:t>
                      </a:r>
                      <a:endParaRPr sz="1100" b="1">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1897–2019</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1910</a:t>
                      </a:r>
                      <a:r>
                        <a:rPr lang="en" sz="1100">
                          <a:solidFill>
                            <a:schemeClr val="dk1"/>
                          </a:solidFill>
                          <a:latin typeface="Calibri"/>
                          <a:ea typeface="Calibri"/>
                          <a:cs typeface="Calibri"/>
                          <a:sym typeface="Calibri"/>
                        </a:rPr>
                        <a:t>–</a:t>
                      </a:r>
                      <a:r>
                        <a:rPr lang="en" sz="1100">
                          <a:latin typeface="Calibri"/>
                          <a:ea typeface="Calibri"/>
                          <a:cs typeface="Calibri"/>
                          <a:sym typeface="Calibri"/>
                        </a:rPr>
                        <a:t>1915</a:t>
                      </a:r>
                      <a:endParaRPr sz="1100">
                        <a:latin typeface="Calibri"/>
                        <a:ea typeface="Calibri"/>
                        <a:cs typeface="Calibri"/>
                        <a:sym typeface="Calibri"/>
                      </a:endParaRPr>
                    </a:p>
                    <a:p>
                      <a:pPr marL="0" lvl="0" indent="0" algn="ctr" rtl="0">
                        <a:lnSpc>
                          <a:spcPct val="115000"/>
                        </a:lnSpc>
                        <a:spcBef>
                          <a:spcPts val="0"/>
                        </a:spcBef>
                        <a:spcAft>
                          <a:spcPts val="0"/>
                        </a:spcAft>
                        <a:buNone/>
                      </a:pPr>
                      <a:r>
                        <a:rPr lang="en" sz="1100">
                          <a:latin typeface="Calibri"/>
                          <a:ea typeface="Calibri"/>
                          <a:cs typeface="Calibri"/>
                          <a:sym typeface="Calibri"/>
                        </a:rPr>
                        <a:t>2007</a:t>
                      </a:r>
                      <a:r>
                        <a:rPr lang="en" sz="1100">
                          <a:solidFill>
                            <a:schemeClr val="dk1"/>
                          </a:solidFill>
                          <a:latin typeface="Calibri"/>
                          <a:ea typeface="Calibri"/>
                          <a:cs typeface="Calibri"/>
                          <a:sym typeface="Calibri"/>
                        </a:rPr>
                        <a:t>–</a:t>
                      </a:r>
                      <a:r>
                        <a:rPr lang="en" sz="1100">
                          <a:latin typeface="Calibri"/>
                          <a:ea typeface="Calibri"/>
                          <a:cs typeface="Calibri"/>
                          <a:sym typeface="Calibri"/>
                        </a:rPr>
                        <a:t>Present</a:t>
                      </a:r>
                      <a:endParaRPr sz="1100">
                        <a:latin typeface="Calibri"/>
                        <a:ea typeface="Calibri"/>
                        <a:cs typeface="Calibri"/>
                        <a:sym typeface="Calibri"/>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85"/>
        <p:cNvGrpSpPr/>
        <p:nvPr/>
      </p:nvGrpSpPr>
      <p:grpSpPr>
        <a:xfrm>
          <a:off x="0" y="0"/>
          <a:ext cx="0" cy="0"/>
          <a:chOff x="0" y="0"/>
          <a:chExt cx="0" cy="0"/>
        </a:xfrm>
      </p:grpSpPr>
      <p:sp>
        <p:nvSpPr>
          <p:cNvPr id="186" name="Google Shape;186;p27"/>
          <p:cNvSpPr/>
          <p:nvPr/>
        </p:nvSpPr>
        <p:spPr>
          <a:xfrm>
            <a:off x="4183800" y="496025"/>
            <a:ext cx="819600" cy="744000"/>
          </a:xfrm>
          <a:prstGeom prst="rect">
            <a:avLst/>
          </a:pr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p:nvPr/>
        </p:nvSpPr>
        <p:spPr>
          <a:xfrm>
            <a:off x="2551500" y="283975"/>
            <a:ext cx="4084200" cy="5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500">
                <a:solidFill>
                  <a:srgbClr val="FF9900"/>
                </a:solidFill>
                <a:latin typeface="Pacifico"/>
                <a:ea typeface="Pacifico"/>
                <a:cs typeface="Pacifico"/>
                <a:sym typeface="Pacifico"/>
              </a:rPr>
              <a:t>Limitations</a:t>
            </a:r>
            <a:endParaRPr sz="2500">
              <a:solidFill>
                <a:srgbClr val="FF9900"/>
              </a:solidFill>
              <a:latin typeface="Droid Serif"/>
              <a:ea typeface="Droid Serif"/>
              <a:cs typeface="Droid Serif"/>
              <a:sym typeface="Droid Serif"/>
            </a:endParaRPr>
          </a:p>
        </p:txBody>
      </p:sp>
      <p:sp>
        <p:nvSpPr>
          <p:cNvPr id="188" name="Google Shape;188;p27"/>
          <p:cNvSpPr txBox="1"/>
          <p:nvPr/>
        </p:nvSpPr>
        <p:spPr>
          <a:xfrm>
            <a:off x="397125" y="968750"/>
            <a:ext cx="7880700" cy="3376200"/>
          </a:xfrm>
          <a:prstGeom prst="rect">
            <a:avLst/>
          </a:prstGeom>
          <a:noFill/>
          <a:ln>
            <a:noFill/>
          </a:ln>
        </p:spPr>
        <p:txBody>
          <a:bodyPr spcFirstLastPara="1" wrap="square" lIns="91425" tIns="91425" rIns="91425" bIns="91425" anchor="t" anchorCtr="0">
            <a:noAutofit/>
          </a:bodyPr>
          <a:lstStyle/>
          <a:p>
            <a:pPr marL="914400" lvl="0" indent="-311150" algn="l" rtl="0">
              <a:lnSpc>
                <a:spcPct val="115000"/>
              </a:lnSpc>
              <a:spcBef>
                <a:spcPts val="0"/>
              </a:spcBef>
              <a:spcAft>
                <a:spcPts val="0"/>
              </a:spcAft>
              <a:buClr>
                <a:srgbClr val="FFFFFF"/>
              </a:buClr>
              <a:buSzPts val="1300"/>
              <a:buFont typeface="Calibri"/>
              <a:buChar char="✹"/>
            </a:pPr>
            <a:r>
              <a:rPr lang="en" sz="1300">
                <a:solidFill>
                  <a:srgbClr val="FFFFFF"/>
                </a:solidFill>
                <a:latin typeface="Calibri"/>
                <a:ea typeface="Calibri"/>
                <a:cs typeface="Calibri"/>
                <a:sym typeface="Calibri"/>
              </a:rPr>
              <a:t>Availability of data:  </a:t>
            </a:r>
            <a:endParaRPr sz="1300">
              <a:solidFill>
                <a:srgbClr val="FF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300">
                <a:solidFill>
                  <a:srgbClr val="FFFFFF"/>
                </a:solidFill>
                <a:latin typeface="Calibri"/>
                <a:ea typeface="Calibri"/>
                <a:cs typeface="Calibri"/>
                <a:sym typeface="Calibri"/>
              </a:rPr>
              <a:t>1) Not a lot of free News Source data without a crap-ton of restrictions (like limiting timeframe, limiting # of calls, data that isn’t organized in easily searchable usable formats)</a:t>
            </a:r>
            <a:endParaRPr sz="1300">
              <a:solidFill>
                <a:srgbClr val="FFFFFF"/>
              </a:solidFill>
              <a:latin typeface="Calibri"/>
              <a:ea typeface="Calibri"/>
              <a:cs typeface="Calibri"/>
              <a:sym typeface="Calibri"/>
            </a:endParaRPr>
          </a:p>
          <a:p>
            <a:pPr marL="914400" lvl="0" indent="457200" algn="l" rtl="0">
              <a:lnSpc>
                <a:spcPct val="115000"/>
              </a:lnSpc>
              <a:spcBef>
                <a:spcPts val="0"/>
              </a:spcBef>
              <a:spcAft>
                <a:spcPts val="0"/>
              </a:spcAft>
              <a:buNone/>
            </a:pPr>
            <a:r>
              <a:rPr lang="en" sz="1300">
                <a:solidFill>
                  <a:srgbClr val="FFFFFF"/>
                </a:solidFill>
                <a:latin typeface="Calibri"/>
                <a:ea typeface="Calibri"/>
                <a:cs typeface="Calibri"/>
                <a:sym typeface="Calibri"/>
              </a:rPr>
              <a:t>2) Variety of national sources was limited—we could only derive data from one news source</a:t>
            </a:r>
            <a:endParaRPr sz="1300">
              <a:solidFill>
                <a:srgbClr val="FFFFFF"/>
              </a:solidFill>
              <a:latin typeface="Calibri"/>
              <a:ea typeface="Calibri"/>
              <a:cs typeface="Calibri"/>
              <a:sym typeface="Calibri"/>
            </a:endParaRPr>
          </a:p>
          <a:p>
            <a:pPr marL="914400" lvl="0" indent="-311150" algn="l" rtl="0">
              <a:lnSpc>
                <a:spcPct val="115000"/>
              </a:lnSpc>
              <a:spcBef>
                <a:spcPts val="0"/>
              </a:spcBef>
              <a:spcAft>
                <a:spcPts val="0"/>
              </a:spcAft>
              <a:buClr>
                <a:srgbClr val="FFFFFF"/>
              </a:buClr>
              <a:buSzPts val="1300"/>
              <a:buFont typeface="Calibri"/>
              <a:buChar char="✹"/>
            </a:pPr>
            <a:r>
              <a:rPr lang="en" sz="1300">
                <a:solidFill>
                  <a:srgbClr val="FFFFFF"/>
                </a:solidFill>
                <a:latin typeface="Calibri"/>
                <a:ea typeface="Calibri"/>
                <a:cs typeface="Calibri"/>
                <a:sym typeface="Calibri"/>
              </a:rPr>
              <a:t>Not being able to afford to obtain more than two months of local articles—cost $500</a:t>
            </a:r>
            <a:endParaRPr sz="1300">
              <a:solidFill>
                <a:srgbClr val="FFFFFF"/>
              </a:solidFill>
              <a:latin typeface="Calibri"/>
              <a:ea typeface="Calibri"/>
              <a:cs typeface="Calibri"/>
              <a:sym typeface="Calibri"/>
            </a:endParaRPr>
          </a:p>
          <a:p>
            <a:pPr marL="914400" lvl="0" indent="-311150" algn="l" rtl="0">
              <a:lnSpc>
                <a:spcPct val="115000"/>
              </a:lnSpc>
              <a:spcBef>
                <a:spcPts val="0"/>
              </a:spcBef>
              <a:spcAft>
                <a:spcPts val="0"/>
              </a:spcAft>
              <a:buClr>
                <a:srgbClr val="FFFFFF"/>
              </a:buClr>
              <a:buSzPts val="1300"/>
              <a:buFont typeface="Calibri"/>
              <a:buChar char="✹"/>
            </a:pPr>
            <a:r>
              <a:rPr lang="en" sz="1300">
                <a:solidFill>
                  <a:srgbClr val="FFFFFF"/>
                </a:solidFill>
                <a:latin typeface="Calibri"/>
                <a:ea typeface="Calibri"/>
                <a:cs typeface="Calibri"/>
                <a:sym typeface="Calibri"/>
              </a:rPr>
              <a:t>Not being able to categorize local data due to no info regarding the section of paper the article was posted in </a:t>
            </a:r>
            <a:endParaRPr sz="1300">
              <a:solidFill>
                <a:srgbClr val="FFFFFF"/>
              </a:solidFill>
              <a:latin typeface="Calibri"/>
              <a:ea typeface="Calibri"/>
              <a:cs typeface="Calibri"/>
              <a:sym typeface="Calibri"/>
            </a:endParaRPr>
          </a:p>
          <a:p>
            <a:pPr marL="914400" lvl="0" indent="-311150" algn="l" rtl="0">
              <a:lnSpc>
                <a:spcPct val="115000"/>
              </a:lnSpc>
              <a:spcBef>
                <a:spcPts val="0"/>
              </a:spcBef>
              <a:spcAft>
                <a:spcPts val="0"/>
              </a:spcAft>
              <a:buClr>
                <a:srgbClr val="FFFFFF"/>
              </a:buClr>
              <a:buSzPts val="1300"/>
              <a:buFont typeface="Calibri"/>
              <a:buChar char="✹"/>
            </a:pPr>
            <a:r>
              <a:rPr lang="en" sz="1300">
                <a:solidFill>
                  <a:srgbClr val="FFFFFF"/>
                </a:solidFill>
                <a:latin typeface="Calibri"/>
                <a:ea typeface="Calibri"/>
                <a:cs typeface="Calibri"/>
                <a:sym typeface="Calibri"/>
              </a:rPr>
              <a:t>If we had two more weeks, we would:</a:t>
            </a:r>
            <a:endParaRPr sz="1300">
              <a:solidFill>
                <a:srgbClr val="FF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300">
                <a:solidFill>
                  <a:srgbClr val="FFFFFF"/>
                </a:solidFill>
                <a:latin typeface="Calibri"/>
                <a:ea typeface="Calibri"/>
                <a:cs typeface="Calibri"/>
                <a:sym typeface="Calibri"/>
              </a:rPr>
              <a:t>1) Run Florida Man against every state nationally (instead of just California)</a:t>
            </a:r>
            <a:endParaRPr sz="1300">
              <a:solidFill>
                <a:srgbClr val="FF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300">
                <a:solidFill>
                  <a:srgbClr val="FFFFFF"/>
                </a:solidFill>
                <a:latin typeface="Calibri"/>
                <a:ea typeface="Calibri"/>
                <a:cs typeface="Calibri"/>
                <a:sym typeface="Calibri"/>
              </a:rPr>
              <a:t>2) Search Local news by “county” man, “city” man</a:t>
            </a:r>
            <a:endParaRPr sz="1300">
              <a:solidFill>
                <a:srgbClr val="FF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300">
                <a:solidFill>
                  <a:srgbClr val="FFFFFF"/>
                </a:solidFill>
                <a:latin typeface="Calibri"/>
                <a:ea typeface="Calibri"/>
                <a:cs typeface="Calibri"/>
                <a:sym typeface="Calibri"/>
              </a:rPr>
              <a:t>3) See how many involve animals with a larger dataset</a:t>
            </a:r>
            <a:endParaRPr sz="1300">
              <a:solidFill>
                <a:srgbClr val="FFFFFF"/>
              </a:solidFill>
              <a:latin typeface="Calibri"/>
              <a:ea typeface="Calibri"/>
              <a:cs typeface="Calibri"/>
              <a:sym typeface="Calibri"/>
            </a:endParaRPr>
          </a:p>
          <a:p>
            <a:pPr marL="1371600" lvl="0" indent="0" algn="l" rtl="0">
              <a:lnSpc>
                <a:spcPct val="115000"/>
              </a:lnSpc>
              <a:spcBef>
                <a:spcPts val="0"/>
              </a:spcBef>
              <a:spcAft>
                <a:spcPts val="0"/>
              </a:spcAft>
              <a:buNone/>
            </a:pPr>
            <a:r>
              <a:rPr lang="en" sz="1300">
                <a:solidFill>
                  <a:srgbClr val="FFFFFF"/>
                </a:solidFill>
                <a:latin typeface="Calibri"/>
                <a:ea typeface="Calibri"/>
                <a:cs typeface="Calibri"/>
                <a:sym typeface="Calibri"/>
              </a:rPr>
              <a:t>4) Complete projections for what future data may show regarding number of articles, especially if we had more than two months of local data</a:t>
            </a:r>
            <a:endParaRPr sz="13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8"/>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94" name="Google Shape;194;p28"/>
          <p:cNvSpPr/>
          <p:nvPr/>
        </p:nvSpPr>
        <p:spPr>
          <a:xfrm>
            <a:off x="1674850" y="1884150"/>
            <a:ext cx="5814900" cy="1526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latin typeface="Comfortaa"/>
                <a:ea typeface="Comfortaa"/>
                <a:cs typeface="Comfortaa"/>
                <a:sym typeface="Comfortaa"/>
              </a:rPr>
              <a:t>CLASS Q&amp;A</a:t>
            </a:r>
            <a:endParaRPr sz="6000">
              <a:latin typeface="Comfortaa"/>
              <a:ea typeface="Comfortaa"/>
              <a:cs typeface="Comfortaa"/>
              <a:sym typeface="Comfortaa"/>
            </a:endParaRPr>
          </a:p>
        </p:txBody>
      </p:sp>
      <p:sp>
        <p:nvSpPr>
          <p:cNvPr id="195" name="Google Shape;195;p28"/>
          <p:cNvSpPr/>
          <p:nvPr/>
        </p:nvSpPr>
        <p:spPr>
          <a:xfrm>
            <a:off x="4013800" y="83000"/>
            <a:ext cx="1137000" cy="931200"/>
          </a:xfrm>
          <a:prstGeom prst="wedgeEllipseCallout">
            <a:avLst>
              <a:gd name="adj1" fmla="val -20833"/>
              <a:gd name="adj2" fmla="val 6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155CC"/>
                </a:solidFill>
                <a:latin typeface="Pacifico"/>
                <a:ea typeface="Pacifico"/>
                <a:cs typeface="Pacifico"/>
                <a:sym typeface="Pacifico"/>
              </a:rPr>
              <a:t>Motivation &amp; Summary</a:t>
            </a:r>
            <a:endParaRPr/>
          </a:p>
        </p:txBody>
      </p:sp>
      <p:sp>
        <p:nvSpPr>
          <p:cNvPr id="74" name="Google Shape;74;p13"/>
          <p:cNvSpPr txBox="1"/>
          <p:nvPr/>
        </p:nvSpPr>
        <p:spPr>
          <a:xfrm>
            <a:off x="868050" y="976175"/>
            <a:ext cx="7407900" cy="37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a:latin typeface="Comfortaa"/>
                <a:ea typeface="Comfortaa"/>
                <a:cs typeface="Comfortaa"/>
                <a:sym typeface="Comfortaa"/>
              </a:rPr>
              <a:t>Motivation: </a:t>
            </a:r>
            <a:r>
              <a:rPr lang="en" sz="1600" b="1"/>
              <a:t> </a:t>
            </a:r>
            <a:endParaRPr sz="1600"/>
          </a:p>
          <a:p>
            <a:pPr marL="457200" lvl="0" indent="0" algn="l" rtl="0">
              <a:lnSpc>
                <a:spcPct val="115000"/>
              </a:lnSpc>
              <a:spcBef>
                <a:spcPts val="0"/>
              </a:spcBef>
              <a:spcAft>
                <a:spcPts val="0"/>
              </a:spcAft>
              <a:buClr>
                <a:schemeClr val="dk1"/>
              </a:buClr>
              <a:buSzPts val="1100"/>
              <a:buFont typeface="Arial"/>
              <a:buNone/>
            </a:pPr>
            <a:r>
              <a:rPr lang="en">
                <a:latin typeface="Calibri"/>
                <a:ea typeface="Calibri"/>
                <a:cs typeface="Calibri"/>
                <a:sym typeface="Calibri"/>
              </a:rPr>
              <a:t>We wanted something that wasn’t just numbers to challenge us to obtain data and sort through it. Additionally, we wanted to try and define who the “Florida Man” is and how public perception relates within the state of Florida and on a national level.</a:t>
            </a:r>
            <a:endParaRPr>
              <a:latin typeface="Calibri"/>
              <a:ea typeface="Calibri"/>
              <a:cs typeface="Calibri"/>
              <a:sym typeface="Calibri"/>
            </a:endParaRPr>
          </a:p>
          <a:p>
            <a:pPr marL="0" lvl="0" indent="0" algn="l" rtl="0">
              <a:lnSpc>
                <a:spcPct val="115000"/>
              </a:lnSpc>
              <a:spcBef>
                <a:spcPts val="1600"/>
              </a:spcBef>
              <a:spcAft>
                <a:spcPts val="0"/>
              </a:spcAft>
              <a:buClr>
                <a:schemeClr val="dk1"/>
              </a:buClr>
              <a:buSzPts val="1100"/>
              <a:buFont typeface="Arial"/>
              <a:buNone/>
            </a:pPr>
            <a:r>
              <a:rPr lang="en" sz="1600" b="1">
                <a:latin typeface="Comfortaa"/>
                <a:ea typeface="Comfortaa"/>
                <a:cs typeface="Comfortaa"/>
                <a:sym typeface="Comfortaa"/>
              </a:rPr>
              <a:t>Hypothesis:</a:t>
            </a:r>
            <a:r>
              <a:rPr lang="en" b="1">
                <a:latin typeface="Comfortaa"/>
                <a:ea typeface="Comfortaa"/>
                <a:cs typeface="Comfortaa"/>
                <a:sym typeface="Comfortaa"/>
              </a:rPr>
              <a:t>  </a:t>
            </a:r>
            <a:endParaRPr b="1">
              <a:latin typeface="Comfortaa"/>
              <a:ea typeface="Comfortaa"/>
              <a:cs typeface="Comfortaa"/>
              <a:sym typeface="Comfortaa"/>
            </a:endParaRPr>
          </a:p>
          <a:p>
            <a:pPr marL="457200" lvl="0" indent="0" algn="l" rtl="0">
              <a:lnSpc>
                <a:spcPct val="115000"/>
              </a:lnSpc>
              <a:spcBef>
                <a:spcPts val="1600"/>
              </a:spcBef>
              <a:spcAft>
                <a:spcPts val="0"/>
              </a:spcAft>
              <a:buNone/>
            </a:pPr>
            <a:r>
              <a:rPr lang="en">
                <a:latin typeface="Calibri"/>
                <a:ea typeface="Calibri"/>
                <a:cs typeface="Calibri"/>
                <a:sym typeface="Calibri"/>
              </a:rPr>
              <a:t>“Florida Man” is a recent phenomenon specific to both “Florida” and to “men,” and this phenomenon is presented in a negative light both locally and nationally.</a:t>
            </a:r>
            <a:endParaRPr>
              <a:latin typeface="Calibri"/>
              <a:ea typeface="Calibri"/>
              <a:cs typeface="Calibri"/>
              <a:sym typeface="Calibri"/>
            </a:endParaRPr>
          </a:p>
          <a:p>
            <a:pPr marL="0" lvl="0" indent="0" algn="l" rtl="0">
              <a:lnSpc>
                <a:spcPct val="115000"/>
              </a:lnSpc>
              <a:spcBef>
                <a:spcPts val="1600"/>
              </a:spcBef>
              <a:spcAft>
                <a:spcPts val="0"/>
              </a:spcAft>
              <a:buClr>
                <a:schemeClr val="dk1"/>
              </a:buClr>
              <a:buSzPts val="1100"/>
              <a:buFont typeface="Arial"/>
              <a:buNone/>
            </a:pPr>
            <a:r>
              <a:rPr lang="en" sz="1600" b="1">
                <a:latin typeface="Comfortaa"/>
                <a:ea typeface="Comfortaa"/>
                <a:cs typeface="Comfortaa"/>
                <a:sym typeface="Comfortaa"/>
              </a:rPr>
              <a:t>Summary:</a:t>
            </a:r>
            <a:r>
              <a:rPr lang="en" b="1">
                <a:latin typeface="Comfortaa"/>
                <a:ea typeface="Comfortaa"/>
                <a:cs typeface="Comfortaa"/>
                <a:sym typeface="Comfortaa"/>
              </a:rPr>
              <a:t> </a:t>
            </a:r>
            <a:r>
              <a:rPr lang="en">
                <a:latin typeface="Comfortaa"/>
                <a:ea typeface="Comfortaa"/>
                <a:cs typeface="Comfortaa"/>
                <a:sym typeface="Comfortaa"/>
              </a:rPr>
              <a:t> </a:t>
            </a:r>
            <a:endParaRPr>
              <a:latin typeface="Comfortaa"/>
              <a:ea typeface="Comfortaa"/>
              <a:cs typeface="Comfortaa"/>
              <a:sym typeface="Comfortaa"/>
            </a:endParaRPr>
          </a:p>
          <a:p>
            <a:pPr marL="457200" lvl="0" indent="0" algn="l" rtl="0">
              <a:lnSpc>
                <a:spcPct val="115000"/>
              </a:lnSpc>
              <a:spcBef>
                <a:spcPts val="1600"/>
              </a:spcBef>
              <a:spcAft>
                <a:spcPts val="1600"/>
              </a:spcAft>
              <a:buNone/>
            </a:pPr>
            <a:r>
              <a:rPr lang="en">
                <a:latin typeface="Calibri"/>
                <a:ea typeface="Calibri"/>
                <a:cs typeface="Calibri"/>
                <a:sym typeface="Calibri"/>
              </a:rPr>
              <a:t>Our data analysis found that “Florida Man” is a phenomenon exclusive to “Florida” and to “men.” However, we found that it is not portrayed in a negative light </a:t>
            </a:r>
            <a:r>
              <a:rPr lang="en" i="1">
                <a:latin typeface="Calibri"/>
                <a:ea typeface="Calibri"/>
                <a:cs typeface="Calibri"/>
                <a:sym typeface="Calibri"/>
              </a:rPr>
              <a:t>nationally</a:t>
            </a:r>
            <a:r>
              <a:rPr lang="en">
                <a:latin typeface="Calibri"/>
                <a:ea typeface="Calibri"/>
                <a:cs typeface="Calibri"/>
                <a:sym typeface="Calibri"/>
              </a:rPr>
              <a:t> so much as it is locally.</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1155CC"/>
                </a:solidFill>
                <a:latin typeface="Pacifico"/>
                <a:ea typeface="Pacifico"/>
                <a:cs typeface="Pacifico"/>
                <a:sym typeface="Pacifico"/>
              </a:rPr>
              <a:t>Questions</a:t>
            </a:r>
            <a:r>
              <a:rPr lang="en" sz="2300">
                <a:solidFill>
                  <a:srgbClr val="1155CC"/>
                </a:solidFill>
              </a:rPr>
              <a:t> </a:t>
            </a:r>
            <a:endParaRPr sz="2300">
              <a:solidFill>
                <a:srgbClr val="1155CC"/>
              </a:solidFill>
            </a:endParaRPr>
          </a:p>
          <a:p>
            <a:pPr marL="0" lvl="0" indent="0" algn="ctr"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80" name="Google Shape;80;p14"/>
          <p:cNvSpPr txBox="1"/>
          <p:nvPr/>
        </p:nvSpPr>
        <p:spPr>
          <a:xfrm>
            <a:off x="1186150" y="1029900"/>
            <a:ext cx="6890400" cy="33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How often is the “Florida Man” reported on nationally versus locally to Florida?</a:t>
            </a:r>
            <a:endParaRPr sz="1100" b="1">
              <a:solidFill>
                <a:srgbClr val="FF0000"/>
              </a:solidFill>
              <a:latin typeface="Comfortaa"/>
              <a:ea typeface="Comfortaa"/>
              <a:cs typeface="Comfortaa"/>
              <a:sym typeface="Comfortaa"/>
            </a:endParaRPr>
          </a:p>
          <a:p>
            <a:pPr marL="0" lvl="0" indent="0" algn="l" rtl="0">
              <a:lnSpc>
                <a:spcPct val="115000"/>
              </a:lnSpc>
              <a:spcBef>
                <a:spcPts val="0"/>
              </a:spcBef>
              <a:spcAft>
                <a:spcPts val="0"/>
              </a:spcAft>
              <a:buNone/>
            </a:pPr>
            <a:endParaRPr sz="1100" b="1">
              <a:solidFill>
                <a:schemeClr val="dk1"/>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Is the “Florida Man” a more common character than the men of other states like “California Man?</a:t>
            </a:r>
            <a:r>
              <a:rPr lang="en" sz="1100" b="1">
                <a:solidFill>
                  <a:srgbClr val="6AA84F"/>
                </a:solidFill>
                <a:latin typeface="Comfortaa"/>
                <a:ea typeface="Comfortaa"/>
                <a:cs typeface="Comfortaa"/>
                <a:sym typeface="Comfortaa"/>
              </a:rPr>
              <a:t> </a:t>
            </a: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endParaRPr sz="1100" b="1">
              <a:solidFill>
                <a:srgbClr val="CC0000"/>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What kinds of stories are being told about “Florida Man” and what are their subjects? </a:t>
            </a:r>
            <a:r>
              <a:rPr lang="en" sz="1100" b="1">
                <a:solidFill>
                  <a:srgbClr val="6AA84F"/>
                </a:solidFill>
                <a:latin typeface="Comfortaa"/>
                <a:ea typeface="Comfortaa"/>
                <a:cs typeface="Comfortaa"/>
                <a:sym typeface="Comfortaa"/>
              </a:rPr>
              <a:t> </a:t>
            </a:r>
            <a:endParaRPr sz="1100" b="1">
              <a:solidFill>
                <a:srgbClr val="6AA84F"/>
              </a:solidFill>
              <a:latin typeface="Comfortaa"/>
              <a:ea typeface="Comfortaa"/>
              <a:cs typeface="Comfortaa"/>
              <a:sym typeface="Comfortaa"/>
            </a:endParaRPr>
          </a:p>
          <a:p>
            <a:pPr marL="457200" lvl="0" indent="0" algn="l" rtl="0">
              <a:lnSpc>
                <a:spcPct val="115000"/>
              </a:lnSpc>
              <a:spcBef>
                <a:spcPts val="0"/>
              </a:spcBef>
              <a:spcAft>
                <a:spcPts val="0"/>
              </a:spcAft>
              <a:buNone/>
            </a:pP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What percentage of the articles report crimes, both nationally and locally? </a:t>
            </a:r>
            <a:r>
              <a:rPr lang="en" sz="1100" b="1">
                <a:solidFill>
                  <a:srgbClr val="FF0000"/>
                </a:solidFill>
                <a:latin typeface="Comfortaa"/>
                <a:ea typeface="Comfortaa"/>
                <a:cs typeface="Comfortaa"/>
                <a:sym typeface="Comfortaa"/>
              </a:rPr>
              <a:t> </a:t>
            </a: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Is the “Florida Man” more popular than other genders and ages of Florida people? How does this data compare locally vs. nationally?    </a:t>
            </a: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endParaRPr sz="1100" b="1">
              <a:solidFill>
                <a:srgbClr val="6AA84F"/>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Are there certain years in the national news cycle where “Florida Man” was more common? </a:t>
            </a:r>
            <a:endParaRPr sz="1100" b="1">
              <a:solidFill>
                <a:srgbClr val="6AA84F"/>
              </a:solidFill>
              <a:latin typeface="Comfortaa"/>
              <a:ea typeface="Comfortaa"/>
              <a:cs typeface="Comfortaa"/>
              <a:sym typeface="Comfortaa"/>
            </a:endParaRPr>
          </a:p>
          <a:p>
            <a:pPr marL="457200" lvl="0" indent="0" algn="l" rtl="0">
              <a:lnSpc>
                <a:spcPct val="115000"/>
              </a:lnSpc>
              <a:spcBef>
                <a:spcPts val="0"/>
              </a:spcBef>
              <a:spcAft>
                <a:spcPts val="0"/>
              </a:spcAft>
              <a:buNone/>
            </a:pPr>
            <a:endParaRPr sz="1100" b="1">
              <a:solidFill>
                <a:srgbClr val="FF0000"/>
              </a:solidFill>
              <a:latin typeface="Comfortaa"/>
              <a:ea typeface="Comfortaa"/>
              <a:cs typeface="Comfortaa"/>
              <a:sym typeface="Comfortaa"/>
            </a:endParaRPr>
          </a:p>
          <a:p>
            <a:pPr marL="0" lvl="0" indent="0" algn="l" rtl="0">
              <a:lnSpc>
                <a:spcPct val="115000"/>
              </a:lnSpc>
              <a:spcBef>
                <a:spcPts val="0"/>
              </a:spcBef>
              <a:spcAft>
                <a:spcPts val="0"/>
              </a:spcAft>
              <a:buNone/>
            </a:pPr>
            <a:r>
              <a:rPr lang="en" sz="1100" b="1">
                <a:solidFill>
                  <a:schemeClr val="dk1"/>
                </a:solidFill>
                <a:latin typeface="Comfortaa"/>
                <a:ea typeface="Comfortaa"/>
                <a:cs typeface="Comfortaa"/>
                <a:sym typeface="Comfortaa"/>
              </a:rPr>
              <a:t>How often and what kinds of animals does “Florida Man” interact with? </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4"/>
        <p:cNvGrpSpPr/>
        <p:nvPr/>
      </p:nvGrpSpPr>
      <p:grpSpPr>
        <a:xfrm>
          <a:off x="0" y="0"/>
          <a:ext cx="0" cy="0"/>
          <a:chOff x="0" y="0"/>
          <a:chExt cx="0" cy="0"/>
        </a:xfrm>
      </p:grpSpPr>
      <p:sp>
        <p:nvSpPr>
          <p:cNvPr id="85" name="Google Shape;85;p15"/>
          <p:cNvSpPr/>
          <p:nvPr/>
        </p:nvSpPr>
        <p:spPr>
          <a:xfrm>
            <a:off x="4183800" y="496025"/>
            <a:ext cx="819600" cy="744000"/>
          </a:xfrm>
          <a:prstGeom prst="rect">
            <a:avLst/>
          </a:pr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txBox="1"/>
          <p:nvPr/>
        </p:nvSpPr>
        <p:spPr>
          <a:xfrm>
            <a:off x="2529900" y="80525"/>
            <a:ext cx="4084200" cy="1342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9900"/>
                </a:solidFill>
                <a:latin typeface="Pacifico"/>
                <a:ea typeface="Pacifico"/>
                <a:cs typeface="Pacifico"/>
                <a:sym typeface="Pacifico"/>
              </a:rPr>
              <a:t>Data Exploration &amp; Cleanup</a:t>
            </a:r>
            <a:endParaRPr sz="2500">
              <a:solidFill>
                <a:srgbClr val="FF9900"/>
              </a:solidFill>
              <a:latin typeface="Pacifico"/>
              <a:ea typeface="Pacifico"/>
              <a:cs typeface="Pacifico"/>
              <a:sym typeface="Pacifico"/>
            </a:endParaRPr>
          </a:p>
          <a:p>
            <a:pPr marL="0" lvl="0" indent="0" algn="ctr" rtl="0">
              <a:lnSpc>
                <a:spcPct val="115000"/>
              </a:lnSpc>
              <a:spcBef>
                <a:spcPts val="0"/>
              </a:spcBef>
              <a:spcAft>
                <a:spcPts val="0"/>
              </a:spcAft>
              <a:buClr>
                <a:schemeClr val="dk1"/>
              </a:buClr>
              <a:buSzPts val="1100"/>
              <a:buFont typeface="Arial"/>
              <a:buNone/>
            </a:pPr>
            <a:r>
              <a:rPr lang="en" sz="2500">
                <a:solidFill>
                  <a:srgbClr val="FF9900"/>
                </a:solidFill>
                <a:latin typeface="Pacifico"/>
                <a:ea typeface="Pacifico"/>
                <a:cs typeface="Pacifico"/>
                <a:sym typeface="Pacifico"/>
              </a:rPr>
              <a:t>Process</a:t>
            </a:r>
            <a:endParaRPr sz="2500">
              <a:solidFill>
                <a:srgbClr val="FF9900"/>
              </a:solidFill>
              <a:latin typeface="Droid Serif"/>
              <a:ea typeface="Droid Serif"/>
              <a:cs typeface="Droid Serif"/>
              <a:sym typeface="Droid Serif"/>
            </a:endParaRPr>
          </a:p>
        </p:txBody>
      </p:sp>
      <p:sp>
        <p:nvSpPr>
          <p:cNvPr id="87" name="Google Shape;87;p15"/>
          <p:cNvSpPr txBox="1"/>
          <p:nvPr/>
        </p:nvSpPr>
        <p:spPr>
          <a:xfrm>
            <a:off x="851850" y="766575"/>
            <a:ext cx="7483500" cy="355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rgbClr val="FFFFFF"/>
                </a:solidFill>
                <a:latin typeface="Comfortaa"/>
                <a:ea typeface="Comfortaa"/>
                <a:cs typeface="Comfortaa"/>
                <a:sym typeface="Comfortaa"/>
              </a:rPr>
              <a:t>News Sources </a:t>
            </a:r>
            <a:endParaRPr sz="1100" b="1">
              <a:solidFill>
                <a:srgbClr val="FFFFFF"/>
              </a:solidFill>
              <a:latin typeface="Comfortaa"/>
              <a:ea typeface="Comfortaa"/>
              <a:cs typeface="Comfortaa"/>
              <a:sym typeface="Comfortaa"/>
            </a:endParaRPr>
          </a:p>
          <a:p>
            <a:pPr marL="457200" lvl="0" indent="0" algn="l" rtl="0">
              <a:lnSpc>
                <a:spcPct val="100000"/>
              </a:lnSpc>
              <a:spcBef>
                <a:spcPts val="0"/>
              </a:spcBef>
              <a:spcAft>
                <a:spcPts val="0"/>
              </a:spcAft>
              <a:buClr>
                <a:schemeClr val="dk1"/>
              </a:buClr>
              <a:buSzPts val="1100"/>
              <a:buFont typeface="Arial"/>
              <a:buNone/>
            </a:pPr>
            <a:r>
              <a:rPr lang="en" sz="1100">
                <a:solidFill>
                  <a:srgbClr val="FFFFFF"/>
                </a:solidFill>
                <a:latin typeface="Calibri"/>
                <a:ea typeface="Calibri"/>
                <a:cs typeface="Calibri"/>
                <a:sym typeface="Calibri"/>
              </a:rPr>
              <a:t>New York Times (NYT) for national data and Accu News for local data.  *Note: used Accu News for local data due to the lack of API’s in Florida news sources. </a:t>
            </a:r>
            <a:r>
              <a:rPr lang="en" sz="1100" u="sng">
                <a:solidFill>
                  <a:srgbClr val="FF0000"/>
                </a:solidFill>
                <a:latin typeface="Calibri"/>
                <a:ea typeface="Calibri"/>
                <a:cs typeface="Calibri"/>
                <a:sym typeface="Calibri"/>
                <a:hlinkClick r:id="rId3"/>
              </a:rPr>
              <a:t>Accu News API Call</a:t>
            </a:r>
            <a:r>
              <a:rPr lang="en" sz="1100">
                <a:solidFill>
                  <a:srgbClr val="FFFFFF"/>
                </a:solidFill>
                <a:latin typeface="Calibri"/>
                <a:ea typeface="Calibri"/>
                <a:cs typeface="Calibri"/>
                <a:sym typeface="Calibri"/>
              </a:rPr>
              <a:t>, </a:t>
            </a:r>
            <a:r>
              <a:rPr lang="en" sz="1100" u="sng">
                <a:solidFill>
                  <a:srgbClr val="FF0000"/>
                </a:solidFill>
                <a:latin typeface="Calibri"/>
                <a:ea typeface="Calibri"/>
                <a:cs typeface="Calibri"/>
                <a:sym typeface="Calibri"/>
                <a:hlinkClick r:id="rId4"/>
              </a:rPr>
              <a:t>NYT API Call</a:t>
            </a:r>
            <a:endParaRPr sz="1100">
              <a:solidFill>
                <a:srgbClr val="FF0000"/>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a:solidFill>
                <a:srgbClr val="FFFFFF"/>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rgbClr val="FFFFFF"/>
                </a:solidFill>
                <a:latin typeface="Comfortaa"/>
                <a:ea typeface="Comfortaa"/>
                <a:cs typeface="Comfortaa"/>
                <a:sym typeface="Comfortaa"/>
              </a:rPr>
              <a:t>Globally</a:t>
            </a:r>
            <a:endParaRPr sz="1100" b="1">
              <a:solidFill>
                <a:srgbClr val="FFFFFF"/>
              </a:solidFill>
              <a:latin typeface="Comfortaa"/>
              <a:ea typeface="Comfortaa"/>
              <a:cs typeface="Comfortaa"/>
              <a:sym typeface="Comfortaa"/>
            </a:endParaRPr>
          </a:p>
          <a:p>
            <a:pPr marL="457200" lvl="0" indent="0" algn="l" rtl="0">
              <a:lnSpc>
                <a:spcPct val="100000"/>
              </a:lnSpc>
              <a:spcBef>
                <a:spcPts val="0"/>
              </a:spcBef>
              <a:spcAft>
                <a:spcPts val="0"/>
              </a:spcAft>
              <a:buClr>
                <a:schemeClr val="dk1"/>
              </a:buClr>
              <a:buSzPts val="1100"/>
              <a:buFont typeface="Arial"/>
              <a:buNone/>
            </a:pPr>
            <a:r>
              <a:rPr lang="en" sz="1100">
                <a:solidFill>
                  <a:srgbClr val="FFFFFF"/>
                </a:solidFill>
                <a:latin typeface="Calibri"/>
                <a:ea typeface="Calibri"/>
                <a:cs typeface="Calibri"/>
                <a:sym typeface="Calibri"/>
              </a:rPr>
              <a:t>Defined fields needed for analysis for the API pulls (Title of article, summary of article, url for word analysis, date published, address/location and category [Florida Man, Florida Woman, etc.]. </a:t>
            </a:r>
            <a:endParaRPr sz="1100">
              <a:solidFill>
                <a:srgbClr val="FFFFFF"/>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a:solidFill>
                <a:srgbClr val="FFFFFF"/>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rgbClr val="FFFFFF"/>
                </a:solidFill>
                <a:latin typeface="Comfortaa"/>
                <a:ea typeface="Comfortaa"/>
                <a:cs typeface="Comfortaa"/>
                <a:sym typeface="Comfortaa"/>
              </a:rPr>
              <a:t>Within each API</a:t>
            </a:r>
            <a:endParaRPr sz="1100" b="1">
              <a:solidFill>
                <a:srgbClr val="FFFFFF"/>
              </a:solidFill>
              <a:latin typeface="Comfortaa"/>
              <a:ea typeface="Comfortaa"/>
              <a:cs typeface="Comfortaa"/>
              <a:sym typeface="Comfortaa"/>
            </a:endParaRPr>
          </a:p>
          <a:p>
            <a:pPr marL="0" lvl="0" indent="457200" algn="l" rtl="0">
              <a:lnSpc>
                <a:spcPct val="100000"/>
              </a:lnSpc>
              <a:spcBef>
                <a:spcPts val="0"/>
              </a:spcBef>
              <a:spcAft>
                <a:spcPts val="0"/>
              </a:spcAft>
              <a:buClr>
                <a:schemeClr val="dk1"/>
              </a:buClr>
              <a:buSzPts val="1100"/>
              <a:buFont typeface="Arial"/>
              <a:buNone/>
            </a:pPr>
            <a:r>
              <a:rPr lang="en" sz="1100">
                <a:solidFill>
                  <a:srgbClr val="FFFFFF"/>
                </a:solidFill>
                <a:latin typeface="Calibri"/>
                <a:ea typeface="Calibri"/>
                <a:cs typeface="Calibri"/>
                <a:sym typeface="Calibri"/>
              </a:rPr>
              <a:t> Matched API data to predefined fields.  </a:t>
            </a:r>
            <a:endParaRPr sz="1100">
              <a:solidFill>
                <a:srgbClr val="FFFFFF"/>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a:solidFill>
                <a:srgbClr val="FFFFFF"/>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rgbClr val="FFFFFF"/>
                </a:solidFill>
                <a:latin typeface="Comfortaa"/>
                <a:ea typeface="Comfortaa"/>
                <a:cs typeface="Comfortaa"/>
                <a:sym typeface="Comfortaa"/>
              </a:rPr>
              <a:t>Local Files</a:t>
            </a:r>
            <a:endParaRPr sz="1100" b="1">
              <a:solidFill>
                <a:srgbClr val="FFFFFF"/>
              </a:solidFill>
              <a:latin typeface="Comfortaa"/>
              <a:ea typeface="Comfortaa"/>
              <a:cs typeface="Comfortaa"/>
              <a:sym typeface="Comfortaa"/>
            </a:endParaRPr>
          </a:p>
          <a:p>
            <a:pPr marL="457200" lvl="0" indent="0" algn="l" rtl="0">
              <a:lnSpc>
                <a:spcPct val="100000"/>
              </a:lnSpc>
              <a:spcBef>
                <a:spcPts val="0"/>
              </a:spcBef>
              <a:spcAft>
                <a:spcPts val="0"/>
              </a:spcAft>
              <a:buClr>
                <a:schemeClr val="dk1"/>
              </a:buClr>
              <a:buSzPts val="1100"/>
              <a:buFont typeface="Arial"/>
              <a:buNone/>
            </a:pPr>
            <a:r>
              <a:rPr lang="en" sz="1100">
                <a:solidFill>
                  <a:srgbClr val="FFFFFF"/>
                </a:solidFill>
                <a:latin typeface="Calibri"/>
                <a:ea typeface="Calibri"/>
                <a:cs typeface="Calibri"/>
                <a:sym typeface="Calibri"/>
              </a:rPr>
              <a:t>Removed all records that were missing data. Completed a breakout of the address to obtain a column noting the State the article was reporting on.  Removed all records for states that were not Florida. Filtered through files to extract keywords to further refine data to complete analysis. </a:t>
            </a:r>
            <a:r>
              <a:rPr lang="en" sz="1100" u="sng">
                <a:solidFill>
                  <a:srgbClr val="FF0000"/>
                </a:solidFill>
                <a:latin typeface="Calibri"/>
                <a:ea typeface="Calibri"/>
                <a:cs typeface="Calibri"/>
                <a:sym typeface="Calibri"/>
                <a:hlinkClick r:id="rId5"/>
              </a:rPr>
              <a:t>Cleanup Code</a:t>
            </a:r>
            <a:endParaRPr sz="1100" b="1" u="sng">
              <a:solidFill>
                <a:srgbClr val="FF0000"/>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b="1" u="sng">
              <a:solidFill>
                <a:srgbClr val="FFFFFF"/>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rgbClr val="FFFFFF"/>
                </a:solidFill>
                <a:latin typeface="Comfortaa"/>
                <a:ea typeface="Comfortaa"/>
                <a:cs typeface="Comfortaa"/>
                <a:sym typeface="Comfortaa"/>
              </a:rPr>
              <a:t>National Files</a:t>
            </a:r>
            <a:endParaRPr sz="1100">
              <a:solidFill>
                <a:srgbClr val="FFFFFF"/>
              </a:solidFill>
              <a:latin typeface="Comfortaa"/>
              <a:ea typeface="Comfortaa"/>
              <a:cs typeface="Comfortaa"/>
              <a:sym typeface="Comfortaa"/>
            </a:endParaRPr>
          </a:p>
          <a:p>
            <a:pPr marL="457200" lvl="0" indent="0" algn="l" rtl="0">
              <a:lnSpc>
                <a:spcPct val="100000"/>
              </a:lnSpc>
              <a:spcBef>
                <a:spcPts val="0"/>
              </a:spcBef>
              <a:spcAft>
                <a:spcPts val="0"/>
              </a:spcAft>
              <a:buClr>
                <a:schemeClr val="dk1"/>
              </a:buClr>
              <a:buSzPts val="1100"/>
              <a:buFont typeface="Arial"/>
              <a:buNone/>
            </a:pPr>
            <a:r>
              <a:rPr lang="en" sz="1100">
                <a:solidFill>
                  <a:srgbClr val="FFFFFF"/>
                </a:solidFill>
                <a:latin typeface="Calibri"/>
                <a:ea typeface="Calibri"/>
                <a:cs typeface="Calibri"/>
                <a:sym typeface="Calibri"/>
              </a:rPr>
              <a:t>Removed all records that were missing data.  Filtered NYT API results to only return title, summary, url, publication date, section &amp; subsection.  Added a column in the CSV file to include “State” in order to have a comparison point with the Local data files. </a:t>
            </a:r>
            <a:r>
              <a:rPr lang="en" sz="1100" u="sng">
                <a:solidFill>
                  <a:srgbClr val="FF0000"/>
                </a:solidFill>
                <a:latin typeface="Calibri"/>
                <a:ea typeface="Calibri"/>
                <a:cs typeface="Calibri"/>
                <a:sym typeface="Calibri"/>
                <a:hlinkClick r:id="rId5"/>
              </a:rPr>
              <a:t>Cleanup Code</a:t>
            </a:r>
            <a:endParaRPr sz="11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155CC"/>
                </a:solidFill>
                <a:latin typeface="Pacifico"/>
                <a:ea typeface="Pacifico"/>
                <a:cs typeface="Pacifico"/>
                <a:sym typeface="Pacifico"/>
              </a:rPr>
              <a:t>Question 1</a:t>
            </a:r>
            <a:endParaRPr/>
          </a:p>
        </p:txBody>
      </p:sp>
      <p:sp>
        <p:nvSpPr>
          <p:cNvPr id="93" name="Google Shape;93;p16"/>
          <p:cNvSpPr txBox="1"/>
          <p:nvPr/>
        </p:nvSpPr>
        <p:spPr>
          <a:xfrm>
            <a:off x="398975" y="700900"/>
            <a:ext cx="4334700" cy="125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1155CC"/>
                </a:solidFill>
                <a:latin typeface="Comfortaa"/>
                <a:ea typeface="Comfortaa"/>
                <a:cs typeface="Comfortaa"/>
                <a:sym typeface="Comfortaa"/>
              </a:rPr>
              <a:t>How often is the “Florida Man” reported on nationally versus locally to Florida?</a:t>
            </a:r>
            <a:endParaRPr sz="1800" b="1">
              <a:solidFill>
                <a:srgbClr val="1155CC"/>
              </a:solidFill>
              <a:latin typeface="Comfortaa"/>
              <a:ea typeface="Comfortaa"/>
              <a:cs typeface="Comfortaa"/>
              <a:sym typeface="Comfortaa"/>
            </a:endParaRPr>
          </a:p>
        </p:txBody>
      </p:sp>
      <p:sp>
        <p:nvSpPr>
          <p:cNvPr id="94" name="Google Shape;94;p16"/>
          <p:cNvSpPr txBox="1"/>
          <p:nvPr/>
        </p:nvSpPr>
        <p:spPr>
          <a:xfrm>
            <a:off x="398975" y="1802200"/>
            <a:ext cx="3774000" cy="288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Purpose of Question: </a:t>
            </a:r>
            <a:r>
              <a:rPr lang="en"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We wanted to understand if the “Florida Man” is a national phenomenon in the same way that it may be a local phenomenon.</a:t>
            </a: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Data Used: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API pulls from Accu News and The New York Times.  Data cleaned and exported to CSV files. Using Jupyter Notebook/Matplotlib created bar chart for visual representation.</a:t>
            </a: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chemeClr val="hlink"/>
                </a:solidFill>
                <a:latin typeface="Calibri"/>
                <a:ea typeface="Calibri"/>
                <a:cs typeface="Calibri"/>
                <a:sym typeface="Calibri"/>
              </a:rPr>
              <a:t>Summary of Findings: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There were 99.99% “Florida Man” articles published locally than nationally in the New York Times.</a:t>
            </a:r>
            <a:endParaRPr sz="1800">
              <a:solidFill>
                <a:srgbClr val="595959"/>
              </a:solidFill>
              <a:latin typeface="Calibri"/>
              <a:ea typeface="Calibri"/>
              <a:cs typeface="Calibri"/>
              <a:sym typeface="Calibri"/>
            </a:endParaRPr>
          </a:p>
        </p:txBody>
      </p:sp>
      <p:pic>
        <p:nvPicPr>
          <p:cNvPr id="95" name="Google Shape;95;p16"/>
          <p:cNvPicPr preferRelativeResize="0"/>
          <p:nvPr/>
        </p:nvPicPr>
        <p:blipFill>
          <a:blip r:embed="rId3">
            <a:alphaModFix/>
          </a:blip>
          <a:stretch>
            <a:fillRect/>
          </a:stretch>
        </p:blipFill>
        <p:spPr>
          <a:xfrm>
            <a:off x="4383925" y="1391000"/>
            <a:ext cx="4230275" cy="3172700"/>
          </a:xfrm>
          <a:prstGeom prst="rect">
            <a:avLst/>
          </a:prstGeom>
          <a:noFill/>
          <a:ln>
            <a:noFill/>
          </a:ln>
        </p:spPr>
      </p:pic>
      <p:sp>
        <p:nvSpPr>
          <p:cNvPr id="96" name="Google Shape;96;p16"/>
          <p:cNvSpPr txBox="1"/>
          <p:nvPr/>
        </p:nvSpPr>
        <p:spPr>
          <a:xfrm>
            <a:off x="4582800" y="4431825"/>
            <a:ext cx="41622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*Due to Local API limits, we were only able to pull two months of data</a:t>
            </a:r>
            <a:endParaRPr sz="1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155CC"/>
                </a:solidFill>
                <a:latin typeface="Pacifico"/>
                <a:ea typeface="Pacifico"/>
                <a:cs typeface="Pacifico"/>
                <a:sym typeface="Pacifico"/>
              </a:rPr>
              <a:t>Question 1a</a:t>
            </a:r>
            <a:endParaRPr/>
          </a:p>
        </p:txBody>
      </p:sp>
      <p:sp>
        <p:nvSpPr>
          <p:cNvPr id="102" name="Google Shape;102;p17"/>
          <p:cNvSpPr txBox="1"/>
          <p:nvPr/>
        </p:nvSpPr>
        <p:spPr>
          <a:xfrm>
            <a:off x="398975" y="646975"/>
            <a:ext cx="46152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1155CC"/>
                </a:solidFill>
                <a:latin typeface="Comfortaa"/>
                <a:ea typeface="Comfortaa"/>
                <a:cs typeface="Comfortaa"/>
                <a:sym typeface="Comfortaa"/>
              </a:rPr>
              <a:t>Is the “Florida Man” a more common character than the men of other states, like</a:t>
            </a:r>
            <a:endParaRPr sz="1500" b="1">
              <a:solidFill>
                <a:srgbClr val="1155CC"/>
              </a:solidFill>
              <a:latin typeface="Comfortaa"/>
              <a:ea typeface="Comfortaa"/>
              <a:cs typeface="Comfortaa"/>
              <a:sym typeface="Comfortaa"/>
            </a:endParaRPr>
          </a:p>
          <a:p>
            <a:pPr marL="0" lvl="0" indent="0" algn="l" rtl="0">
              <a:lnSpc>
                <a:spcPct val="115000"/>
              </a:lnSpc>
              <a:spcBef>
                <a:spcPts val="0"/>
              </a:spcBef>
              <a:spcAft>
                <a:spcPts val="0"/>
              </a:spcAft>
              <a:buNone/>
            </a:pPr>
            <a:r>
              <a:rPr lang="en" sz="1500" b="1">
                <a:solidFill>
                  <a:srgbClr val="1155CC"/>
                </a:solidFill>
                <a:latin typeface="Comfortaa"/>
                <a:ea typeface="Comfortaa"/>
                <a:cs typeface="Comfortaa"/>
                <a:sym typeface="Comfortaa"/>
              </a:rPr>
              <a:t>“California Man”?</a:t>
            </a:r>
            <a:endParaRPr sz="1500" b="1">
              <a:solidFill>
                <a:srgbClr val="1155CC"/>
              </a:solidFill>
              <a:latin typeface="Comfortaa"/>
              <a:ea typeface="Comfortaa"/>
              <a:cs typeface="Comfortaa"/>
              <a:sym typeface="Comfortaa"/>
            </a:endParaRPr>
          </a:p>
        </p:txBody>
      </p:sp>
      <p:sp>
        <p:nvSpPr>
          <p:cNvPr id="103" name="Google Shape;103;p17"/>
          <p:cNvSpPr txBox="1"/>
          <p:nvPr/>
        </p:nvSpPr>
        <p:spPr>
          <a:xfrm>
            <a:off x="398975" y="1634363"/>
            <a:ext cx="3989700" cy="287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Purpose of Question: </a:t>
            </a:r>
            <a:r>
              <a:rPr lang="en"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We wanted to know if “Florida Man” is a Florida-specific occurrence, and if a state with a larger population would have more or less occurrences than Florida.</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Data Used: </a:t>
            </a:r>
            <a:endParaRPr sz="1100" b="1">
              <a:solidFill>
                <a:schemeClr val="hlink"/>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API pulls from Accu News and The New York Times.  Data cleaned and exported to CSV files. Using Jupyter Notebook/Matplotlib created bar chart for visual representation.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Summary of Findings: </a:t>
            </a:r>
            <a:endParaRPr sz="1100" b="1">
              <a:solidFill>
                <a:schemeClr val="hlink"/>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Locally there are 95% more articles published about Florida than California.  </a:t>
            </a:r>
            <a:endParaRPr sz="1100" b="1">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Nationally there are 59% more articles published about Florida than California. </a:t>
            </a:r>
            <a:endParaRPr sz="1100">
              <a:solidFill>
                <a:srgbClr val="595959"/>
              </a:solidFill>
              <a:latin typeface="Calibri"/>
              <a:ea typeface="Calibri"/>
              <a:cs typeface="Calibri"/>
              <a:sym typeface="Calibri"/>
            </a:endParaRPr>
          </a:p>
          <a:p>
            <a:pPr marL="457200" lvl="0" indent="0" algn="l" rtl="0">
              <a:lnSpc>
                <a:spcPct val="100000"/>
              </a:lnSpc>
              <a:spcBef>
                <a:spcPts val="0"/>
              </a:spcBef>
              <a:spcAft>
                <a:spcPts val="0"/>
              </a:spcAft>
              <a:buNone/>
            </a:pPr>
            <a:endParaRPr sz="1100" b="1">
              <a:solidFill>
                <a:schemeClr val="hlink"/>
              </a:solidFill>
              <a:latin typeface="Calibri"/>
              <a:ea typeface="Calibri"/>
              <a:cs typeface="Calibri"/>
              <a:sym typeface="Calibri"/>
            </a:endParaRPr>
          </a:p>
        </p:txBody>
      </p:sp>
      <p:pic>
        <p:nvPicPr>
          <p:cNvPr id="104" name="Google Shape;104;p17"/>
          <p:cNvPicPr preferRelativeResize="0"/>
          <p:nvPr/>
        </p:nvPicPr>
        <p:blipFill>
          <a:blip r:embed="rId3">
            <a:alphaModFix/>
          </a:blip>
          <a:stretch>
            <a:fillRect/>
          </a:stretch>
        </p:blipFill>
        <p:spPr>
          <a:xfrm>
            <a:off x="4388675" y="1399850"/>
            <a:ext cx="4294966" cy="32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08"/>
        <p:cNvGrpSpPr/>
        <p:nvPr/>
      </p:nvGrpSpPr>
      <p:grpSpPr>
        <a:xfrm>
          <a:off x="0" y="0"/>
          <a:ext cx="0" cy="0"/>
          <a:chOff x="0" y="0"/>
          <a:chExt cx="0" cy="0"/>
        </a:xfrm>
      </p:grpSpPr>
      <p:sp>
        <p:nvSpPr>
          <p:cNvPr id="109" name="Google Shape;109;p18"/>
          <p:cNvSpPr/>
          <p:nvPr/>
        </p:nvSpPr>
        <p:spPr>
          <a:xfrm>
            <a:off x="176256" y="210300"/>
            <a:ext cx="8791500" cy="472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p:nvPr/>
        </p:nvSpPr>
        <p:spPr>
          <a:xfrm>
            <a:off x="2965350" y="183300"/>
            <a:ext cx="32133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solidFill>
                  <a:srgbClr val="FF9900"/>
                </a:solidFill>
                <a:latin typeface="Pacifico"/>
                <a:ea typeface="Pacifico"/>
                <a:cs typeface="Pacifico"/>
                <a:sym typeface="Pacifico"/>
              </a:rPr>
              <a:t>Question 2</a:t>
            </a:r>
            <a:endParaRPr>
              <a:solidFill>
                <a:srgbClr val="FF9900"/>
              </a:solidFill>
              <a:latin typeface="Droid Serif"/>
              <a:ea typeface="Droid Serif"/>
              <a:cs typeface="Droid Serif"/>
              <a:sym typeface="Droid Serif"/>
            </a:endParaRPr>
          </a:p>
        </p:txBody>
      </p:sp>
      <p:pic>
        <p:nvPicPr>
          <p:cNvPr id="111" name="Google Shape;111;p18"/>
          <p:cNvPicPr preferRelativeResize="0"/>
          <p:nvPr/>
        </p:nvPicPr>
        <p:blipFill>
          <a:blip r:embed="rId3">
            <a:alphaModFix/>
          </a:blip>
          <a:stretch>
            <a:fillRect/>
          </a:stretch>
        </p:blipFill>
        <p:spPr>
          <a:xfrm>
            <a:off x="4713652" y="750275"/>
            <a:ext cx="4073198" cy="2036602"/>
          </a:xfrm>
          <a:prstGeom prst="rect">
            <a:avLst/>
          </a:prstGeom>
          <a:noFill/>
          <a:ln>
            <a:noFill/>
          </a:ln>
        </p:spPr>
      </p:pic>
      <p:pic>
        <p:nvPicPr>
          <p:cNvPr id="112" name="Google Shape;112;p18"/>
          <p:cNvPicPr preferRelativeResize="0"/>
          <p:nvPr/>
        </p:nvPicPr>
        <p:blipFill>
          <a:blip r:embed="rId4">
            <a:alphaModFix/>
          </a:blip>
          <a:stretch>
            <a:fillRect/>
          </a:stretch>
        </p:blipFill>
        <p:spPr>
          <a:xfrm>
            <a:off x="4713652" y="2869523"/>
            <a:ext cx="4073198" cy="2036602"/>
          </a:xfrm>
          <a:prstGeom prst="rect">
            <a:avLst/>
          </a:prstGeom>
          <a:noFill/>
          <a:ln>
            <a:noFill/>
          </a:ln>
        </p:spPr>
      </p:pic>
      <p:sp>
        <p:nvSpPr>
          <p:cNvPr id="113" name="Google Shape;113;p18"/>
          <p:cNvSpPr txBox="1"/>
          <p:nvPr/>
        </p:nvSpPr>
        <p:spPr>
          <a:xfrm>
            <a:off x="237225" y="707075"/>
            <a:ext cx="4421100" cy="91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a:solidFill>
                  <a:schemeClr val="dk1"/>
                </a:solidFill>
                <a:latin typeface="Comfortaa"/>
                <a:ea typeface="Comfortaa"/>
                <a:cs typeface="Comfortaa"/>
                <a:sym typeface="Comfortaa"/>
              </a:rPr>
              <a:t>What kinds of stories are being told about “Florida Man” and what are their subjects?</a:t>
            </a:r>
            <a:endParaRPr sz="1600">
              <a:latin typeface="Comfortaa"/>
              <a:ea typeface="Comfortaa"/>
              <a:cs typeface="Comfortaa"/>
              <a:sym typeface="Comfortaa"/>
            </a:endParaRPr>
          </a:p>
        </p:txBody>
      </p:sp>
      <p:sp>
        <p:nvSpPr>
          <p:cNvPr id="114" name="Google Shape;114;p18"/>
          <p:cNvSpPr txBox="1"/>
          <p:nvPr/>
        </p:nvSpPr>
        <p:spPr>
          <a:xfrm>
            <a:off x="237225" y="1623575"/>
            <a:ext cx="4421100" cy="318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FF9900"/>
                </a:solidFill>
                <a:latin typeface="Calibri"/>
                <a:ea typeface="Calibri"/>
                <a:cs typeface="Calibri"/>
                <a:sym typeface="Calibri"/>
              </a:rPr>
              <a:t>Purpose of Question:  </a:t>
            </a:r>
            <a:endParaRPr sz="1100" b="1">
              <a:solidFill>
                <a:srgbClr val="FF9900"/>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Understanding how these stories are categorized would give us an idea about how national news recognizes “Florida Man” and other people from Florida.</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b="1">
              <a:solidFill>
                <a:srgbClr val="FF9900"/>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1100" b="1">
                <a:solidFill>
                  <a:srgbClr val="FF9900"/>
                </a:solidFill>
                <a:latin typeface="Calibri"/>
                <a:ea typeface="Calibri"/>
                <a:cs typeface="Calibri"/>
                <a:sym typeface="Calibri"/>
              </a:rPr>
              <a:t>Data Used: </a:t>
            </a:r>
            <a:endParaRPr sz="1100" b="1">
              <a:solidFill>
                <a:srgbClr val="FF9900"/>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API pulls from the New York Times. Data cleaned and exported to CSV files. Used Jupyter Notebook/Matplotlib created bar chart for visual representation from subsection information in NYT API call.</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1100" b="1">
                <a:solidFill>
                  <a:srgbClr val="FF9E00"/>
                </a:solidFill>
                <a:latin typeface="Calibri"/>
                <a:ea typeface="Calibri"/>
                <a:cs typeface="Calibri"/>
                <a:sym typeface="Calibri"/>
              </a:rPr>
              <a:t>Summary of Findings: </a:t>
            </a:r>
            <a:endParaRPr sz="1100" b="1">
              <a:solidFill>
                <a:srgbClr val="FF9E00"/>
              </a:solidFill>
              <a:latin typeface="Calibri"/>
              <a:ea typeface="Calibri"/>
              <a:cs typeface="Calibri"/>
              <a:sym typeface="Calibri"/>
            </a:endParaRPr>
          </a:p>
          <a:p>
            <a:pPr marL="457200" lvl="0" indent="-298450" algn="l" rtl="0">
              <a:spcBef>
                <a:spcPts val="0"/>
              </a:spcBef>
              <a:spcAft>
                <a:spcPts val="0"/>
              </a:spcAft>
              <a:buClr>
                <a:srgbClr val="000000"/>
              </a:buClr>
              <a:buSzPts val="1100"/>
              <a:buFont typeface="Calibri"/>
              <a:buChar char="✹"/>
            </a:pPr>
            <a:r>
              <a:rPr lang="en" sz="1100" b="1">
                <a:solidFill>
                  <a:schemeClr val="dk1"/>
                </a:solidFill>
                <a:latin typeface="Calibri"/>
                <a:ea typeface="Calibri"/>
                <a:cs typeface="Calibri"/>
                <a:sym typeface="Calibri"/>
              </a:rPr>
              <a:t>There are more archived stories about “Florida Man” than “California Man”, as well as more US stories. There are stories about “Florida Man” in New York, almost exclusively about Florida men committing crimes in New York state.</a:t>
            </a:r>
            <a:endParaRPr sz="1100" b="1">
              <a:latin typeface="Calibri"/>
              <a:ea typeface="Calibri"/>
              <a:cs typeface="Calibri"/>
              <a:sym typeface="Calibri"/>
            </a:endParaRPr>
          </a:p>
          <a:p>
            <a:pPr marL="0" lvl="0" indent="0" algn="l" rtl="0">
              <a:lnSpc>
                <a:spcPct val="100000"/>
              </a:lnSpc>
              <a:spcBef>
                <a:spcPts val="0"/>
              </a:spcBef>
              <a:spcAft>
                <a:spcPts val="0"/>
              </a:spcAft>
              <a:buNone/>
            </a:pP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18"/>
        <p:cNvGrpSpPr/>
        <p:nvPr/>
      </p:nvGrpSpPr>
      <p:grpSpPr>
        <a:xfrm>
          <a:off x="0" y="0"/>
          <a:ext cx="0" cy="0"/>
          <a:chOff x="0" y="0"/>
          <a:chExt cx="0" cy="0"/>
        </a:xfrm>
      </p:grpSpPr>
      <p:sp>
        <p:nvSpPr>
          <p:cNvPr id="119" name="Google Shape;119;p19"/>
          <p:cNvSpPr/>
          <p:nvPr/>
        </p:nvSpPr>
        <p:spPr>
          <a:xfrm>
            <a:off x="176245" y="210300"/>
            <a:ext cx="8791500" cy="472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txBox="1"/>
          <p:nvPr/>
        </p:nvSpPr>
        <p:spPr>
          <a:xfrm>
            <a:off x="2965350" y="183300"/>
            <a:ext cx="32133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hlink"/>
                </a:solidFill>
                <a:latin typeface="Pacifico"/>
                <a:ea typeface="Pacifico"/>
                <a:cs typeface="Pacifico"/>
                <a:sym typeface="Pacifico"/>
              </a:rPr>
              <a:t>Question 3</a:t>
            </a:r>
            <a:endParaRPr>
              <a:latin typeface="Droid Serif"/>
              <a:ea typeface="Droid Serif"/>
              <a:cs typeface="Droid Serif"/>
              <a:sym typeface="Droid Serif"/>
            </a:endParaRPr>
          </a:p>
        </p:txBody>
      </p:sp>
      <p:sp>
        <p:nvSpPr>
          <p:cNvPr id="121" name="Google Shape;121;p19"/>
          <p:cNvSpPr txBox="1"/>
          <p:nvPr/>
        </p:nvSpPr>
        <p:spPr>
          <a:xfrm>
            <a:off x="237225" y="707075"/>
            <a:ext cx="4183800" cy="12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1155CC"/>
                </a:solidFill>
                <a:latin typeface="Comfortaa"/>
                <a:ea typeface="Comfortaa"/>
                <a:cs typeface="Comfortaa"/>
                <a:sym typeface="Comfortaa"/>
              </a:rPr>
              <a:t>What percentage of articles, both nationally and locally, report crime related to “Florida Man”? How does this compare to “California Man?</a:t>
            </a:r>
            <a:endParaRPr sz="1500">
              <a:solidFill>
                <a:srgbClr val="1155CC"/>
              </a:solidFill>
              <a:latin typeface="Comfortaa"/>
              <a:ea typeface="Comfortaa"/>
              <a:cs typeface="Comfortaa"/>
              <a:sym typeface="Comfortaa"/>
            </a:endParaRPr>
          </a:p>
        </p:txBody>
      </p:sp>
      <p:sp>
        <p:nvSpPr>
          <p:cNvPr id="122" name="Google Shape;122;p19"/>
          <p:cNvSpPr txBox="1"/>
          <p:nvPr/>
        </p:nvSpPr>
        <p:spPr>
          <a:xfrm>
            <a:off x="420525" y="1941600"/>
            <a:ext cx="4129800" cy="299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Purpose of Question: </a:t>
            </a:r>
            <a:r>
              <a:rPr lang="en"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We wanted to understand if the “Florida Man” is a national phenomenon in the same way that he may be a local phenomenon.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Data Used: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We used API pulls from Accu News and The New York Times. Data cleaned and exported to CSV files. Using Jupyter Notebook/Pandas/Matplotlib, we created four pie charts for visual representation.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100" b="1">
                <a:solidFill>
                  <a:schemeClr val="hlink"/>
                </a:solidFill>
                <a:latin typeface="Calibri"/>
                <a:ea typeface="Calibri"/>
                <a:cs typeface="Calibri"/>
                <a:sym typeface="Calibri"/>
              </a:rPr>
              <a:t>Summary of Findings: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 sz="1100" b="1">
                <a:latin typeface="Calibri"/>
                <a:ea typeface="Calibri"/>
                <a:cs typeface="Calibri"/>
                <a:sym typeface="Calibri"/>
              </a:rPr>
              <a:t>For both Florida and California, New York times articles we far less likely to report on crime than for local articles. This was not what we expected.</a:t>
            </a:r>
            <a:endParaRPr sz="1100">
              <a:latin typeface="Calibri"/>
              <a:ea typeface="Calibri"/>
              <a:cs typeface="Calibri"/>
              <a:sym typeface="Calibri"/>
            </a:endParaRPr>
          </a:p>
          <a:p>
            <a:pPr marL="0" lvl="0" indent="0" algn="l" rtl="0">
              <a:lnSpc>
                <a:spcPct val="100000"/>
              </a:lnSpc>
              <a:spcBef>
                <a:spcPts val="0"/>
              </a:spcBef>
              <a:spcAft>
                <a:spcPts val="0"/>
              </a:spcAft>
              <a:buNone/>
            </a:pPr>
            <a:endParaRPr sz="1100">
              <a:latin typeface="Calibri"/>
              <a:ea typeface="Calibri"/>
              <a:cs typeface="Calibri"/>
              <a:sym typeface="Calibri"/>
            </a:endParaRPr>
          </a:p>
        </p:txBody>
      </p:sp>
      <p:pic>
        <p:nvPicPr>
          <p:cNvPr id="123" name="Google Shape;123;p19"/>
          <p:cNvPicPr preferRelativeResize="0"/>
          <p:nvPr/>
        </p:nvPicPr>
        <p:blipFill rotWithShape="1">
          <a:blip r:embed="rId3">
            <a:alphaModFix/>
          </a:blip>
          <a:srcRect l="18962" r="7480"/>
          <a:stretch/>
        </p:blipFill>
        <p:spPr>
          <a:xfrm>
            <a:off x="4550325" y="808000"/>
            <a:ext cx="2154212" cy="1433412"/>
          </a:xfrm>
          <a:prstGeom prst="rect">
            <a:avLst/>
          </a:prstGeom>
          <a:noFill/>
          <a:ln>
            <a:noFill/>
          </a:ln>
        </p:spPr>
      </p:pic>
      <p:pic>
        <p:nvPicPr>
          <p:cNvPr id="124" name="Google Shape;124;p19"/>
          <p:cNvPicPr preferRelativeResize="0"/>
          <p:nvPr/>
        </p:nvPicPr>
        <p:blipFill rotWithShape="1">
          <a:blip r:embed="rId4">
            <a:alphaModFix/>
          </a:blip>
          <a:srcRect l="17661" r="6310"/>
          <a:stretch/>
        </p:blipFill>
        <p:spPr>
          <a:xfrm>
            <a:off x="6576945" y="1299821"/>
            <a:ext cx="2282332" cy="1469282"/>
          </a:xfrm>
          <a:prstGeom prst="rect">
            <a:avLst/>
          </a:prstGeom>
          <a:noFill/>
          <a:ln>
            <a:noFill/>
          </a:ln>
        </p:spPr>
      </p:pic>
      <p:pic>
        <p:nvPicPr>
          <p:cNvPr id="125" name="Google Shape;125;p19"/>
          <p:cNvPicPr preferRelativeResize="0"/>
          <p:nvPr/>
        </p:nvPicPr>
        <p:blipFill rotWithShape="1">
          <a:blip r:embed="rId5">
            <a:alphaModFix/>
          </a:blip>
          <a:srcRect l="16462" r="8535"/>
          <a:stretch/>
        </p:blipFill>
        <p:spPr>
          <a:xfrm>
            <a:off x="4660118" y="2600748"/>
            <a:ext cx="2226628" cy="1405836"/>
          </a:xfrm>
          <a:prstGeom prst="rect">
            <a:avLst/>
          </a:prstGeom>
          <a:noFill/>
          <a:ln>
            <a:noFill/>
          </a:ln>
        </p:spPr>
      </p:pic>
      <p:pic>
        <p:nvPicPr>
          <p:cNvPr id="126" name="Google Shape;126;p19"/>
          <p:cNvPicPr preferRelativeResize="0"/>
          <p:nvPr/>
        </p:nvPicPr>
        <p:blipFill rotWithShape="1">
          <a:blip r:embed="rId6">
            <a:alphaModFix/>
          </a:blip>
          <a:srcRect l="20767" r="12392"/>
          <a:stretch/>
        </p:blipFill>
        <p:spPr>
          <a:xfrm>
            <a:off x="6755410" y="3267748"/>
            <a:ext cx="2103864" cy="15737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1155CC"/>
                </a:solidFill>
                <a:latin typeface="Pacifico"/>
                <a:ea typeface="Pacifico"/>
                <a:cs typeface="Pacifico"/>
                <a:sym typeface="Pacifico"/>
              </a:rPr>
              <a:t>Question 4</a:t>
            </a:r>
            <a:endParaRPr/>
          </a:p>
        </p:txBody>
      </p:sp>
      <p:sp>
        <p:nvSpPr>
          <p:cNvPr id="132" name="Google Shape;132;p20"/>
          <p:cNvSpPr txBox="1"/>
          <p:nvPr/>
        </p:nvSpPr>
        <p:spPr>
          <a:xfrm>
            <a:off x="398975" y="646975"/>
            <a:ext cx="4981800" cy="91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solidFill>
                  <a:srgbClr val="1155CC"/>
                </a:solidFill>
                <a:latin typeface="Comfortaa"/>
                <a:ea typeface="Comfortaa"/>
                <a:cs typeface="Comfortaa"/>
                <a:sym typeface="Comfortaa"/>
              </a:rPr>
              <a:t>Is the “Florida Man” more popular than other genders and ages of Florida people? How does this data compare locally vs. nationally?</a:t>
            </a:r>
            <a:endParaRPr sz="1500" b="1">
              <a:solidFill>
                <a:srgbClr val="1155CC"/>
              </a:solidFill>
              <a:latin typeface="Comfortaa"/>
              <a:ea typeface="Comfortaa"/>
              <a:cs typeface="Comfortaa"/>
              <a:sym typeface="Comfortaa"/>
            </a:endParaRPr>
          </a:p>
        </p:txBody>
      </p:sp>
      <p:sp>
        <p:nvSpPr>
          <p:cNvPr id="133" name="Google Shape;133;p20"/>
          <p:cNvSpPr txBox="1"/>
          <p:nvPr/>
        </p:nvSpPr>
        <p:spPr>
          <a:xfrm>
            <a:off x="398975" y="1634375"/>
            <a:ext cx="4981800" cy="31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solidFill>
                  <a:schemeClr val="hlink"/>
                </a:solidFill>
                <a:latin typeface="Calibri"/>
                <a:ea typeface="Calibri"/>
                <a:cs typeface="Calibri"/>
                <a:sym typeface="Calibri"/>
              </a:rPr>
              <a:t>Purpose of Question: </a:t>
            </a:r>
            <a:r>
              <a:rPr lang="en"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We wanted to know if “Florida Man” is exclusively a male phenomenon—and if that character of “Florida Man” is more recognized than other genders or ages.</a:t>
            </a:r>
            <a:endParaRPr sz="1100" b="1">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100" b="1">
                <a:solidFill>
                  <a:schemeClr val="hlink"/>
                </a:solidFill>
                <a:latin typeface="Calibri"/>
                <a:ea typeface="Calibri"/>
                <a:cs typeface="Calibri"/>
                <a:sym typeface="Calibri"/>
              </a:rPr>
              <a:t>Data Used: </a:t>
            </a:r>
            <a:endParaRPr sz="1100" b="1">
              <a:solidFill>
                <a:schemeClr val="hlink"/>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API pulls from Accu News and The New York Times.  Data cleaned and exported to CSV files. Using Jupyter Notebook/Matplotlib created pie chart for visual representation.  </a:t>
            </a: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100" b="1">
                <a:solidFill>
                  <a:schemeClr val="hlink"/>
                </a:solidFill>
                <a:latin typeface="Calibri"/>
                <a:ea typeface="Calibri"/>
                <a:cs typeface="Calibri"/>
                <a:sym typeface="Calibri"/>
              </a:rPr>
              <a:t>Summary of Findings:</a:t>
            </a:r>
            <a:endParaRPr sz="1100" b="1">
              <a:solidFill>
                <a:srgbClr val="FF0000"/>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There is a more even distribution of Florida stories by demographic nationally.</a:t>
            </a:r>
            <a:endParaRPr sz="1100" b="1">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Font typeface="Calibri"/>
              <a:buChar char="✹"/>
            </a:pPr>
            <a:r>
              <a:rPr lang="en" sz="1100" b="1">
                <a:solidFill>
                  <a:schemeClr val="dk1"/>
                </a:solidFill>
                <a:latin typeface="Calibri"/>
                <a:ea typeface="Calibri"/>
                <a:cs typeface="Calibri"/>
                <a:sym typeface="Calibri"/>
              </a:rPr>
              <a:t>However, Florida Man is the most written about of all demographics—</a:t>
            </a:r>
            <a:r>
              <a:rPr lang="en" sz="1100" b="1" i="1">
                <a:solidFill>
                  <a:schemeClr val="dk1"/>
                </a:solidFill>
                <a:latin typeface="Calibri"/>
                <a:ea typeface="Calibri"/>
                <a:cs typeface="Calibri"/>
                <a:sym typeface="Calibri"/>
              </a:rPr>
              <a:t>almost </a:t>
            </a:r>
            <a:r>
              <a:rPr lang="en" sz="1100" b="1">
                <a:solidFill>
                  <a:schemeClr val="dk1"/>
                </a:solidFill>
                <a:latin typeface="Calibri"/>
                <a:ea typeface="Calibri"/>
                <a:cs typeface="Calibri"/>
                <a:sym typeface="Calibri"/>
              </a:rPr>
              <a:t>matched by Florida Woman locally.</a:t>
            </a:r>
            <a:endParaRPr sz="1100" b="1">
              <a:solidFill>
                <a:schemeClr val="hlink"/>
              </a:solidFill>
              <a:latin typeface="Calibri"/>
              <a:ea typeface="Calibri"/>
              <a:cs typeface="Calibri"/>
              <a:sym typeface="Calibri"/>
            </a:endParaRPr>
          </a:p>
        </p:txBody>
      </p:sp>
      <p:pic>
        <p:nvPicPr>
          <p:cNvPr id="134" name="Google Shape;134;p20"/>
          <p:cNvPicPr preferRelativeResize="0"/>
          <p:nvPr/>
        </p:nvPicPr>
        <p:blipFill rotWithShape="1">
          <a:blip r:embed="rId3">
            <a:alphaModFix/>
          </a:blip>
          <a:srcRect l="21315"/>
          <a:stretch/>
        </p:blipFill>
        <p:spPr>
          <a:xfrm>
            <a:off x="5262125" y="646975"/>
            <a:ext cx="3450550" cy="2192738"/>
          </a:xfrm>
          <a:prstGeom prst="rect">
            <a:avLst/>
          </a:prstGeom>
          <a:noFill/>
          <a:ln>
            <a:noFill/>
          </a:ln>
        </p:spPr>
      </p:pic>
      <p:pic>
        <p:nvPicPr>
          <p:cNvPr id="135" name="Google Shape;135;p20"/>
          <p:cNvPicPr preferRelativeResize="0"/>
          <p:nvPr/>
        </p:nvPicPr>
        <p:blipFill rotWithShape="1">
          <a:blip r:embed="rId4">
            <a:alphaModFix/>
          </a:blip>
          <a:srcRect l="25996" r="8257"/>
          <a:stretch/>
        </p:blipFill>
        <p:spPr>
          <a:xfrm>
            <a:off x="5636118" y="2622137"/>
            <a:ext cx="2883366" cy="2192738"/>
          </a:xfrm>
          <a:prstGeom prst="rect">
            <a:avLst/>
          </a:prstGeom>
          <a:noFill/>
          <a:ln>
            <a:noFill/>
          </a:ln>
        </p:spPr>
      </p:pic>
    </p:spTree>
  </p:cSld>
  <p:clrMapOvr>
    <a:masterClrMapping/>
  </p:clrMapOvr>
</p:sld>
</file>

<file path=ppt/theme/theme1.xml><?xml version="1.0" encoding="utf-8"?>
<a:theme xmlns:a="http://schemas.openxmlformats.org/drawingml/2006/main"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4049</Words>
  <Application>Microsoft Office PowerPoint</Application>
  <PresentationFormat>On-screen Show (16:9)</PresentationFormat>
  <Paragraphs>247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Lobster</vt:lpstr>
      <vt:lpstr>Comfortaa</vt:lpstr>
      <vt:lpstr>Arial</vt:lpstr>
      <vt:lpstr>Pacifico</vt:lpstr>
      <vt:lpstr>Montserrat</vt:lpstr>
      <vt:lpstr>Calibri</vt:lpstr>
      <vt:lpstr>Droid Serif</vt:lpstr>
      <vt:lpstr>Perdita template</vt:lpstr>
      <vt:lpstr>Florida Man</vt:lpstr>
      <vt:lpstr>Motivation &amp; Summary</vt:lpstr>
      <vt:lpstr>PowerPoint Presentation</vt:lpstr>
      <vt:lpstr>PowerPoint Presentation</vt:lpstr>
      <vt:lpstr>Question 1</vt:lpstr>
      <vt:lpstr>Question 1a</vt:lpstr>
      <vt:lpstr>PowerPoint Presentation</vt:lpstr>
      <vt:lpstr>PowerPoint Presentation</vt:lpstr>
      <vt:lpstr>Question 4</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Florida Man</dc:title>
  <dc:creator>Barnaby, Bonnie-jo - COMM</dc:creator>
  <cp:lastModifiedBy>Barnaby, Bonnie-jo - COMM</cp:lastModifiedBy>
  <cp:revision>1</cp:revision>
  <dcterms:modified xsi:type="dcterms:W3CDTF">2019-07-23T18:23:12Z</dcterms:modified>
</cp:coreProperties>
</file>