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63" autoAdjust="0"/>
  </p:normalViewPr>
  <p:slideViewPr>
    <p:cSldViewPr snapToGrid="0">
      <p:cViewPr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0A16928-23D9-4437-BDDA-446BCB68098B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932C767-CE6E-4C74-9F54-FD0D7A22308B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5AB22A-36BD-47AB-9C91-5DA54B64D8C2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768E321-CAD9-4509-8D8A-221299FD25CC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111F229-D652-4438-BECA-CE67C896FF05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584F16A-E41A-4BB2-9786-DD698313C297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E07201-6023-4CE3-8EA3-1914AFCC96B9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DEE3CD3-E8B3-4F4D-ADDE-FCC912303E50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CCCF85B-DC91-4917-B2B0-D03D9B34BC99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F719E0A-515E-4567-8E5A-5F9F51F4BAAD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CF86B10-CEA1-44E2-A4BE-8656CFB4ED76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2E10553-D0F8-4A93-82C4-AB3EE44B8F56}" type="slidenum">
              <a:t>‹N°›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C6CFAD5-85FC-4E37-814F-9A0F339DFB12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3C046D1-9B57-488B-9313-32F5541D5407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CAB9A8-7EBB-4508-BB3D-B2EF8C1AEBC1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85E8979-55B9-4706-96BE-C764A86C1F77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C8C040D-B243-4505-A797-AC17A077D171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A180999-62D8-4C0C-B457-F1AC4B23F0F7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7E60F79-6F61-4085-9BBE-D85DE98547A6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BA4BCF0-5B9D-4A3D-B0E1-3E90F4675485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1EED05D-FE67-420E-A122-10557684F00B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C1FFC37-2DEC-448C-BCA0-59515C0F8860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235E89B-59CF-4155-AF23-BBB2942B7D61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2846DB9-2DE6-4269-861B-0EDE731F6296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8608ECE-5BB4-4B27-B897-AC00FFFA531D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3B6660C-A9C7-401C-B721-43D2EB6DBF54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4231DF5-AA25-4328-A33F-4697B799D0B8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E773BB3-BF30-44AF-8983-4EB13188B57D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B89DDA5-EC0C-4F01-A9AC-0C98077FE9F4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9D1C3C4-1DDA-4C4D-9B19-5DF47BE3BF67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5D0E56F-547A-4778-BC3F-DF81CD9C4F6D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8EEDA58-4295-4616-8085-FAD4EBBBD24C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FBADDF-A61B-4461-81AB-4AB93B6F2CA3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2CF049-F878-484B-90F1-C23D47DDA2BC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0299826-4AF9-4B67-8E39-5387F932E93D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F5EE9D4-1E94-4F1B-8B47-2EF4C68B3B5E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1600200" y="6236280"/>
            <a:ext cx="5900400" cy="319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050" b="0" strike="noStrike" spc="-1">
                <a:solidFill>
                  <a:srgbClr val="FFFFFF">
                    <a:alpha val="7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050" b="0" strike="noStrike" spc="-1">
                <a:solidFill>
                  <a:srgbClr val="FFFFFF">
                    <a:alpha val="70000"/>
                  </a:srgbClr>
                </a:solidFill>
                <a:latin typeface="Gill Sans MT"/>
              </a:rPr>
              <a:t>&lt;pied de page&gt;</a:t>
            </a:r>
            <a:endParaRPr lang="fr-FR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10758960" y="6217920"/>
            <a:ext cx="365040" cy="36504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tIns="45000" rIns="1836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100" b="0" strike="noStrike" spc="-1">
                <a:solidFill>
                  <a:srgbClr val="FFFFFF"/>
                </a:solidFill>
                <a:latin typeface="Gill Sans M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B1FC1C3F-6A63-4842-BBD4-C7DE18A2017D}" type="slidenum">
              <a:rPr lang="fr-FR" sz="1100" b="0" strike="noStrike" spc="-1">
                <a:solidFill>
                  <a:srgbClr val="FFFFFF"/>
                </a:solidFill>
                <a:latin typeface="Gill Sans MT"/>
              </a:rPr>
              <a:t>‹N°›</a:t>
            </a:fld>
            <a:endParaRPr lang="fr-FR" sz="11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7821360" y="6238800"/>
            <a:ext cx="2752920" cy="323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1600200" y="6236280"/>
            <a:ext cx="5900400" cy="319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050" b="0" strike="noStrike" spc="-1">
                <a:solidFill>
                  <a:srgbClr val="000000">
                    <a:alpha val="7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050" b="0" strike="noStrike" spc="-1">
                <a:solidFill>
                  <a:srgbClr val="000000">
                    <a:alpha val="70000"/>
                  </a:srgbClr>
                </a:solidFill>
                <a:latin typeface="Gill Sans MT"/>
              </a:rPr>
              <a:t>&lt;pied de page&gt;</a:t>
            </a:r>
            <a:endParaRPr lang="fr-FR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10758960" y="6217920"/>
            <a:ext cx="365040" cy="36504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tIns="45000" rIns="1836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100" b="0" strike="noStrike" spc="-1">
                <a:solidFill>
                  <a:srgbClr val="FFFFFF"/>
                </a:solidFill>
                <a:latin typeface="Gill Sans M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AFF9FEF2-5349-4FAD-9E2E-73CB78FE5DA1}" type="slidenum">
              <a:rPr lang="fr-FR" sz="1100" b="0" strike="noStrike" spc="-1">
                <a:solidFill>
                  <a:srgbClr val="FFFFFF"/>
                </a:solidFill>
                <a:latin typeface="Gill Sans MT"/>
              </a:rPr>
              <a:t>‹N°›</a:t>
            </a:fld>
            <a:endParaRPr lang="fr-FR" sz="11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7821360" y="6238800"/>
            <a:ext cx="2752920" cy="323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1600200" y="6236280"/>
            <a:ext cx="5900400" cy="319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050" b="0" strike="noStrike" spc="-1">
                <a:solidFill>
                  <a:srgbClr val="000000">
                    <a:alpha val="7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050" b="0" strike="noStrike" spc="-1">
                <a:solidFill>
                  <a:srgbClr val="000000">
                    <a:alpha val="70000"/>
                  </a:srgbClr>
                </a:solidFill>
                <a:latin typeface="Gill Sans MT"/>
              </a:rPr>
              <a:t>&lt;pied de page&gt;</a:t>
            </a:r>
            <a:endParaRPr lang="fr-FR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10758960" y="6217920"/>
            <a:ext cx="365040" cy="36504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tIns="45000" rIns="1836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100" b="0" strike="noStrike" spc="-1">
                <a:solidFill>
                  <a:srgbClr val="FFFFFF"/>
                </a:solidFill>
                <a:latin typeface="Gill Sans M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CD5F51C0-26E6-4539-B1B6-243297BA43AA}" type="slidenum">
              <a:rPr lang="fr-FR" sz="1100" b="0" strike="noStrike" spc="-1">
                <a:solidFill>
                  <a:srgbClr val="FFFFFF"/>
                </a:solidFill>
                <a:latin typeface="Gill Sans MT"/>
              </a:rPr>
              <a:t>‹N°›</a:t>
            </a:fld>
            <a:endParaRPr lang="fr-FR" sz="11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7821360" y="6238800"/>
            <a:ext cx="2752920" cy="323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000" cy="1645200"/>
          </a:xfrm>
          <a:prstGeom prst="rect">
            <a:avLst/>
          </a:prstGeom>
          <a:solidFill>
            <a:srgbClr val="FFFFFF"/>
          </a:solidFill>
          <a:ln w="38160" cap="sq">
            <a:solidFill>
              <a:srgbClr val="404040"/>
            </a:solidFill>
            <a:miter/>
          </a:ln>
        </p:spPr>
        <p:txBody>
          <a:bodyPr lIns="274320" tIns="182880" rIns="274320" bIns="182880" anchor="ctr" anchorCtr="1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3800" b="0" strike="noStrike" cap="all" spc="197">
                <a:solidFill>
                  <a:srgbClr val="262626"/>
                </a:solidFill>
                <a:latin typeface="Gill Sans MT"/>
              </a:rPr>
              <a:t>La sécurité Des</a:t>
            </a:r>
            <a:br>
              <a:rPr sz="3800"/>
            </a:br>
            <a:r>
              <a:rPr lang="fr-FR" sz="3800" b="0" strike="noStrike" cap="all" spc="197">
                <a:solidFill>
                  <a:srgbClr val="262626"/>
                </a:solidFill>
                <a:latin typeface="Gill Sans MT"/>
              </a:rPr>
              <a:t>Équipements nomades.</a:t>
            </a:r>
            <a:endParaRPr lang="fr-FR" sz="3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2695320" y="4352400"/>
            <a:ext cx="6800760" cy="123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ftr" idx="10"/>
          </p:nvPr>
        </p:nvSpPr>
        <p:spPr>
          <a:xfrm>
            <a:off x="286200" y="6240960"/>
            <a:ext cx="5900400" cy="319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050" b="0" strike="noStrike" spc="-1">
                <a:solidFill>
                  <a:srgbClr val="FFFFFF">
                    <a:alpha val="70000"/>
                  </a:srgb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050" b="0" strike="noStrike" spc="-1">
                <a:solidFill>
                  <a:srgbClr val="FFFFFF">
                    <a:alpha val="70000"/>
                  </a:srgbClr>
                </a:solidFill>
                <a:latin typeface="Gill Sans MT"/>
              </a:rPr>
              <a:t>La sécurité de appareils nomades</a:t>
            </a:r>
            <a:endParaRPr lang="fr-FR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Espace réservé du numéro de diapositive 4"/>
          <p:cNvSpPr/>
          <p:nvPr/>
        </p:nvSpPr>
        <p:spPr>
          <a:xfrm>
            <a:off x="10758960" y="6217920"/>
            <a:ext cx="365040" cy="36504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45000" rIns="1836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1295AC76-DD07-4377-AF54-AE6E917DA7C3}" type="slidenum">
              <a:rPr lang="fr-FR" sz="11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1</a:t>
            </a:fld>
            <a:endParaRPr lang="fr-FR" sz="1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ZoneTexte 5"/>
          <p:cNvSpPr/>
          <p:nvPr/>
        </p:nvSpPr>
        <p:spPr>
          <a:xfrm>
            <a:off x="70920" y="159840"/>
            <a:ext cx="120463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Arthur DUPONT																					 BUT1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Antoine BONNIN																Réseaux et Télécommunication                            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age 23"/>
          <p:cNvPicPr/>
          <p:nvPr/>
        </p:nvPicPr>
        <p:blipFill>
          <a:blip r:embed="rId2"/>
          <a:stretch/>
        </p:blipFill>
        <p:spPr>
          <a:xfrm>
            <a:off x="5981760" y="2190240"/>
            <a:ext cx="1213200" cy="1526760"/>
          </a:xfrm>
          <a:prstGeom prst="rect">
            <a:avLst/>
          </a:prstGeom>
          <a:ln w="0">
            <a:noFill/>
          </a:ln>
        </p:spPr>
      </p:pic>
      <p:pic>
        <p:nvPicPr>
          <p:cNvPr id="185" name="Image 21"/>
          <p:cNvPicPr/>
          <p:nvPr/>
        </p:nvPicPr>
        <p:blipFill>
          <a:blip r:embed="rId3"/>
          <a:stretch/>
        </p:blipFill>
        <p:spPr>
          <a:xfrm>
            <a:off x="9197640" y="3635640"/>
            <a:ext cx="2136960" cy="2136960"/>
          </a:xfrm>
          <a:prstGeom prst="rect">
            <a:avLst/>
          </a:prstGeom>
          <a:ln w="0">
            <a:noFill/>
          </a:ln>
        </p:spPr>
      </p:pic>
      <p:pic>
        <p:nvPicPr>
          <p:cNvPr id="186" name="Image 2"/>
          <p:cNvPicPr/>
          <p:nvPr/>
        </p:nvPicPr>
        <p:blipFill>
          <a:blip r:embed="rId4"/>
          <a:stretch/>
        </p:blipFill>
        <p:spPr>
          <a:xfrm>
            <a:off x="1567080" y="3333060"/>
            <a:ext cx="1271160" cy="1238760"/>
          </a:xfrm>
          <a:prstGeom prst="rect">
            <a:avLst/>
          </a:prstGeom>
          <a:ln w="0">
            <a:noFill/>
          </a:ln>
        </p:spPr>
      </p:pic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2800" b="1" strike="noStrike" cap="all" spc="197">
                <a:solidFill>
                  <a:srgbClr val="262626"/>
                </a:solidFill>
                <a:latin typeface="Gill Sans MT"/>
              </a:rPr>
              <a:t>Vol de données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Espace réservé du numéro de diapositive 4"/>
          <p:cNvSpPr/>
          <p:nvPr/>
        </p:nvSpPr>
        <p:spPr>
          <a:xfrm>
            <a:off x="10758960" y="6217920"/>
            <a:ext cx="365040" cy="36504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45000" rIns="1836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B00F73FD-F563-4D07-B391-491438594F1C}" type="slidenum">
              <a:rPr lang="fr-FR" sz="11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10</a:t>
            </a:fld>
            <a:endParaRPr lang="fr-FR" sz="1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ZoneTexte 5"/>
          <p:cNvSpPr/>
          <p:nvPr/>
        </p:nvSpPr>
        <p:spPr>
          <a:xfrm>
            <a:off x="70920" y="159840"/>
            <a:ext cx="120463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Arthur DUPONT																					 BUT1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Antoine BONNIN																Réseaux et Télécommunication                            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Rectangle 9"/>
          <p:cNvSpPr/>
          <p:nvPr/>
        </p:nvSpPr>
        <p:spPr>
          <a:xfrm>
            <a:off x="1473840" y="4408920"/>
            <a:ext cx="1458000" cy="590760"/>
          </a:xfrm>
          <a:prstGeom prst="rect">
            <a:avLst/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0D0D0D"/>
                </a:solidFill>
                <a:latin typeface="Gill Sans MT"/>
                <a:ea typeface="DejaVu Sans"/>
              </a:rPr>
              <a:t>Humain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Rectangle 10"/>
          <p:cNvSpPr/>
          <p:nvPr/>
        </p:nvSpPr>
        <p:spPr>
          <a:xfrm>
            <a:off x="3690000" y="4408920"/>
            <a:ext cx="700560" cy="590760"/>
          </a:xfrm>
          <a:prstGeom prst="rect">
            <a:avLst/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0D0D0D"/>
                </a:solidFill>
                <a:latin typeface="Gill Sans MT"/>
                <a:ea typeface="DejaVu Sans"/>
              </a:rPr>
              <a:t>PC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Rectangle 11"/>
          <p:cNvSpPr/>
          <p:nvPr/>
        </p:nvSpPr>
        <p:spPr>
          <a:xfrm>
            <a:off x="6192720" y="4354560"/>
            <a:ext cx="790920" cy="590760"/>
          </a:xfrm>
          <a:prstGeom prst="rect">
            <a:avLst/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>
                <a:solidFill>
                  <a:srgbClr val="0D0D0D"/>
                </a:solidFill>
                <a:latin typeface="Gill Sans MT"/>
                <a:ea typeface="DejaVu Sans"/>
              </a:rPr>
              <a:t>WIFI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Rectangle 12"/>
          <p:cNvSpPr/>
          <p:nvPr/>
        </p:nvSpPr>
        <p:spPr>
          <a:xfrm>
            <a:off x="5818320" y="3093480"/>
            <a:ext cx="1539720" cy="590760"/>
          </a:xfrm>
          <a:prstGeom prst="rect">
            <a:avLst/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0D0D0D"/>
                </a:solidFill>
                <a:latin typeface="Gill Sans MT"/>
                <a:ea typeface="DejaVu Sans"/>
              </a:rPr>
              <a:t>PIRATE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Rectangle 13"/>
          <p:cNvSpPr/>
          <p:nvPr/>
        </p:nvSpPr>
        <p:spPr>
          <a:xfrm>
            <a:off x="9396720" y="4408920"/>
            <a:ext cx="1726920" cy="590760"/>
          </a:xfrm>
          <a:prstGeom prst="rect">
            <a:avLst/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0D0D0D"/>
                </a:solidFill>
                <a:latin typeface="Gill Sans MT"/>
                <a:ea typeface="DejaVu Sans"/>
              </a:rPr>
              <a:t>INTENET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5" name="Connecteur droit avec flèche 14"/>
          <p:cNvCxnSpPr/>
          <p:nvPr/>
        </p:nvCxnSpPr>
        <p:spPr>
          <a:xfrm>
            <a:off x="3031200" y="4704840"/>
            <a:ext cx="478080" cy="720"/>
          </a:xfrm>
          <a:prstGeom prst="straightConnector1">
            <a:avLst/>
          </a:prstGeom>
          <a:ln w="47625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96" name="Connecteur droit avec flèche 15"/>
          <p:cNvCxnSpPr/>
          <p:nvPr/>
        </p:nvCxnSpPr>
        <p:spPr>
          <a:xfrm>
            <a:off x="4476960" y="4704480"/>
            <a:ext cx="1687680" cy="720"/>
          </a:xfrm>
          <a:prstGeom prst="straightConnector1">
            <a:avLst/>
          </a:prstGeom>
          <a:ln w="47625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97" name="Connecteur droit avec flèche 16"/>
          <p:cNvCxnSpPr/>
          <p:nvPr/>
        </p:nvCxnSpPr>
        <p:spPr>
          <a:xfrm>
            <a:off x="6604560" y="3822840"/>
            <a:ext cx="720" cy="462240"/>
          </a:xfrm>
          <a:prstGeom prst="straightConnector1">
            <a:avLst/>
          </a:prstGeom>
          <a:ln w="47625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98" name="Connecteur droit avec flèche 17"/>
          <p:cNvCxnSpPr/>
          <p:nvPr/>
        </p:nvCxnSpPr>
        <p:spPr>
          <a:xfrm>
            <a:off x="7084440" y="4704480"/>
            <a:ext cx="2149200" cy="720"/>
          </a:xfrm>
          <a:prstGeom prst="straightConnector1">
            <a:avLst/>
          </a:prstGeom>
          <a:ln w="47625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199" name="Connecteur droit avec flèche 18"/>
          <p:cNvCxnSpPr/>
          <p:nvPr/>
        </p:nvCxnSpPr>
        <p:spPr>
          <a:xfrm flipH="1">
            <a:off x="4687200" y="4488480"/>
            <a:ext cx="1409400" cy="720"/>
          </a:xfrm>
          <a:prstGeom prst="straightConnector1">
            <a:avLst/>
          </a:prstGeom>
          <a:ln w="47625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200" name="ZoneTexte 20"/>
          <p:cNvSpPr/>
          <p:nvPr/>
        </p:nvSpPr>
        <p:spPr>
          <a:xfrm>
            <a:off x="2352600" y="1100880"/>
            <a:ext cx="5407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5400" b="0" strike="noStrike" spc="-1">
                <a:solidFill>
                  <a:srgbClr val="000000"/>
                </a:solidFill>
                <a:latin typeface="Aptos Black"/>
                <a:ea typeface="DejaVu Sans"/>
              </a:rPr>
              <a:t>4</a:t>
            </a:r>
            <a:endParaRPr lang="fr-F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Image 6"/>
          <p:cNvPicPr/>
          <p:nvPr/>
        </p:nvPicPr>
        <p:blipFill>
          <a:blip r:embed="rId5"/>
          <a:stretch/>
        </p:blipFill>
        <p:spPr>
          <a:xfrm>
            <a:off x="3508560" y="4354560"/>
            <a:ext cx="1072440" cy="968760"/>
          </a:xfrm>
          <a:prstGeom prst="rect">
            <a:avLst/>
          </a:prstGeom>
          <a:ln w="0">
            <a:noFill/>
          </a:ln>
        </p:spPr>
      </p:pic>
      <p:pic>
        <p:nvPicPr>
          <p:cNvPr id="202" name="Image 19"/>
          <p:cNvPicPr/>
          <p:nvPr/>
        </p:nvPicPr>
        <p:blipFill>
          <a:blip r:embed="rId6"/>
          <a:stretch/>
        </p:blipFill>
        <p:spPr>
          <a:xfrm rot="2859600">
            <a:off x="6756480" y="4051080"/>
            <a:ext cx="576360" cy="6048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La sécurité de appareils nomades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8CF846E-C7CF-2789-578F-C222C492488F}"/>
              </a:ext>
            </a:extLst>
          </p:cNvPr>
          <p:cNvSpPr txBox="1"/>
          <p:nvPr/>
        </p:nvSpPr>
        <p:spPr>
          <a:xfrm>
            <a:off x="1418161" y="409743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670D68-CC9D-72DF-5F0C-22ECB9036F8E}"/>
              </a:ext>
            </a:extLst>
          </p:cNvPr>
          <p:cNvSpPr txBox="1"/>
          <p:nvPr/>
        </p:nvSpPr>
        <p:spPr>
          <a:xfrm>
            <a:off x="3690000" y="40539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9C1857-63AA-D48D-2AB5-593B442FB65D}"/>
              </a:ext>
            </a:extLst>
          </p:cNvPr>
          <p:cNvSpPr txBox="1"/>
          <p:nvPr/>
        </p:nvSpPr>
        <p:spPr>
          <a:xfrm>
            <a:off x="6034801" y="411914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A272FE1-DD9E-71D5-E33A-68FE828056C0}"/>
              </a:ext>
            </a:extLst>
          </p:cNvPr>
          <p:cNvSpPr txBox="1"/>
          <p:nvPr/>
        </p:nvSpPr>
        <p:spPr>
          <a:xfrm>
            <a:off x="5781759" y="27336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5B83279-EBD0-AE9D-11E6-B21583E0F944}"/>
              </a:ext>
            </a:extLst>
          </p:cNvPr>
          <p:cNvSpPr txBox="1"/>
          <p:nvPr/>
        </p:nvSpPr>
        <p:spPr>
          <a:xfrm>
            <a:off x="9351001" y="35661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2800" b="1" strike="noStrike" cap="all" spc="197">
                <a:solidFill>
                  <a:srgbClr val="262626"/>
                </a:solidFill>
                <a:latin typeface="Gill Sans MT"/>
              </a:rPr>
              <a:t>Attaques malveillantes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909720" y="2311920"/>
            <a:ext cx="8943480" cy="310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262626"/>
                </a:solidFill>
                <a:latin typeface="Arial"/>
                <a:ea typeface="Calibri"/>
              </a:rPr>
              <a:t>Causées par : personnes isolées ou d'un groupe de pirates informatiques (peut être un état)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800" b="0" strike="noStrike" spc="-1">
                <a:solidFill>
                  <a:srgbClr val="262626"/>
                </a:solidFill>
                <a:latin typeface="Arial"/>
                <a:ea typeface="Calibri"/>
              </a:rPr>
              <a:t>Cibles : dispositif informatique via un réseau cybernétique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800" b="0" strike="noStrike" spc="-1">
                <a:solidFill>
                  <a:srgbClr val="262626"/>
                </a:solidFill>
                <a:latin typeface="Arial"/>
                <a:ea typeface="Calibri"/>
              </a:rPr>
              <a:t>Conséquences : destruction du système, vol de données, demande de rançon,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Espace réservé du numéro de diapositive 4"/>
          <p:cNvSpPr/>
          <p:nvPr/>
        </p:nvSpPr>
        <p:spPr>
          <a:xfrm>
            <a:off x="10758960" y="6217920"/>
            <a:ext cx="365040" cy="36504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45000" rIns="1836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125BF8B9-BF0B-457B-8A5C-49BB2A108B87}" type="slidenum">
              <a:rPr lang="fr-FR" sz="11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11</a:t>
            </a:fld>
            <a:endParaRPr lang="fr-FR" sz="1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6" name="ZoneTexte 5"/>
          <p:cNvSpPr/>
          <p:nvPr/>
        </p:nvSpPr>
        <p:spPr>
          <a:xfrm>
            <a:off x="70920" y="159840"/>
            <a:ext cx="120463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Arthur DUPONT																					 BUT1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Antoine BONNIN																Réseaux et Télécommunication                            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ZoneTexte 20"/>
          <p:cNvSpPr/>
          <p:nvPr/>
        </p:nvSpPr>
        <p:spPr>
          <a:xfrm>
            <a:off x="2352600" y="1100880"/>
            <a:ext cx="5407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5400" b="0" strike="noStrike" spc="-1">
                <a:solidFill>
                  <a:srgbClr val="000000"/>
                </a:solidFill>
                <a:latin typeface="Aptos Black"/>
                <a:ea typeface="DejaVu Sans"/>
              </a:rPr>
              <a:t>5</a:t>
            </a:r>
            <a:endParaRPr lang="fr-F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Image 7"/>
          <p:cNvPicPr/>
          <p:nvPr/>
        </p:nvPicPr>
        <p:blipFill>
          <a:blip r:embed="rId2"/>
          <a:stretch/>
        </p:blipFill>
        <p:spPr>
          <a:xfrm>
            <a:off x="4856760" y="4444200"/>
            <a:ext cx="2474640" cy="2474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La sécurité de appareils nomades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Image 17"/>
          <p:cNvPicPr/>
          <p:nvPr/>
        </p:nvPicPr>
        <p:blipFill>
          <a:blip r:embed="rId2"/>
          <a:stretch/>
        </p:blipFill>
        <p:spPr>
          <a:xfrm>
            <a:off x="7910640" y="2911320"/>
            <a:ext cx="1212480" cy="1529640"/>
          </a:xfrm>
          <a:prstGeom prst="rect">
            <a:avLst/>
          </a:prstGeom>
          <a:ln w="0">
            <a:noFill/>
          </a:ln>
        </p:spPr>
      </p:pic>
      <p:pic>
        <p:nvPicPr>
          <p:cNvPr id="210" name="Image 15"/>
          <p:cNvPicPr/>
          <p:nvPr/>
        </p:nvPicPr>
        <p:blipFill>
          <a:blip r:embed="rId3"/>
          <a:stretch/>
        </p:blipFill>
        <p:spPr>
          <a:xfrm>
            <a:off x="5757480" y="4048560"/>
            <a:ext cx="1424880" cy="1429200"/>
          </a:xfrm>
          <a:prstGeom prst="rect">
            <a:avLst/>
          </a:prstGeom>
          <a:ln w="0">
            <a:noFill/>
          </a:ln>
        </p:spPr>
      </p:pic>
      <p:pic>
        <p:nvPicPr>
          <p:cNvPr id="211" name="Image 6"/>
          <p:cNvPicPr/>
          <p:nvPr/>
        </p:nvPicPr>
        <p:blipFill>
          <a:blip r:embed="rId4"/>
          <a:stretch/>
        </p:blipFill>
        <p:spPr>
          <a:xfrm>
            <a:off x="2352600" y="3237120"/>
            <a:ext cx="1273320" cy="1243080"/>
          </a:xfrm>
          <a:prstGeom prst="rect">
            <a:avLst/>
          </a:prstGeom>
          <a:ln w="0">
            <a:noFill/>
          </a:ln>
        </p:spPr>
      </p:pic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2800" b="1" strike="noStrike" cap="all" spc="197">
                <a:solidFill>
                  <a:srgbClr val="262626"/>
                </a:solidFill>
                <a:latin typeface="Gill Sans MT"/>
              </a:rPr>
              <a:t>Attaques malveillantes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Espace réservé du numéro de diapositive 4"/>
          <p:cNvSpPr/>
          <p:nvPr/>
        </p:nvSpPr>
        <p:spPr>
          <a:xfrm>
            <a:off x="10758960" y="6217920"/>
            <a:ext cx="365040" cy="36504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45000" rIns="1836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ECAC83D3-7A9E-4772-B3D9-F85B17B67AF6}" type="slidenum">
              <a:rPr lang="fr-FR" sz="11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12</a:t>
            </a:fld>
            <a:endParaRPr lang="fr-FR" sz="1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4" name="ZoneTexte 5"/>
          <p:cNvSpPr/>
          <p:nvPr/>
        </p:nvSpPr>
        <p:spPr>
          <a:xfrm>
            <a:off x="70920" y="159840"/>
            <a:ext cx="120463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Arthur DUPONT																					 BUT1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Antoine BONNIN																Réseaux et Télécommunication                            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Rectangle 7"/>
          <p:cNvSpPr/>
          <p:nvPr/>
        </p:nvSpPr>
        <p:spPr>
          <a:xfrm>
            <a:off x="2352600" y="4387320"/>
            <a:ext cx="2201040" cy="821160"/>
          </a:xfrm>
          <a:prstGeom prst="rect">
            <a:avLst/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800" b="1" strike="noStrike" spc="-1">
                <a:solidFill>
                  <a:srgbClr val="0D0D0D"/>
                </a:solidFill>
                <a:latin typeface="Gill Sans MT"/>
                <a:ea typeface="DejaVu Sans"/>
              </a:rPr>
              <a:t>Machine/ utilisateur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Rectangle 8"/>
          <p:cNvSpPr/>
          <p:nvPr/>
        </p:nvSpPr>
        <p:spPr>
          <a:xfrm>
            <a:off x="7842600" y="3811680"/>
            <a:ext cx="1348560" cy="859680"/>
          </a:xfrm>
          <a:prstGeom prst="rect">
            <a:avLst/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0D0D0D"/>
                </a:solidFill>
                <a:latin typeface="Gill Sans MT"/>
                <a:ea typeface="DejaVu Sans"/>
              </a:rPr>
              <a:t>Pirate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Rectangle 12"/>
          <p:cNvSpPr/>
          <p:nvPr/>
        </p:nvSpPr>
        <p:spPr>
          <a:xfrm>
            <a:off x="5714280" y="4536000"/>
            <a:ext cx="1462680" cy="453960"/>
          </a:xfrm>
          <a:prstGeom prst="rect">
            <a:avLst/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0D0D0D"/>
                </a:solidFill>
                <a:latin typeface="Gill Sans MT"/>
                <a:ea typeface="DejaVu Sans"/>
              </a:rPr>
              <a:t>Internet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8" name="Connecteur droit avec flèche 14"/>
          <p:cNvCxnSpPr/>
          <p:nvPr/>
        </p:nvCxnSpPr>
        <p:spPr>
          <a:xfrm>
            <a:off x="4668120" y="4872240"/>
            <a:ext cx="933120" cy="720"/>
          </a:xfrm>
          <a:prstGeom prst="straightConnector1">
            <a:avLst/>
          </a:prstGeom>
          <a:ln w="6350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219" name="Connecteur droit avec flèche 16"/>
          <p:cNvCxnSpPr/>
          <p:nvPr/>
        </p:nvCxnSpPr>
        <p:spPr>
          <a:xfrm flipH="1">
            <a:off x="7232040" y="4394520"/>
            <a:ext cx="551520" cy="247680"/>
          </a:xfrm>
          <a:prstGeom prst="straightConnector1">
            <a:avLst/>
          </a:prstGeom>
          <a:ln w="6350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220" name="Connecteur droit avec flèche 18"/>
          <p:cNvCxnSpPr/>
          <p:nvPr/>
        </p:nvCxnSpPr>
        <p:spPr>
          <a:xfrm flipH="1">
            <a:off x="4668120" y="4672080"/>
            <a:ext cx="933120" cy="720"/>
          </a:xfrm>
          <a:prstGeom prst="straightConnector1">
            <a:avLst/>
          </a:prstGeom>
          <a:ln w="6350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221" name="ZoneTexte 21"/>
          <p:cNvSpPr/>
          <p:nvPr/>
        </p:nvSpPr>
        <p:spPr>
          <a:xfrm>
            <a:off x="2352600" y="1100880"/>
            <a:ext cx="5407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5400" b="0" strike="noStrike" spc="-1">
                <a:solidFill>
                  <a:srgbClr val="000000"/>
                </a:solidFill>
                <a:latin typeface="Aptos Black"/>
                <a:ea typeface="DejaVu Sans"/>
              </a:rPr>
              <a:t>5</a:t>
            </a:r>
            <a:endParaRPr lang="fr-F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Image 13"/>
          <p:cNvPicPr/>
          <p:nvPr/>
        </p:nvPicPr>
        <p:blipFill>
          <a:blip r:embed="rId5"/>
          <a:stretch/>
        </p:blipFill>
        <p:spPr>
          <a:xfrm>
            <a:off x="3595320" y="3425040"/>
            <a:ext cx="1072440" cy="9687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La sécurité de appareils nomades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8D03B6F-410F-908A-D5D2-514EEA0BE658}"/>
              </a:ext>
            </a:extLst>
          </p:cNvPr>
          <p:cNvSpPr txBox="1"/>
          <p:nvPr/>
        </p:nvSpPr>
        <p:spPr>
          <a:xfrm>
            <a:off x="4622041" y="425704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636E57-81A5-3380-9A46-7A220F3214B9}"/>
              </a:ext>
            </a:extLst>
          </p:cNvPr>
          <p:cNvSpPr txBox="1"/>
          <p:nvPr/>
        </p:nvSpPr>
        <p:spPr>
          <a:xfrm>
            <a:off x="6207760" y="376596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C18ECA-9349-FAAF-E1EE-DC0D91A8DBF5}"/>
              </a:ext>
            </a:extLst>
          </p:cNvPr>
          <p:cNvSpPr txBox="1"/>
          <p:nvPr/>
        </p:nvSpPr>
        <p:spPr>
          <a:xfrm>
            <a:off x="9191160" y="35153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2800" b="0" strike="noStrike" cap="all" spc="197">
                <a:solidFill>
                  <a:srgbClr val="262626"/>
                </a:solidFill>
                <a:latin typeface="Gill Sans MT"/>
              </a:rPr>
              <a:t>Partie 2 : </a:t>
            </a:r>
            <a:r>
              <a:rPr lang="fr-FR" sz="2800" b="1" strike="noStrike" cap="all" spc="197">
                <a:solidFill>
                  <a:srgbClr val="262626"/>
                </a:solidFill>
                <a:latin typeface="Gill Sans MT"/>
              </a:rPr>
              <a:t>les solutions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8840" cy="310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6000" lnSpcReduction="10000"/>
          </a:bodyPr>
          <a:lstStyle/>
          <a:p>
            <a:pPr marL="400050" indent="-40005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+mj-lt"/>
              <a:buAutoNum type="romanUcPeriod"/>
            </a:pPr>
            <a:r>
              <a:rPr lang="fr-FR" sz="1800" b="1" strike="noStrike" spc="-1" dirty="0">
                <a:solidFill>
                  <a:srgbClr val="262626"/>
                </a:solidFill>
                <a:latin typeface="Gill Sans MT"/>
              </a:rPr>
              <a:t>Accès par identifiants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28650" indent="-400050">
              <a:lnSpc>
                <a:spcPct val="100000"/>
              </a:lnSpc>
              <a:spcBef>
                <a:spcPts val="1001"/>
              </a:spcBef>
              <a:buFont typeface="+mj-lt"/>
              <a:buAutoNum type="romanUcPeriod"/>
              <a:tabLst>
                <a:tab pos="0" algn="l"/>
              </a:tabLst>
            </a:pP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00050" indent="-40005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+mj-lt"/>
              <a:buAutoNum type="romanUcPeriod"/>
              <a:tabLst>
                <a:tab pos="0" algn="l"/>
              </a:tabLst>
            </a:pPr>
            <a:r>
              <a:rPr lang="fr-FR" sz="1800" b="1" strike="noStrike" spc="-1" dirty="0">
                <a:solidFill>
                  <a:srgbClr val="262626"/>
                </a:solidFill>
                <a:latin typeface="Gill Sans MT"/>
              </a:rPr>
              <a:t>Verrouillage des outils en cas d’inactivité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28650" indent="-400050">
              <a:lnSpc>
                <a:spcPct val="100000"/>
              </a:lnSpc>
              <a:spcBef>
                <a:spcPts val="1001"/>
              </a:spcBef>
              <a:buFont typeface="+mj-lt"/>
              <a:buAutoNum type="romanUcPeriod"/>
              <a:tabLst>
                <a:tab pos="0" algn="l"/>
              </a:tabLst>
            </a:pP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00050" indent="-40005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+mj-lt"/>
              <a:buAutoNum type="romanUcPeriod"/>
              <a:tabLst>
                <a:tab pos="0" algn="l"/>
              </a:tabLst>
            </a:pPr>
            <a:r>
              <a:rPr lang="fr-FR" sz="1800" b="1" strike="noStrike" spc="-1" dirty="0">
                <a:solidFill>
                  <a:srgbClr val="262626"/>
                </a:solidFill>
                <a:latin typeface="Gill Sans MT"/>
              </a:rPr>
              <a:t>Chiffrement et/ou cryptographie des données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28650" indent="-400050">
              <a:lnSpc>
                <a:spcPct val="100000"/>
              </a:lnSpc>
              <a:spcBef>
                <a:spcPts val="1001"/>
              </a:spcBef>
              <a:buFont typeface="+mj-lt"/>
              <a:buAutoNum type="romanUcPeriod"/>
              <a:tabLst>
                <a:tab pos="0" algn="l"/>
              </a:tabLst>
            </a:pP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00050" indent="-40005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+mj-lt"/>
              <a:buAutoNum type="romanUcPeriod"/>
              <a:tabLst>
                <a:tab pos="0" algn="l"/>
              </a:tabLst>
            </a:pPr>
            <a:r>
              <a:rPr lang="fr-FR" sz="1800" b="1" strike="noStrike" spc="-1" dirty="0">
                <a:solidFill>
                  <a:srgbClr val="262626"/>
                </a:solidFill>
                <a:latin typeface="Gill Sans MT"/>
              </a:rPr>
              <a:t>Antivirus et pare-feu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28650" indent="-400050">
              <a:lnSpc>
                <a:spcPct val="100000"/>
              </a:lnSpc>
              <a:spcBef>
                <a:spcPts val="1001"/>
              </a:spcBef>
              <a:buFont typeface="+mj-lt"/>
              <a:buAutoNum type="romanUcPeriod"/>
              <a:tabLst>
                <a:tab pos="0" algn="l"/>
              </a:tabLst>
            </a:pP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00050" indent="-40005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+mj-lt"/>
              <a:buAutoNum type="romanUcPeriod"/>
              <a:tabLst>
                <a:tab pos="0" algn="l"/>
              </a:tabLst>
            </a:pPr>
            <a:r>
              <a:rPr lang="fr-FR" sz="1800" b="1" strike="noStrike" spc="-1" dirty="0">
                <a:solidFill>
                  <a:srgbClr val="262626"/>
                </a:solidFill>
                <a:latin typeface="Gill Sans MT"/>
              </a:rPr>
              <a:t>Mise à jour du système et des applications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Espace réservé du numéro de diapositive 4"/>
          <p:cNvSpPr/>
          <p:nvPr/>
        </p:nvSpPr>
        <p:spPr>
          <a:xfrm>
            <a:off x="10758960" y="6217920"/>
            <a:ext cx="365040" cy="36504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45000" rIns="1836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2BB96608-649A-4D37-9354-2C54C9588100}" type="slidenum">
              <a:rPr lang="fr-FR" sz="11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13</a:t>
            </a:fld>
            <a:endParaRPr lang="fr-FR" sz="1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6" name="ZoneTexte 5"/>
          <p:cNvSpPr/>
          <p:nvPr/>
        </p:nvSpPr>
        <p:spPr>
          <a:xfrm>
            <a:off x="70920" y="159840"/>
            <a:ext cx="120463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Arthur DUPONT																					 BUT1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Antoine BONNIN																Réseaux et Télécommunication                            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La sécurité de appareils nomades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2800" b="1" strike="noStrike" cap="all" spc="197">
                <a:solidFill>
                  <a:srgbClr val="262626"/>
                </a:solidFill>
                <a:latin typeface="Gill Sans MT"/>
              </a:rPr>
              <a:t>Accès par identifiants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Espace réservé du numéro de diapositive 4"/>
          <p:cNvSpPr/>
          <p:nvPr/>
        </p:nvSpPr>
        <p:spPr>
          <a:xfrm>
            <a:off x="10758960" y="6217920"/>
            <a:ext cx="365040" cy="36504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45000" rIns="1836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2BFD9660-A445-4D81-A9D7-4029B72D027B}" type="slidenum">
              <a:rPr lang="fr-FR" sz="11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14</a:t>
            </a:fld>
            <a:endParaRPr lang="fr-FR" sz="1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9" name="ZoneTexte 5"/>
          <p:cNvSpPr/>
          <p:nvPr/>
        </p:nvSpPr>
        <p:spPr>
          <a:xfrm>
            <a:off x="70920" y="159840"/>
            <a:ext cx="120463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Arthur DUPONT																					 BUT1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Antoine BONNIN																Réseaux et Télécommunication                            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ZoneTexte 8"/>
          <p:cNvSpPr/>
          <p:nvPr/>
        </p:nvSpPr>
        <p:spPr>
          <a:xfrm>
            <a:off x="2352600" y="1100880"/>
            <a:ext cx="5407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5400" b="0" strike="noStrike" spc="-1">
                <a:solidFill>
                  <a:srgbClr val="000000"/>
                </a:solidFill>
                <a:latin typeface="Aptos Black"/>
                <a:ea typeface="DejaVu Sans"/>
              </a:rPr>
              <a:t>1</a:t>
            </a:r>
            <a:endParaRPr lang="fr-F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Espace réservé du contenu 15"/>
          <p:cNvPicPr/>
          <p:nvPr/>
        </p:nvPicPr>
        <p:blipFill>
          <a:blip r:embed="rId2"/>
          <a:stretch/>
        </p:blipFill>
        <p:spPr>
          <a:xfrm>
            <a:off x="2231280" y="2463480"/>
            <a:ext cx="3052440" cy="3101400"/>
          </a:xfrm>
          <a:prstGeom prst="rect">
            <a:avLst/>
          </a:prstGeom>
          <a:ln w="0">
            <a:noFill/>
          </a:ln>
        </p:spPr>
      </p:pic>
      <p:cxnSp>
        <p:nvCxnSpPr>
          <p:cNvPr id="232" name="Connecteur droit avec flèche 17"/>
          <p:cNvCxnSpPr/>
          <p:nvPr/>
        </p:nvCxnSpPr>
        <p:spPr>
          <a:xfrm>
            <a:off x="4119120" y="3497760"/>
            <a:ext cx="2304720" cy="720"/>
          </a:xfrm>
          <a:prstGeom prst="straightConnector1">
            <a:avLst/>
          </a:prstGeom>
          <a:ln w="79375">
            <a:solidFill>
              <a:srgbClr val="F6A21D"/>
            </a:solidFill>
            <a:round/>
            <a:tailEnd type="triangle" w="med" len="med"/>
          </a:ln>
        </p:spPr>
      </p:cxnSp>
      <p:cxnSp>
        <p:nvCxnSpPr>
          <p:cNvPr id="233" name="Connecteur droit avec flèche 18"/>
          <p:cNvCxnSpPr/>
          <p:nvPr/>
        </p:nvCxnSpPr>
        <p:spPr>
          <a:xfrm>
            <a:off x="4132080" y="4238280"/>
            <a:ext cx="2291760" cy="720"/>
          </a:xfrm>
          <a:prstGeom prst="straightConnector1">
            <a:avLst/>
          </a:prstGeom>
          <a:ln w="79375">
            <a:solidFill>
              <a:srgbClr val="F6A21D"/>
            </a:solidFill>
            <a:round/>
            <a:tailEnd type="triangle" w="med" len="med"/>
          </a:ln>
        </p:spPr>
      </p:cxnSp>
      <p:sp>
        <p:nvSpPr>
          <p:cNvPr id="234" name="ZoneTexte 21"/>
          <p:cNvSpPr/>
          <p:nvPr/>
        </p:nvSpPr>
        <p:spPr>
          <a:xfrm>
            <a:off x="6573600" y="3205440"/>
            <a:ext cx="164232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Identité</a:t>
            </a: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ZoneTexte 22"/>
          <p:cNvSpPr/>
          <p:nvPr/>
        </p:nvSpPr>
        <p:spPr>
          <a:xfrm>
            <a:off x="6573600" y="3901320"/>
            <a:ext cx="2289960" cy="100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Clé </a:t>
            </a:r>
            <a:r>
              <a:rPr lang="fr-FR" sz="3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d’accès, </a:t>
            </a: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La sécurité de appareils nomades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2400" b="1" strike="noStrike" cap="all" spc="197" dirty="0">
                <a:solidFill>
                  <a:srgbClr val="262626"/>
                </a:solidFill>
                <a:latin typeface="Gill Sans MT"/>
              </a:rPr>
              <a:t>Verrouillage des outils </a:t>
            </a:r>
            <a:br>
              <a:rPr sz="2400" dirty="0"/>
            </a:br>
            <a:r>
              <a:rPr lang="fr-FR" sz="2400" b="1" strike="noStrike" cap="all" spc="197" dirty="0">
                <a:solidFill>
                  <a:srgbClr val="262626"/>
                </a:solidFill>
                <a:latin typeface="Gill Sans MT"/>
              </a:rPr>
              <a:t>en cas d’inactivité</a:t>
            </a:r>
            <a:endParaRPr lang="fr-FR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8840" cy="310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262626"/>
                </a:solidFill>
                <a:latin typeface="Arial"/>
                <a:ea typeface="Calibri"/>
              </a:rPr>
              <a:t>Verrouillage automatique en cas d'inactivité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262626"/>
                </a:solidFill>
                <a:latin typeface="Arial"/>
                <a:ea typeface="Calibri"/>
              </a:rPr>
              <a:t>Raccourci clavier : Windows + L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Espace réservé du numéro de diapositive 4"/>
          <p:cNvSpPr/>
          <p:nvPr/>
        </p:nvSpPr>
        <p:spPr>
          <a:xfrm>
            <a:off x="10758960" y="6217920"/>
            <a:ext cx="365040" cy="36504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45000" rIns="1836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95A11C47-E3F3-45E4-B9F0-7F8FBBF639B0}" type="slidenum">
              <a:rPr lang="fr-FR" sz="11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15</a:t>
            </a:fld>
            <a:endParaRPr lang="fr-FR" sz="1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9" name="ZoneTexte 5"/>
          <p:cNvSpPr/>
          <p:nvPr/>
        </p:nvSpPr>
        <p:spPr>
          <a:xfrm>
            <a:off x="70920" y="159840"/>
            <a:ext cx="120463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Arthur DUPONT																					 BUT1 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Antoine BONNIN																Réseaux et Télécommunication                             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ZoneTexte 8"/>
          <p:cNvSpPr/>
          <p:nvPr/>
        </p:nvSpPr>
        <p:spPr>
          <a:xfrm>
            <a:off x="2231280" y="1117800"/>
            <a:ext cx="47880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5400" b="0" strike="noStrike" spc="-1">
                <a:solidFill>
                  <a:srgbClr val="000000"/>
                </a:solidFill>
                <a:latin typeface="Aptos Black"/>
                <a:ea typeface="DejaVu Sans"/>
              </a:rPr>
              <a:t>2</a:t>
            </a:r>
            <a:endParaRPr lang="fr-F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Image 9"/>
          <p:cNvPicPr/>
          <p:nvPr/>
        </p:nvPicPr>
        <p:blipFill>
          <a:blip r:embed="rId2"/>
          <a:stretch/>
        </p:blipFill>
        <p:spPr>
          <a:xfrm>
            <a:off x="4053960" y="3888000"/>
            <a:ext cx="2589120" cy="2667600"/>
          </a:xfrm>
          <a:prstGeom prst="rect">
            <a:avLst/>
          </a:prstGeom>
          <a:ln w="0">
            <a:noFill/>
          </a:ln>
        </p:spPr>
      </p:pic>
      <p:pic>
        <p:nvPicPr>
          <p:cNvPr id="242" name="Image 11"/>
          <p:cNvPicPr/>
          <p:nvPr/>
        </p:nvPicPr>
        <p:blipFill>
          <a:blip r:embed="rId3"/>
          <a:stretch/>
        </p:blipFill>
        <p:spPr>
          <a:xfrm>
            <a:off x="6985440" y="2478240"/>
            <a:ext cx="3446640" cy="40773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La sécurité de appareils nomades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2224440" y="1061228"/>
            <a:ext cx="7728840" cy="11880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2800" b="1" strike="noStrike" cap="all" spc="197" dirty="0">
                <a:solidFill>
                  <a:srgbClr val="262626"/>
                </a:solidFill>
                <a:latin typeface="Gill Sans MT"/>
              </a:rPr>
              <a:t>Chiffrement et/ou cryptographie des données</a:t>
            </a:r>
            <a:endParaRPr lang="fr-F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Espace réservé du numéro de diapositive 4"/>
          <p:cNvSpPr/>
          <p:nvPr/>
        </p:nvSpPr>
        <p:spPr>
          <a:xfrm>
            <a:off x="10758960" y="6217920"/>
            <a:ext cx="365040" cy="36504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45000" rIns="1836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320B36F3-C323-44A7-B619-7F28F234AD71}" type="slidenum">
              <a:rPr lang="fr-FR" sz="11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16</a:t>
            </a:fld>
            <a:endParaRPr lang="fr-FR" sz="1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5" name="ZoneTexte 5"/>
          <p:cNvSpPr/>
          <p:nvPr/>
        </p:nvSpPr>
        <p:spPr>
          <a:xfrm>
            <a:off x="70920" y="159840"/>
            <a:ext cx="120463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Arthur DUPONT																					 BUT1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Antoine BONNIN																Réseaux et Télécommunication                            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ZoneTexte 9"/>
          <p:cNvSpPr/>
          <p:nvPr/>
        </p:nvSpPr>
        <p:spPr>
          <a:xfrm>
            <a:off x="2238720" y="1208340"/>
            <a:ext cx="5407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5400" b="0" strike="noStrike" spc="-1" dirty="0">
                <a:solidFill>
                  <a:srgbClr val="000000"/>
                </a:solidFill>
                <a:latin typeface="Aptos Black"/>
                <a:ea typeface="DejaVu Sans"/>
              </a:rPr>
              <a:t>3</a:t>
            </a:r>
            <a:endParaRPr lang="fr-F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Rectangle 10"/>
          <p:cNvSpPr/>
          <p:nvPr/>
        </p:nvSpPr>
        <p:spPr>
          <a:xfrm>
            <a:off x="1503720" y="4348440"/>
            <a:ext cx="1442160" cy="645480"/>
          </a:xfrm>
          <a:prstGeom prst="rect">
            <a:avLst/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0D0D0D"/>
                </a:solidFill>
                <a:latin typeface="Gill Sans MT"/>
                <a:ea typeface="DejaVu Sans"/>
              </a:rPr>
              <a:t>Message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Rectangle 11"/>
          <p:cNvSpPr/>
          <p:nvPr/>
        </p:nvSpPr>
        <p:spPr>
          <a:xfrm>
            <a:off x="4064040" y="4348440"/>
            <a:ext cx="1645200" cy="645480"/>
          </a:xfrm>
          <a:prstGeom prst="rect">
            <a:avLst/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strike="noStrike" spc="-1">
                <a:solidFill>
                  <a:srgbClr val="0D0D0D"/>
                </a:solidFill>
                <a:latin typeface="Gill Sans MT"/>
                <a:ea typeface="DejaVu Sans"/>
              </a:rPr>
              <a:t>Chiffrement</a:t>
            </a: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Rectangle 12"/>
          <p:cNvSpPr/>
          <p:nvPr/>
        </p:nvSpPr>
        <p:spPr>
          <a:xfrm>
            <a:off x="6748560" y="4348440"/>
            <a:ext cx="1854000" cy="645480"/>
          </a:xfrm>
          <a:prstGeom prst="rect">
            <a:avLst/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>
                <a:solidFill>
                  <a:srgbClr val="0D0D0D"/>
                </a:solidFill>
                <a:latin typeface="Gill Sans MT"/>
                <a:ea typeface="DejaVu Sans"/>
              </a:rPr>
              <a:t>Déchiffrement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Rectangle 13"/>
          <p:cNvSpPr/>
          <p:nvPr/>
        </p:nvSpPr>
        <p:spPr>
          <a:xfrm>
            <a:off x="9804240" y="4348440"/>
            <a:ext cx="1482480" cy="645480"/>
          </a:xfrm>
          <a:prstGeom prst="rect">
            <a:avLst/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0D0D0D"/>
                </a:solidFill>
                <a:latin typeface="Gill Sans MT"/>
                <a:ea typeface="DejaVu Sans"/>
              </a:rPr>
              <a:t>Message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Rectangle 14"/>
          <p:cNvSpPr/>
          <p:nvPr/>
        </p:nvSpPr>
        <p:spPr>
          <a:xfrm>
            <a:off x="5709960" y="3150720"/>
            <a:ext cx="1037880" cy="645480"/>
          </a:xfrm>
          <a:prstGeom prst="rect">
            <a:avLst/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0D0D0D"/>
                </a:solidFill>
                <a:latin typeface="Gill Sans MT"/>
                <a:ea typeface="DejaVu Sans"/>
              </a:rPr>
              <a:t>Clé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2" name="Connecteur droit avec flèche 16"/>
          <p:cNvCxnSpPr>
            <a:stCxn id="247" idx="3"/>
            <a:endCxn id="248" idx="1"/>
          </p:cNvCxnSpPr>
          <p:nvPr/>
        </p:nvCxnSpPr>
        <p:spPr>
          <a:xfrm>
            <a:off x="2946240" y="4671360"/>
            <a:ext cx="1118520" cy="72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253" name="Connecteur droit 19"/>
          <p:cNvCxnSpPr>
            <a:stCxn id="248" idx="0"/>
          </p:cNvCxnSpPr>
          <p:nvPr/>
        </p:nvCxnSpPr>
        <p:spPr>
          <a:xfrm flipV="1">
            <a:off x="4886640" y="3457080"/>
            <a:ext cx="720" cy="89208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cxnSp>
        <p:nvCxnSpPr>
          <p:cNvPr id="254" name="Connecteur droit avec flèche 21"/>
          <p:cNvCxnSpPr>
            <a:endCxn id="251" idx="1"/>
          </p:cNvCxnSpPr>
          <p:nvPr/>
        </p:nvCxnSpPr>
        <p:spPr>
          <a:xfrm>
            <a:off x="4886640" y="3473640"/>
            <a:ext cx="824040" cy="72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255" name="Connecteur droit 25"/>
          <p:cNvCxnSpPr>
            <a:stCxn id="251" idx="3"/>
          </p:cNvCxnSpPr>
          <p:nvPr/>
        </p:nvCxnSpPr>
        <p:spPr>
          <a:xfrm>
            <a:off x="6748200" y="3473640"/>
            <a:ext cx="928440" cy="72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cxnSp>
        <p:nvCxnSpPr>
          <p:cNvPr id="256" name="Connecteur droit avec flèche 30"/>
          <p:cNvCxnSpPr>
            <a:stCxn id="249" idx="3"/>
            <a:endCxn id="250" idx="1"/>
          </p:cNvCxnSpPr>
          <p:nvPr/>
        </p:nvCxnSpPr>
        <p:spPr>
          <a:xfrm>
            <a:off x="8602920" y="4671360"/>
            <a:ext cx="1202040" cy="72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257" name="Connecteur droit avec flèche 32"/>
          <p:cNvCxnSpPr>
            <a:endCxn id="249" idx="0"/>
          </p:cNvCxnSpPr>
          <p:nvPr/>
        </p:nvCxnSpPr>
        <p:spPr>
          <a:xfrm flipH="1">
            <a:off x="7675560" y="3457080"/>
            <a:ext cx="1080" cy="89208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258" name="Accolade ouvrante 54"/>
          <p:cNvSpPr/>
          <p:nvPr/>
        </p:nvSpPr>
        <p:spPr>
          <a:xfrm rot="16200000">
            <a:off x="6037920" y="3792600"/>
            <a:ext cx="456840" cy="2818440"/>
          </a:xfrm>
          <a:prstGeom prst="leftBrace">
            <a:avLst>
              <a:gd name="adj1" fmla="val 8333"/>
              <a:gd name="adj2" fmla="val 50000"/>
            </a:avLst>
          </a:prstGeom>
          <a:noFill/>
          <a:ln w="41275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Gill Sans MT"/>
              <a:ea typeface="DejaVu Sans"/>
            </a:endParaRPr>
          </a:p>
        </p:txBody>
      </p:sp>
      <p:sp>
        <p:nvSpPr>
          <p:cNvPr id="259" name="ZoneTexte 55"/>
          <p:cNvSpPr/>
          <p:nvPr/>
        </p:nvSpPr>
        <p:spPr>
          <a:xfrm>
            <a:off x="4947840" y="5361480"/>
            <a:ext cx="32810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strike="noStrike" spc="-1">
                <a:solidFill>
                  <a:srgbClr val="000000"/>
                </a:solidFill>
                <a:latin typeface="Gill Sans MT"/>
                <a:ea typeface="DejaVu Sans"/>
              </a:rPr>
              <a:t>Message illisible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Image 66"/>
          <p:cNvPicPr/>
          <p:nvPr/>
        </p:nvPicPr>
        <p:blipFill>
          <a:blip r:embed="rId2"/>
          <a:stretch/>
        </p:blipFill>
        <p:spPr>
          <a:xfrm rot="18961800">
            <a:off x="5661360" y="2241000"/>
            <a:ext cx="1037880" cy="1037880"/>
          </a:xfrm>
          <a:prstGeom prst="rect">
            <a:avLst/>
          </a:prstGeom>
          <a:ln w="0">
            <a:noFill/>
          </a:ln>
        </p:spPr>
      </p:pic>
      <p:pic>
        <p:nvPicPr>
          <p:cNvPr id="261" name="Image 67"/>
          <p:cNvPicPr/>
          <p:nvPr/>
        </p:nvPicPr>
        <p:blipFill>
          <a:blip r:embed="rId3"/>
          <a:stretch/>
        </p:blipFill>
        <p:spPr>
          <a:xfrm>
            <a:off x="3999600" y="3427920"/>
            <a:ext cx="816840" cy="816840"/>
          </a:xfrm>
          <a:prstGeom prst="rect">
            <a:avLst/>
          </a:prstGeom>
          <a:ln w="0">
            <a:noFill/>
          </a:ln>
        </p:spPr>
      </p:pic>
      <p:pic>
        <p:nvPicPr>
          <p:cNvPr id="262" name="Image 69"/>
          <p:cNvPicPr/>
          <p:nvPr/>
        </p:nvPicPr>
        <p:blipFill>
          <a:blip r:embed="rId4"/>
          <a:stretch/>
        </p:blipFill>
        <p:spPr>
          <a:xfrm>
            <a:off x="7719840" y="3457440"/>
            <a:ext cx="840960" cy="840960"/>
          </a:xfrm>
          <a:prstGeom prst="rect">
            <a:avLst/>
          </a:prstGeom>
          <a:ln w="0">
            <a:noFill/>
          </a:ln>
        </p:spPr>
      </p:pic>
      <p:pic>
        <p:nvPicPr>
          <p:cNvPr id="263" name="Image 70"/>
          <p:cNvPicPr/>
          <p:nvPr/>
        </p:nvPicPr>
        <p:blipFill>
          <a:blip r:embed="rId5"/>
          <a:stretch/>
        </p:blipFill>
        <p:spPr>
          <a:xfrm>
            <a:off x="1555560" y="3167640"/>
            <a:ext cx="1337760" cy="1337760"/>
          </a:xfrm>
          <a:prstGeom prst="rect">
            <a:avLst/>
          </a:prstGeom>
          <a:ln w="0">
            <a:noFill/>
          </a:ln>
        </p:spPr>
      </p:pic>
      <p:pic>
        <p:nvPicPr>
          <p:cNvPr id="264" name="Image 71"/>
          <p:cNvPicPr/>
          <p:nvPr/>
        </p:nvPicPr>
        <p:blipFill>
          <a:blip r:embed="rId5"/>
          <a:stretch/>
        </p:blipFill>
        <p:spPr>
          <a:xfrm>
            <a:off x="9876960" y="3150720"/>
            <a:ext cx="1337760" cy="13377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La sécurité de appareils nomades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866ECAF-1665-2205-89AE-AB9DBE35C299}"/>
              </a:ext>
            </a:extLst>
          </p:cNvPr>
          <p:cNvSpPr txBox="1"/>
          <p:nvPr/>
        </p:nvSpPr>
        <p:spPr>
          <a:xfrm>
            <a:off x="2945880" y="39217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B665455-520F-0318-58D9-6FA586789A94}"/>
              </a:ext>
            </a:extLst>
          </p:cNvPr>
          <p:cNvSpPr txBox="1"/>
          <p:nvPr/>
        </p:nvSpPr>
        <p:spPr>
          <a:xfrm>
            <a:off x="4307840" y="30988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1DF94FC-9239-DDDE-D383-6E2BA2AA9532}"/>
              </a:ext>
            </a:extLst>
          </p:cNvPr>
          <p:cNvSpPr txBox="1"/>
          <p:nvPr/>
        </p:nvSpPr>
        <p:spPr>
          <a:xfrm>
            <a:off x="6299200" y="230632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1D35287-4759-ED4B-440C-658B4866CD00}"/>
              </a:ext>
            </a:extLst>
          </p:cNvPr>
          <p:cNvSpPr txBox="1"/>
          <p:nvPr/>
        </p:nvSpPr>
        <p:spPr>
          <a:xfrm>
            <a:off x="8522234" y="392818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B8F84EC-A15C-6B79-803F-464D2DE62F1B}"/>
              </a:ext>
            </a:extLst>
          </p:cNvPr>
          <p:cNvSpPr txBox="1"/>
          <p:nvPr/>
        </p:nvSpPr>
        <p:spPr>
          <a:xfrm>
            <a:off x="9662160" y="349371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Image 46"/>
          <p:cNvPicPr/>
          <p:nvPr/>
        </p:nvPicPr>
        <p:blipFill>
          <a:blip r:embed="rId2"/>
          <a:stretch/>
        </p:blipFill>
        <p:spPr>
          <a:xfrm>
            <a:off x="6193080" y="4420800"/>
            <a:ext cx="892080" cy="892080"/>
          </a:xfrm>
          <a:prstGeom prst="rect">
            <a:avLst/>
          </a:prstGeom>
          <a:ln w="0">
            <a:noFill/>
          </a:ln>
        </p:spPr>
      </p:pic>
      <p:pic>
        <p:nvPicPr>
          <p:cNvPr id="266" name="Image 43"/>
          <p:cNvPicPr/>
          <p:nvPr/>
        </p:nvPicPr>
        <p:blipFill>
          <a:blip r:embed="rId3"/>
          <a:stretch/>
        </p:blipFill>
        <p:spPr>
          <a:xfrm>
            <a:off x="8815680" y="2257200"/>
            <a:ext cx="2133360" cy="2133360"/>
          </a:xfrm>
          <a:prstGeom prst="rect">
            <a:avLst/>
          </a:prstGeom>
          <a:ln w="0">
            <a:noFill/>
          </a:ln>
        </p:spPr>
      </p:pic>
      <p:pic>
        <p:nvPicPr>
          <p:cNvPr id="267" name="Image 42"/>
          <p:cNvPicPr/>
          <p:nvPr/>
        </p:nvPicPr>
        <p:blipFill>
          <a:blip r:embed="rId4"/>
          <a:stretch/>
        </p:blipFill>
        <p:spPr>
          <a:xfrm>
            <a:off x="5402880" y="2402280"/>
            <a:ext cx="1465560" cy="1465560"/>
          </a:xfrm>
          <a:prstGeom prst="rect">
            <a:avLst/>
          </a:prstGeom>
          <a:ln w="0">
            <a:noFill/>
          </a:ln>
        </p:spPr>
      </p:pic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3600" b="1" u="sng" strike="noStrike" cap="all" spc="197">
                <a:solidFill>
                  <a:srgbClr val="262626"/>
                </a:solidFill>
                <a:uFillTx/>
                <a:latin typeface="Gill Sans MT"/>
              </a:rPr>
              <a:t>Antivirus</a:t>
            </a:r>
            <a:r>
              <a:rPr lang="fr-FR" sz="2800" b="1" strike="noStrike" cap="all" spc="197">
                <a:solidFill>
                  <a:srgbClr val="262626"/>
                </a:solidFill>
                <a:latin typeface="Gill Sans MT"/>
              </a:rPr>
              <a:t> et pare-feu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Espace réservé du numéro de diapositive 4"/>
          <p:cNvSpPr/>
          <p:nvPr/>
        </p:nvSpPr>
        <p:spPr>
          <a:xfrm>
            <a:off x="10758960" y="6217920"/>
            <a:ext cx="365040" cy="36504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45000" rIns="1836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C535BE47-9C47-4EDB-A6AE-1AF481626012}" type="slidenum">
              <a:rPr lang="fr-FR" sz="11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17</a:t>
            </a:fld>
            <a:endParaRPr lang="fr-FR" sz="1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0" name="ZoneTexte 5"/>
          <p:cNvSpPr/>
          <p:nvPr/>
        </p:nvSpPr>
        <p:spPr>
          <a:xfrm>
            <a:off x="70920" y="142200"/>
            <a:ext cx="120463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Arthur DUPONT																					 BUT1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Antoine BONNIN																Réseaux et Télécommunication                            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ZoneTexte 10"/>
          <p:cNvSpPr/>
          <p:nvPr/>
        </p:nvSpPr>
        <p:spPr>
          <a:xfrm>
            <a:off x="2352600" y="1100880"/>
            <a:ext cx="5407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5400" b="0" strike="noStrike" spc="-1">
                <a:solidFill>
                  <a:srgbClr val="000000"/>
                </a:solidFill>
                <a:latin typeface="Aptos Black"/>
                <a:ea typeface="DejaVu Sans"/>
              </a:rPr>
              <a:t>4</a:t>
            </a:r>
            <a:endParaRPr lang="fr-F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Rectangle 7"/>
          <p:cNvSpPr/>
          <p:nvPr/>
        </p:nvSpPr>
        <p:spPr>
          <a:xfrm>
            <a:off x="945360" y="3400920"/>
            <a:ext cx="2813760" cy="999720"/>
          </a:xfrm>
          <a:prstGeom prst="rect">
            <a:avLst/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0D0D0D"/>
                </a:solidFill>
                <a:latin typeface="Gill Sans MT"/>
                <a:ea typeface="DejaVu Sans"/>
              </a:rPr>
              <a:t>Système/Machine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Rectangle 11"/>
          <p:cNvSpPr/>
          <p:nvPr/>
        </p:nvSpPr>
        <p:spPr>
          <a:xfrm>
            <a:off x="5133600" y="5132880"/>
            <a:ext cx="2003040" cy="999720"/>
          </a:xfrm>
          <a:prstGeom prst="rect">
            <a:avLst/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0D0D0D"/>
                </a:solidFill>
                <a:latin typeface="Gill Sans MT"/>
                <a:ea typeface="DejaVu Sans"/>
              </a:rPr>
              <a:t>Bibliothèque de virus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Rectangle 12"/>
          <p:cNvSpPr/>
          <p:nvPr/>
        </p:nvSpPr>
        <p:spPr>
          <a:xfrm>
            <a:off x="5359680" y="3400920"/>
            <a:ext cx="1579680" cy="999720"/>
          </a:xfrm>
          <a:prstGeom prst="rect">
            <a:avLst/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0D0D0D"/>
                </a:solidFill>
                <a:latin typeface="Gill Sans MT"/>
                <a:ea typeface="DejaVu Sans"/>
              </a:rPr>
              <a:t>Antivirus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Rectangle 13"/>
          <p:cNvSpPr/>
          <p:nvPr/>
        </p:nvSpPr>
        <p:spPr>
          <a:xfrm>
            <a:off x="8539560" y="3400920"/>
            <a:ext cx="1404000" cy="999720"/>
          </a:xfrm>
          <a:prstGeom prst="rect">
            <a:avLst/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0D0D0D"/>
                </a:solidFill>
                <a:latin typeface="Gill Sans MT"/>
                <a:ea typeface="DejaVu Sans"/>
              </a:rPr>
              <a:t>VIRUS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6" name="Connecteur droit avec flèche 15"/>
          <p:cNvCxnSpPr>
            <a:stCxn id="272" idx="3"/>
            <a:endCxn id="274" idx="1"/>
          </p:cNvCxnSpPr>
          <p:nvPr/>
        </p:nvCxnSpPr>
        <p:spPr>
          <a:xfrm>
            <a:off x="3759480" y="3900960"/>
            <a:ext cx="1600920" cy="720"/>
          </a:xfrm>
          <a:prstGeom prst="straightConnector1">
            <a:avLst/>
          </a:prstGeom>
          <a:ln w="444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77" name="Connecteur droit avec flèche 17"/>
          <p:cNvCxnSpPr>
            <a:stCxn id="274" idx="3"/>
            <a:endCxn id="275" idx="1"/>
          </p:cNvCxnSpPr>
          <p:nvPr/>
        </p:nvCxnSpPr>
        <p:spPr>
          <a:xfrm>
            <a:off x="6939720" y="3900960"/>
            <a:ext cx="1600560" cy="720"/>
          </a:xfrm>
          <a:prstGeom prst="straightConnector1">
            <a:avLst/>
          </a:prstGeom>
          <a:ln w="444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78" name="Connecteur droit avec flèche 20"/>
          <p:cNvCxnSpPr>
            <a:stCxn id="273" idx="0"/>
            <a:endCxn id="274" idx="2"/>
          </p:cNvCxnSpPr>
          <p:nvPr/>
        </p:nvCxnSpPr>
        <p:spPr>
          <a:xfrm flipV="1">
            <a:off x="6135120" y="4401000"/>
            <a:ext cx="15120" cy="732600"/>
          </a:xfrm>
          <a:prstGeom prst="straightConnector1">
            <a:avLst/>
          </a:prstGeom>
          <a:ln w="4445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279" name="ZoneTexte 36"/>
          <p:cNvSpPr/>
          <p:nvPr/>
        </p:nvSpPr>
        <p:spPr>
          <a:xfrm>
            <a:off x="4168440" y="3336840"/>
            <a:ext cx="964440" cy="82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strike="noStrike" spc="-1">
                <a:solidFill>
                  <a:srgbClr val="000000"/>
                </a:solidFill>
                <a:latin typeface="Gill Sans MT"/>
                <a:ea typeface="DejaVu Sans"/>
              </a:rPr>
              <a:t>Scan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ZoneTexte 38"/>
          <p:cNvSpPr/>
          <p:nvPr/>
        </p:nvSpPr>
        <p:spPr>
          <a:xfrm>
            <a:off x="7165800" y="3336840"/>
            <a:ext cx="1307880" cy="82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strike="noStrike" spc="-1">
                <a:solidFill>
                  <a:srgbClr val="000000"/>
                </a:solidFill>
                <a:latin typeface="Gill Sans MT"/>
                <a:ea typeface="DejaVu Sans"/>
              </a:rPr>
              <a:t>Trouve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1" name="Image 41"/>
          <p:cNvPicPr/>
          <p:nvPr/>
        </p:nvPicPr>
        <p:blipFill>
          <a:blip r:embed="rId5"/>
          <a:stretch/>
        </p:blipFill>
        <p:spPr>
          <a:xfrm>
            <a:off x="1816200" y="2692800"/>
            <a:ext cx="1072440" cy="9687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La sécurité de appareils nomades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BF0DFE1-4670-9A16-929D-C2C15C938DDE}"/>
              </a:ext>
            </a:extLst>
          </p:cNvPr>
          <p:cNvSpPr txBox="1"/>
          <p:nvPr/>
        </p:nvSpPr>
        <p:spPr>
          <a:xfrm>
            <a:off x="5689600" y="250813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259ADAB-2A72-C8D9-E8E1-55E604F33D4A}"/>
              </a:ext>
            </a:extLst>
          </p:cNvPr>
          <p:cNvSpPr txBox="1"/>
          <p:nvPr/>
        </p:nvSpPr>
        <p:spPr>
          <a:xfrm>
            <a:off x="2934200" y="3064867"/>
            <a:ext cx="5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C644107-77C9-CC25-5C24-539AF083EA4B}"/>
              </a:ext>
            </a:extLst>
          </p:cNvPr>
          <p:cNvSpPr txBox="1"/>
          <p:nvPr/>
        </p:nvSpPr>
        <p:spPr>
          <a:xfrm>
            <a:off x="5933717" y="4822660"/>
            <a:ext cx="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7164C3-89FB-4254-B2AB-93DBAA870435}"/>
              </a:ext>
            </a:extLst>
          </p:cNvPr>
          <p:cNvSpPr txBox="1"/>
          <p:nvPr/>
        </p:nvSpPr>
        <p:spPr>
          <a:xfrm>
            <a:off x="8666480" y="2975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Image 25"/>
          <p:cNvPicPr/>
          <p:nvPr/>
        </p:nvPicPr>
        <p:blipFill>
          <a:blip r:embed="rId2"/>
          <a:stretch/>
        </p:blipFill>
        <p:spPr>
          <a:xfrm>
            <a:off x="9550080" y="3456360"/>
            <a:ext cx="1822680" cy="1830600"/>
          </a:xfrm>
          <a:prstGeom prst="rect">
            <a:avLst/>
          </a:prstGeom>
          <a:ln w="0">
            <a:noFill/>
          </a:ln>
        </p:spPr>
      </p:pic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2800" b="1" strike="noStrike" cap="all" spc="197">
                <a:solidFill>
                  <a:srgbClr val="262626"/>
                </a:solidFill>
                <a:latin typeface="Gill Sans MT"/>
              </a:rPr>
              <a:t>Antivirus et </a:t>
            </a:r>
            <a:r>
              <a:rPr lang="fr-FR" sz="3600" b="1" u="sng" strike="noStrike" cap="all" spc="197">
                <a:solidFill>
                  <a:srgbClr val="262626"/>
                </a:solidFill>
                <a:uFillTx/>
                <a:latin typeface="Gill Sans MT"/>
              </a:rPr>
              <a:t>pare-feu</a:t>
            </a:r>
            <a:endParaRPr lang="fr-FR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Espace réservé du numéro de diapositive 4"/>
          <p:cNvSpPr/>
          <p:nvPr/>
        </p:nvSpPr>
        <p:spPr>
          <a:xfrm>
            <a:off x="10758960" y="6217920"/>
            <a:ext cx="365040" cy="36504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45000" rIns="1836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CE99CBF8-D014-4D3A-AFF5-461458717DC7}" type="slidenum">
              <a:rPr lang="fr-FR" sz="11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18</a:t>
            </a:fld>
            <a:endParaRPr lang="fr-FR" sz="1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5" name="ZoneTexte 5"/>
          <p:cNvSpPr/>
          <p:nvPr/>
        </p:nvSpPr>
        <p:spPr>
          <a:xfrm>
            <a:off x="70920" y="142200"/>
            <a:ext cx="120463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Arthur DUPONT																					 BUT1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Antoine BONNIN																Réseaux et Télécommunication                            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ZoneTexte 10"/>
          <p:cNvSpPr/>
          <p:nvPr/>
        </p:nvSpPr>
        <p:spPr>
          <a:xfrm>
            <a:off x="2352600" y="1100880"/>
            <a:ext cx="5407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5400" b="0" strike="noStrike" spc="-1">
                <a:solidFill>
                  <a:srgbClr val="000000"/>
                </a:solidFill>
                <a:latin typeface="Aptos Black"/>
                <a:ea typeface="DejaVu Sans"/>
              </a:rPr>
              <a:t>4</a:t>
            </a:r>
            <a:endParaRPr lang="fr-F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Rectangle 11"/>
          <p:cNvSpPr/>
          <p:nvPr/>
        </p:nvSpPr>
        <p:spPr>
          <a:xfrm>
            <a:off x="9700200" y="4167720"/>
            <a:ext cx="1553760" cy="395640"/>
          </a:xfrm>
          <a:prstGeom prst="rect">
            <a:avLst/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0D0D0D"/>
                </a:solidFill>
                <a:latin typeface="Gill Sans MT"/>
                <a:ea typeface="DejaVu Sans"/>
              </a:rPr>
              <a:t>Internet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Rectangle 12"/>
          <p:cNvSpPr/>
          <p:nvPr/>
        </p:nvSpPr>
        <p:spPr>
          <a:xfrm>
            <a:off x="7048800" y="4167720"/>
            <a:ext cx="1553760" cy="395640"/>
          </a:xfrm>
          <a:prstGeom prst="rect">
            <a:avLst/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0D0D0D"/>
                </a:solidFill>
                <a:latin typeface="Gill Sans MT"/>
                <a:ea typeface="DejaVu Sans"/>
              </a:rPr>
              <a:t>Pare-feu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Rectangle 13"/>
          <p:cNvSpPr/>
          <p:nvPr/>
        </p:nvSpPr>
        <p:spPr>
          <a:xfrm>
            <a:off x="3939840" y="4078440"/>
            <a:ext cx="1756080" cy="587160"/>
          </a:xfrm>
          <a:prstGeom prst="rect">
            <a:avLst/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strike="noStrike" spc="-1">
                <a:solidFill>
                  <a:srgbClr val="0D0D0D"/>
                </a:solidFill>
                <a:latin typeface="Gill Sans MT"/>
                <a:ea typeface="DejaVu Sans"/>
              </a:rPr>
              <a:t>Serveurs et routeurs</a:t>
            </a: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Rectangle 14"/>
          <p:cNvSpPr/>
          <p:nvPr/>
        </p:nvSpPr>
        <p:spPr>
          <a:xfrm>
            <a:off x="1714680" y="4078440"/>
            <a:ext cx="637200" cy="587160"/>
          </a:xfrm>
          <a:prstGeom prst="rect">
            <a:avLst/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0D0D0D"/>
                </a:solidFill>
                <a:latin typeface="Gill Sans MT"/>
                <a:ea typeface="DejaVu Sans"/>
              </a:rPr>
              <a:t>PC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1" name="Connecteur droit avec flèche 20"/>
          <p:cNvCxnSpPr>
            <a:stCxn id="290" idx="3"/>
            <a:endCxn id="289" idx="1"/>
          </p:cNvCxnSpPr>
          <p:nvPr/>
        </p:nvCxnSpPr>
        <p:spPr>
          <a:xfrm>
            <a:off x="2352240" y="4372200"/>
            <a:ext cx="1588320" cy="72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292" name="Connecteur droit avec flèche 22"/>
          <p:cNvCxnSpPr>
            <a:stCxn id="289" idx="3"/>
            <a:endCxn id="288" idx="1"/>
          </p:cNvCxnSpPr>
          <p:nvPr/>
        </p:nvCxnSpPr>
        <p:spPr>
          <a:xfrm flipV="1">
            <a:off x="5696280" y="4365720"/>
            <a:ext cx="1353240" cy="720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293" name="Connecteur droit avec flèche 24"/>
          <p:cNvCxnSpPr>
            <a:stCxn id="288" idx="3"/>
            <a:endCxn id="287" idx="1"/>
          </p:cNvCxnSpPr>
          <p:nvPr/>
        </p:nvCxnSpPr>
        <p:spPr>
          <a:xfrm>
            <a:off x="8602920" y="4365720"/>
            <a:ext cx="1098000" cy="72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type="triangle" w="med" len="med"/>
          </a:ln>
        </p:spPr>
      </p:cxnSp>
      <p:pic>
        <p:nvPicPr>
          <p:cNvPr id="294" name="Image 28"/>
          <p:cNvPicPr/>
          <p:nvPr/>
        </p:nvPicPr>
        <p:blipFill>
          <a:blip r:embed="rId3"/>
          <a:stretch/>
        </p:blipFill>
        <p:spPr>
          <a:xfrm>
            <a:off x="7048800" y="2492280"/>
            <a:ext cx="1830600" cy="1830600"/>
          </a:xfrm>
          <a:prstGeom prst="rect">
            <a:avLst/>
          </a:prstGeom>
          <a:ln w="0">
            <a:noFill/>
          </a:ln>
        </p:spPr>
      </p:pic>
      <p:pic>
        <p:nvPicPr>
          <p:cNvPr id="295" name="Image 30"/>
          <p:cNvPicPr/>
          <p:nvPr/>
        </p:nvPicPr>
        <p:blipFill>
          <a:blip r:embed="rId4"/>
          <a:stretch/>
        </p:blipFill>
        <p:spPr>
          <a:xfrm>
            <a:off x="4024440" y="2490840"/>
            <a:ext cx="1586520" cy="1586520"/>
          </a:xfrm>
          <a:prstGeom prst="rect">
            <a:avLst/>
          </a:prstGeom>
          <a:ln w="0">
            <a:noFill/>
          </a:ln>
        </p:spPr>
      </p:pic>
      <p:pic>
        <p:nvPicPr>
          <p:cNvPr id="296" name="Image 31"/>
          <p:cNvPicPr/>
          <p:nvPr/>
        </p:nvPicPr>
        <p:blipFill>
          <a:blip r:embed="rId5"/>
          <a:stretch/>
        </p:blipFill>
        <p:spPr>
          <a:xfrm>
            <a:off x="1494360" y="3109680"/>
            <a:ext cx="1072440" cy="9687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La sécurité de appareils nomades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4F9FC54-0D6C-CFBE-E767-B89475CC5053}"/>
              </a:ext>
            </a:extLst>
          </p:cNvPr>
          <p:cNvSpPr txBox="1"/>
          <p:nvPr/>
        </p:nvSpPr>
        <p:spPr>
          <a:xfrm>
            <a:off x="2458720" y="393192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5547516-E104-306F-D4C6-A3D8D53F5AC2}"/>
              </a:ext>
            </a:extLst>
          </p:cNvPr>
          <p:cNvSpPr txBox="1"/>
          <p:nvPr/>
        </p:nvSpPr>
        <p:spPr>
          <a:xfrm>
            <a:off x="5610960" y="36169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DC0594D-433D-77C6-073D-6A055EC6E729}"/>
              </a:ext>
            </a:extLst>
          </p:cNvPr>
          <p:cNvSpPr txBox="1"/>
          <p:nvPr/>
        </p:nvSpPr>
        <p:spPr>
          <a:xfrm>
            <a:off x="8808720" y="3986292"/>
            <a:ext cx="7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D56BE1-E752-F0F7-FEA0-CC4749E5B082}"/>
              </a:ext>
            </a:extLst>
          </p:cNvPr>
          <p:cNvSpPr txBox="1"/>
          <p:nvPr/>
        </p:nvSpPr>
        <p:spPr>
          <a:xfrm>
            <a:off x="11124000" y="357124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2800" b="1" strike="noStrike" cap="all" spc="197">
                <a:solidFill>
                  <a:srgbClr val="262626"/>
                </a:solidFill>
                <a:latin typeface="Gill Sans MT"/>
              </a:rPr>
              <a:t>Mise à jour du système</a:t>
            </a:r>
            <a:br>
              <a:rPr sz="2800"/>
            </a:br>
            <a:r>
              <a:rPr lang="fr-FR" sz="2800" b="1" strike="noStrike" cap="all" spc="197">
                <a:solidFill>
                  <a:srgbClr val="262626"/>
                </a:solidFill>
                <a:latin typeface="Gill Sans MT"/>
              </a:rPr>
              <a:t> et des applications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8840" cy="310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Espace réservé du numéro de diapositive 4"/>
          <p:cNvSpPr/>
          <p:nvPr/>
        </p:nvSpPr>
        <p:spPr>
          <a:xfrm>
            <a:off x="10758960" y="6217920"/>
            <a:ext cx="365040" cy="36504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45000" rIns="1836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2B9E90A1-C439-401C-BA27-A972726E4FBD}" type="slidenum">
              <a:rPr lang="fr-FR" sz="11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19</a:t>
            </a:fld>
            <a:endParaRPr lang="fr-FR" sz="1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0" name="ZoneTexte 5"/>
          <p:cNvSpPr/>
          <p:nvPr/>
        </p:nvSpPr>
        <p:spPr>
          <a:xfrm>
            <a:off x="70920" y="142200"/>
            <a:ext cx="120463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Arthur DUPONT																					 BUT1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Antoine BONNIN																Réseaux et Télécommunication                            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ZoneTexte 8"/>
          <p:cNvSpPr/>
          <p:nvPr/>
        </p:nvSpPr>
        <p:spPr>
          <a:xfrm>
            <a:off x="2352600" y="1100880"/>
            <a:ext cx="5407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5400" b="0" strike="noStrike" spc="-1">
                <a:solidFill>
                  <a:srgbClr val="000000"/>
                </a:solidFill>
                <a:latin typeface="Aptos Black"/>
                <a:ea typeface="DejaVu Sans"/>
              </a:rPr>
              <a:t>5</a:t>
            </a:r>
            <a:endParaRPr lang="fr-F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2" name="Image 10"/>
          <p:cNvPicPr/>
          <p:nvPr/>
        </p:nvPicPr>
        <p:blipFill>
          <a:blip r:embed="rId2"/>
          <a:stretch/>
        </p:blipFill>
        <p:spPr>
          <a:xfrm>
            <a:off x="3595680" y="2307960"/>
            <a:ext cx="5141520" cy="4247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La sécurité de appareils nomades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e 2"/>
          <p:cNvGrpSpPr/>
          <p:nvPr/>
        </p:nvGrpSpPr>
        <p:grpSpPr>
          <a:xfrm>
            <a:off x="1600200" y="2425935"/>
            <a:ext cx="8666490" cy="3291285"/>
            <a:chOff x="1583279" y="2365858"/>
            <a:chExt cx="8928796" cy="3426182"/>
          </a:xfrm>
        </p:grpSpPr>
        <p:sp>
          <p:nvSpPr>
            <p:cNvPr id="129" name="Espace réservé du texte 8"/>
            <p:cNvSpPr/>
            <p:nvPr/>
          </p:nvSpPr>
          <p:spPr>
            <a:xfrm>
              <a:off x="6242475" y="2365858"/>
              <a:ext cx="4269600" cy="703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b" anchorCtr="1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fr-FR" sz="1900" b="0" strike="noStrike" cap="all" spc="94" dirty="0">
                  <a:solidFill>
                    <a:schemeClr val="accent2">
                      <a:lumMod val="75000"/>
                    </a:schemeClr>
                  </a:solidFill>
                  <a:latin typeface="Gill Sans MT"/>
                  <a:ea typeface="DejaVu Sans"/>
                </a:rPr>
                <a:t>un appareil nomade </a:t>
              </a:r>
              <a:endParaRPr lang="fr-FR" sz="19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Espace réservé du contenu 9"/>
            <p:cNvSpPr/>
            <p:nvPr/>
          </p:nvSpPr>
          <p:spPr>
            <a:xfrm>
              <a:off x="1583279" y="3143160"/>
              <a:ext cx="4460281" cy="2648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rmAutofit fontScale="98000"/>
            </a:bodyPr>
            <a:lstStyle/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solidFill>
                    <a:srgbClr val="000000"/>
                  </a:solidFill>
                  <a:latin typeface="Gill Sans MT"/>
                  <a:ea typeface="DejaVu Sans"/>
                </a:rPr>
                <a:t>Le nomadisme numérique permet :</a:t>
              </a:r>
            </a:p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solidFill>
                    <a:srgbClr val="000000"/>
                  </a:solidFill>
                  <a:latin typeface="Gill Sans MT"/>
                  <a:ea typeface="DejaVu Sans"/>
                </a:rPr>
                <a:t> </a:t>
              </a:r>
            </a:p>
            <a:p>
              <a:pPr marL="285750" indent="-28575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fr-FR" sz="1800" b="0" strike="noStrike" spc="-1" dirty="0">
                  <a:solidFill>
                    <a:srgbClr val="000000"/>
                  </a:solidFill>
                  <a:latin typeface="Gill Sans MT"/>
                  <a:ea typeface="DejaVu Sans"/>
                </a:rPr>
                <a:t>d'accéder à Internet </a:t>
              </a:r>
            </a:p>
            <a:p>
              <a:pPr marL="285750" indent="-28575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fr-FR" sz="1800" b="0" strike="noStrike" spc="-1" dirty="0">
                  <a:solidFill>
                    <a:srgbClr val="000000"/>
                  </a:solidFill>
                  <a:latin typeface="Gill Sans MT"/>
                  <a:ea typeface="DejaVu Sans"/>
                </a:rPr>
                <a:t>travailler en ligne. </a:t>
              </a:r>
            </a:p>
            <a:p>
              <a:pPr marL="285750" indent="-28575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fr-FR" sz="1800" b="0" strike="noStrike" spc="-1" dirty="0">
                  <a:solidFill>
                    <a:srgbClr val="000000"/>
                  </a:solidFill>
                  <a:latin typeface="Gill Sans MT"/>
                  <a:ea typeface="DejaVu Sans"/>
                </a:rPr>
                <a:t>peut être utilisé partout</a:t>
              </a:r>
              <a:endParaRPr lang="fr-FR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31" name="Groupe 5"/>
          <p:cNvGrpSpPr/>
          <p:nvPr/>
        </p:nvGrpSpPr>
        <p:grpSpPr>
          <a:xfrm>
            <a:off x="1516804" y="2671860"/>
            <a:ext cx="9083756" cy="3173876"/>
            <a:chOff x="1542724" y="2618164"/>
            <a:chExt cx="9083756" cy="3173876"/>
          </a:xfrm>
        </p:grpSpPr>
        <p:sp>
          <p:nvSpPr>
            <p:cNvPr id="132" name="Espace réservé du contenu 10"/>
            <p:cNvSpPr/>
            <p:nvPr/>
          </p:nvSpPr>
          <p:spPr>
            <a:xfrm>
              <a:off x="6148440" y="3196080"/>
              <a:ext cx="4478040" cy="2595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lang="fr-FR" spc="-1" dirty="0">
                  <a:solidFill>
                    <a:srgbClr val="000000"/>
                  </a:solidFill>
                  <a:latin typeface="Gill Sans MT"/>
                  <a:ea typeface="DejaVu Sans"/>
                </a:rPr>
                <a:t>- </a:t>
              </a:r>
              <a:r>
                <a:rPr lang="fr-FR" sz="1800" b="0" strike="noStrike" spc="-1" dirty="0">
                  <a:solidFill>
                    <a:srgbClr val="000000"/>
                  </a:solidFill>
                  <a:latin typeface="Gill Sans MT"/>
                  <a:ea typeface="DejaVu Sans"/>
                </a:rPr>
                <a:t>Produit électronique mobile </a:t>
              </a:r>
            </a:p>
            <a:p>
              <a:pPr>
                <a:lnSpc>
                  <a:spcPct val="100000"/>
                </a:lnSpc>
              </a:pPr>
              <a:r>
                <a:rPr lang="fr-FR" sz="1800" b="0" strike="noStrike" spc="-1" dirty="0">
                  <a:solidFill>
                    <a:srgbClr val="000000"/>
                  </a:solidFill>
                  <a:latin typeface="Gill Sans MT"/>
                  <a:ea typeface="DejaVu Sans"/>
                </a:rPr>
                <a:t>- </a:t>
              </a:r>
              <a:r>
                <a:rPr lang="fr-FR" spc="-1" dirty="0">
                  <a:solidFill>
                    <a:srgbClr val="000000"/>
                  </a:solidFill>
                  <a:latin typeface="Gill Sans MT"/>
                  <a:ea typeface="DejaVu Sans"/>
                </a:rPr>
                <a:t>F</a:t>
              </a:r>
              <a:r>
                <a:rPr lang="fr-FR" sz="1800" b="0" strike="noStrike" spc="-1" dirty="0">
                  <a:solidFill>
                    <a:srgbClr val="000000"/>
                  </a:solidFill>
                  <a:latin typeface="Gill Sans MT"/>
                  <a:ea typeface="DejaVu Sans"/>
                </a:rPr>
                <a:t>onctionnement autonome, </a:t>
              </a:r>
            </a:p>
          </p:txBody>
        </p:sp>
        <p:sp>
          <p:nvSpPr>
            <p:cNvPr id="133" name="Espace réservé du texte 11"/>
            <p:cNvSpPr/>
            <p:nvPr/>
          </p:nvSpPr>
          <p:spPr>
            <a:xfrm>
              <a:off x="1542724" y="2618164"/>
              <a:ext cx="4496040" cy="392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b" anchorCtr="1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fr-FR" sz="1900" b="0" strike="noStrike" cap="all" spc="94" dirty="0">
                  <a:solidFill>
                    <a:schemeClr val="accent2">
                      <a:lumMod val="75000"/>
                    </a:schemeClr>
                  </a:solidFill>
                  <a:latin typeface="Gill Sans MT"/>
                  <a:ea typeface="DejaVu Sans"/>
                </a:rPr>
                <a:t>le nomadisme numérique :</a:t>
              </a:r>
              <a:endParaRPr lang="fr-FR" sz="19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4" name="Espace réservé du numéro de diapositive 4"/>
          <p:cNvSpPr/>
          <p:nvPr/>
        </p:nvSpPr>
        <p:spPr>
          <a:xfrm>
            <a:off x="10758960" y="6217920"/>
            <a:ext cx="365040" cy="36504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45000" rIns="1836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307D039D-25C7-492D-8FE1-4676A52E651A}" type="slidenum">
              <a:rPr lang="fr-FR" sz="11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2</a:t>
            </a:fld>
            <a:endParaRPr lang="fr-FR" sz="1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2800" b="0" strike="noStrike" cap="all" spc="197">
                <a:solidFill>
                  <a:srgbClr val="262626"/>
                </a:solidFill>
                <a:latin typeface="Gill Sans MT"/>
              </a:rPr>
              <a:t>Définitions des termes du sujet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ZoneTexte 7"/>
          <p:cNvSpPr/>
          <p:nvPr/>
        </p:nvSpPr>
        <p:spPr>
          <a:xfrm>
            <a:off x="70920" y="159840"/>
            <a:ext cx="120463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Arthur DUPONT																					 BUT1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Antoine BONNIN																Réseaux et Télécommunication                            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La sécurité de appareils nomades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2229480" y="2472480"/>
            <a:ext cx="7728840" cy="11880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2800" b="0" strike="noStrike" cap="all" spc="197">
                <a:solidFill>
                  <a:srgbClr val="262626"/>
                </a:solidFill>
                <a:latin typeface="Gill Sans MT"/>
              </a:rPr>
              <a:t>conclusion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Espace réservé du numéro de diapositive 4"/>
          <p:cNvSpPr/>
          <p:nvPr/>
        </p:nvSpPr>
        <p:spPr>
          <a:xfrm>
            <a:off x="10758960" y="6217920"/>
            <a:ext cx="365040" cy="36504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45000" rIns="1836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0394CEDB-A9F5-456F-9AAE-442512143F7D}" type="slidenum">
              <a:rPr lang="fr-FR" sz="11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20</a:t>
            </a:fld>
            <a:endParaRPr lang="fr-FR" sz="1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5" name="ZoneTexte 5"/>
          <p:cNvSpPr/>
          <p:nvPr/>
        </p:nvSpPr>
        <p:spPr>
          <a:xfrm>
            <a:off x="70920" y="159840"/>
            <a:ext cx="120463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Arthur DUPONT																					 BUT1 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Antoine BONNIN																Réseaux et Télécommunication                             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ZoneTexte 6"/>
          <p:cNvSpPr/>
          <p:nvPr/>
        </p:nvSpPr>
        <p:spPr>
          <a:xfrm>
            <a:off x="4724280" y="6217920"/>
            <a:ext cx="48254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Sources pour png :  https://www.flaticon.com/fr/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8840" cy="310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La sécurité de appareils nomades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C5A6E29-73D0-4219-DC6F-1C4103A6175E}"/>
              </a:ext>
            </a:extLst>
          </p:cNvPr>
          <p:cNvSpPr txBox="1"/>
          <p:nvPr/>
        </p:nvSpPr>
        <p:spPr>
          <a:xfrm>
            <a:off x="11887200" y="-40215"/>
            <a:ext cx="8345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voila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2800" b="0" strike="noStrike" cap="all" spc="197">
                <a:solidFill>
                  <a:srgbClr val="262626"/>
                </a:solidFill>
                <a:latin typeface="Gill Sans MT"/>
              </a:rPr>
              <a:t>Problématique 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93560" y="2553840"/>
            <a:ext cx="11201400" cy="87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3000"/>
          </a:bodyPr>
          <a:lstStyle/>
          <a:p>
            <a:pPr marL="105804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4000" b="1" strike="noStrike" spc="-1">
                <a:solidFill>
                  <a:srgbClr val="000000"/>
                </a:solidFill>
                <a:latin typeface="Gill Sans MT"/>
              </a:rPr>
              <a:t>Comment sécuriser des appareils nomades ?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Espace réservé du numéro de diapositive 4"/>
          <p:cNvSpPr/>
          <p:nvPr/>
        </p:nvSpPr>
        <p:spPr>
          <a:xfrm>
            <a:off x="10758960" y="6217920"/>
            <a:ext cx="365040" cy="36504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45000" rIns="1836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70BB272A-0796-4F60-AB2B-5CF168CFFC3B}" type="slidenum">
              <a:rPr lang="fr-FR" sz="11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3</a:t>
            </a:fld>
            <a:endParaRPr lang="fr-FR" sz="1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ZoneTexte 6"/>
          <p:cNvSpPr/>
          <p:nvPr/>
        </p:nvSpPr>
        <p:spPr>
          <a:xfrm>
            <a:off x="70920" y="159840"/>
            <a:ext cx="120463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Arthur DUPONT																					 BUT1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Antoine BONNIN																Réseaux et Télécommunication                            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Image 7"/>
          <p:cNvPicPr/>
          <p:nvPr/>
        </p:nvPicPr>
        <p:blipFill>
          <a:blip r:embed="rId2"/>
          <a:stretch/>
        </p:blipFill>
        <p:spPr>
          <a:xfrm>
            <a:off x="2635920" y="3666600"/>
            <a:ext cx="6919560" cy="22262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La sécurité de appareils nomades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2800" b="0" strike="noStrike" cap="all" spc="197">
                <a:solidFill>
                  <a:srgbClr val="262626"/>
                </a:solidFill>
                <a:latin typeface="Gill Sans MT"/>
              </a:rPr>
              <a:t>Plan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388400" y="2643840"/>
            <a:ext cx="7728840" cy="310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743040" indent="-743040">
              <a:lnSpc>
                <a:spcPct val="150000"/>
              </a:lnSpc>
              <a:spcBef>
                <a:spcPts val="1001"/>
              </a:spcBef>
              <a:buClr>
                <a:srgbClr val="9BAFB5"/>
              </a:buClr>
              <a:buFont typeface="Gill Sans MT"/>
              <a:buAutoNum type="arabicPeriod"/>
            </a:pPr>
            <a:r>
              <a:rPr lang="fr-FR" sz="4400" b="1" strike="noStrike" spc="-1">
                <a:solidFill>
                  <a:srgbClr val="262626"/>
                </a:solidFill>
                <a:latin typeface="Gill Sans MT"/>
              </a:rPr>
              <a:t>Les risques</a:t>
            </a: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  <a:p>
            <a:pPr marL="743040" indent="-743040">
              <a:lnSpc>
                <a:spcPct val="150000"/>
              </a:lnSpc>
              <a:spcBef>
                <a:spcPts val="1001"/>
              </a:spcBef>
              <a:buClr>
                <a:srgbClr val="9BAFB5"/>
              </a:buClr>
              <a:buFont typeface="Gill Sans MT"/>
              <a:buAutoNum type="arabicPeriod"/>
            </a:pPr>
            <a:r>
              <a:rPr lang="fr-FR" sz="4400" b="1" strike="noStrike" spc="-1">
                <a:solidFill>
                  <a:srgbClr val="262626"/>
                </a:solidFill>
                <a:latin typeface="Gill Sans MT"/>
              </a:rPr>
              <a:t>Les solutions</a:t>
            </a: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Espace réservé du numéro de diapositive 4"/>
          <p:cNvSpPr/>
          <p:nvPr/>
        </p:nvSpPr>
        <p:spPr>
          <a:xfrm>
            <a:off x="10758960" y="6217920"/>
            <a:ext cx="365040" cy="36504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45000" rIns="1836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C0B7D118-6D31-4699-AFCC-A3B1247EC77E}" type="slidenum">
              <a:rPr lang="fr-FR" sz="11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4</a:t>
            </a:fld>
            <a:endParaRPr lang="fr-FR" sz="1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ZoneTexte 5"/>
          <p:cNvSpPr/>
          <p:nvPr/>
        </p:nvSpPr>
        <p:spPr>
          <a:xfrm>
            <a:off x="70920" y="159840"/>
            <a:ext cx="120463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Arthur DUPONT																					 BUT1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Antoine BONNIN																Réseaux et Télécommunication                            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La sécurité de appareils nomades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2800" b="0" strike="noStrike" cap="all" spc="197">
                <a:solidFill>
                  <a:srgbClr val="262626"/>
                </a:solidFill>
                <a:latin typeface="Gill Sans MT"/>
              </a:rPr>
              <a:t>Partie 1 :  </a:t>
            </a:r>
            <a:r>
              <a:rPr lang="fr-FR" sz="2800" b="1" strike="noStrike" cap="all" spc="197">
                <a:solidFill>
                  <a:srgbClr val="262626"/>
                </a:solidFill>
                <a:latin typeface="Gill Sans MT"/>
              </a:rPr>
              <a:t>Les risques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2231280" y="2643840"/>
            <a:ext cx="7728840" cy="310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6000" lnSpcReduction="10000"/>
          </a:bodyPr>
          <a:lstStyle/>
          <a:p>
            <a:pPr marL="400050" indent="-40005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+mj-lt"/>
              <a:buAutoNum type="romanUcPeriod"/>
            </a:pPr>
            <a:r>
              <a:rPr lang="fr-FR" sz="1800" b="1" strike="noStrike" spc="-1" dirty="0">
                <a:solidFill>
                  <a:srgbClr val="262626"/>
                </a:solidFill>
                <a:latin typeface="Gill Sans MT"/>
              </a:rPr>
              <a:t>Imprudence et erreurs de manipulations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28650" indent="-400050">
              <a:lnSpc>
                <a:spcPct val="100000"/>
              </a:lnSpc>
              <a:spcBef>
                <a:spcPts val="1001"/>
              </a:spcBef>
              <a:buFont typeface="+mj-lt"/>
              <a:buAutoNum type="romanUcPeriod"/>
              <a:tabLst>
                <a:tab pos="0" algn="l"/>
              </a:tabLst>
            </a:pP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00050" indent="-40005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+mj-lt"/>
              <a:buAutoNum type="romanUcPeriod"/>
              <a:tabLst>
                <a:tab pos="0" algn="l"/>
              </a:tabLst>
            </a:pPr>
            <a:r>
              <a:rPr lang="fr-FR" sz="1800" b="1" strike="noStrike" spc="-1" dirty="0">
                <a:solidFill>
                  <a:srgbClr val="262626"/>
                </a:solidFill>
                <a:latin typeface="Gill Sans MT"/>
              </a:rPr>
              <a:t>Beug informatique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28650" indent="-400050">
              <a:lnSpc>
                <a:spcPct val="100000"/>
              </a:lnSpc>
              <a:spcBef>
                <a:spcPts val="1001"/>
              </a:spcBef>
              <a:buFont typeface="+mj-lt"/>
              <a:buAutoNum type="romanUcPeriod"/>
              <a:tabLst>
                <a:tab pos="0" algn="l"/>
              </a:tabLst>
            </a:pP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00050" indent="-40005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+mj-lt"/>
              <a:buAutoNum type="romanUcPeriod"/>
              <a:tabLst>
                <a:tab pos="0" algn="l"/>
              </a:tabLst>
            </a:pPr>
            <a:r>
              <a:rPr lang="fr-FR" sz="1800" b="1" strike="noStrike" spc="-1" dirty="0">
                <a:solidFill>
                  <a:srgbClr val="262626"/>
                </a:solidFill>
                <a:latin typeface="Gill Sans MT"/>
              </a:rPr>
              <a:t>Pertes de données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28650" indent="-400050">
              <a:lnSpc>
                <a:spcPct val="100000"/>
              </a:lnSpc>
              <a:spcBef>
                <a:spcPts val="1001"/>
              </a:spcBef>
              <a:buFont typeface="+mj-lt"/>
              <a:buAutoNum type="romanUcPeriod"/>
              <a:tabLst>
                <a:tab pos="0" algn="l"/>
              </a:tabLst>
            </a:pP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00050" indent="-40005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+mj-lt"/>
              <a:buAutoNum type="romanUcPeriod"/>
              <a:tabLst>
                <a:tab pos="0" algn="l"/>
              </a:tabLst>
            </a:pPr>
            <a:r>
              <a:rPr lang="fr-FR" sz="1800" b="1" strike="noStrike" spc="-1" dirty="0">
                <a:solidFill>
                  <a:srgbClr val="262626"/>
                </a:solidFill>
                <a:latin typeface="Gill Sans MT"/>
              </a:rPr>
              <a:t>Vol de données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28650" indent="-400050">
              <a:lnSpc>
                <a:spcPct val="100000"/>
              </a:lnSpc>
              <a:spcBef>
                <a:spcPts val="1001"/>
              </a:spcBef>
              <a:buFont typeface="+mj-lt"/>
              <a:buAutoNum type="romanUcPeriod"/>
              <a:tabLst>
                <a:tab pos="0" algn="l"/>
              </a:tabLst>
            </a:pP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00050" indent="-40005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+mj-lt"/>
              <a:buAutoNum type="romanUcPeriod"/>
              <a:tabLst>
                <a:tab pos="0" algn="l"/>
              </a:tabLst>
            </a:pPr>
            <a:r>
              <a:rPr lang="fr-FR" sz="1800" b="1" strike="noStrike" spc="-1" dirty="0">
                <a:solidFill>
                  <a:srgbClr val="262626"/>
                </a:solidFill>
                <a:latin typeface="Gill Sans MT"/>
              </a:rPr>
              <a:t>Attaques malveillantes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Espace réservé du numéro de diapositive 4"/>
          <p:cNvSpPr/>
          <p:nvPr/>
        </p:nvSpPr>
        <p:spPr>
          <a:xfrm>
            <a:off x="10758960" y="6217920"/>
            <a:ext cx="365040" cy="36504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45000" rIns="1836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5E5673D4-2ED2-44F6-A19E-2433292FB4AD}" type="slidenum">
              <a:rPr lang="fr-FR" sz="11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5</a:t>
            </a:fld>
            <a:endParaRPr lang="fr-FR" sz="1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ZoneTexte 5"/>
          <p:cNvSpPr/>
          <p:nvPr/>
        </p:nvSpPr>
        <p:spPr>
          <a:xfrm>
            <a:off x="70920" y="159840"/>
            <a:ext cx="120463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Arthur DUPONT																					 BUT1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Antoine BONNIN																Réseaux et Télécommunication                            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La sécurité de appareils nomades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2400" b="1" strike="noStrike" cap="all" spc="197" dirty="0">
                <a:solidFill>
                  <a:srgbClr val="262626"/>
                </a:solidFill>
                <a:latin typeface="Gill Sans MT"/>
              </a:rPr>
              <a:t>Imprudence et erreurs de manipulations</a:t>
            </a:r>
            <a:endParaRPr lang="fr-FR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2229480" y="2378880"/>
            <a:ext cx="7728840" cy="310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800" b="0" strike="noStrike" spc="-1" dirty="0">
                <a:solidFill>
                  <a:srgbClr val="262626"/>
                </a:solidFill>
                <a:latin typeface="Arial"/>
                <a:ea typeface="Calibri"/>
              </a:rPr>
              <a:t>Causées par : Mauvaise connaissance du matériel 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654200"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6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 </a:t>
            </a:r>
            <a:r>
              <a:rPr lang="fr-FR" sz="18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Erreurs d’inattentions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  <a:tabLst>
                <a:tab pos="0" algn="l"/>
              </a:tabLst>
            </a:pPr>
            <a:r>
              <a:rPr lang="fr-FR" sz="1800" b="0" strike="noStrike" spc="-1" dirty="0">
                <a:solidFill>
                  <a:srgbClr val="262626"/>
                </a:solidFill>
                <a:latin typeface="Arial"/>
                <a:ea typeface="Calibri"/>
              </a:rPr>
              <a:t>Conséquences  : dysfonctionnement de la machine/applications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Espace réservé du numéro de diapositive 4"/>
          <p:cNvSpPr/>
          <p:nvPr/>
        </p:nvSpPr>
        <p:spPr>
          <a:xfrm>
            <a:off x="10758960" y="6217920"/>
            <a:ext cx="365040" cy="36504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45000" rIns="1836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D5619ABF-0B8D-4351-B42B-E8972D5EED0C}" type="slidenum">
              <a:rPr lang="fr-FR" sz="11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6</a:t>
            </a:fld>
            <a:endParaRPr lang="fr-FR" sz="1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ZoneTexte 5"/>
          <p:cNvSpPr/>
          <p:nvPr/>
        </p:nvSpPr>
        <p:spPr>
          <a:xfrm>
            <a:off x="70920" y="159840"/>
            <a:ext cx="120463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Arthur DUPONT																					 BUT1 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Gill Sans MT"/>
                <a:ea typeface="DejaVu Sans"/>
              </a:rPr>
              <a:t>Antoine BONNIN																Réseaux et Télécommunication                             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ZoneTexte 7"/>
          <p:cNvSpPr/>
          <p:nvPr/>
        </p:nvSpPr>
        <p:spPr>
          <a:xfrm>
            <a:off x="2352600" y="1100880"/>
            <a:ext cx="5407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5400" b="0" strike="noStrike" spc="-1">
                <a:solidFill>
                  <a:srgbClr val="000000"/>
                </a:solidFill>
                <a:latin typeface="Aptos Black"/>
                <a:ea typeface="DejaVu Sans"/>
              </a:rPr>
              <a:t>1</a:t>
            </a:r>
            <a:endParaRPr lang="fr-F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Image 8"/>
          <p:cNvPicPr/>
          <p:nvPr/>
        </p:nvPicPr>
        <p:blipFill>
          <a:blip r:embed="rId2"/>
          <a:stretch/>
        </p:blipFill>
        <p:spPr>
          <a:xfrm>
            <a:off x="4122360" y="4098600"/>
            <a:ext cx="3943440" cy="2457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La sécurité de appareils nomades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2800" b="1" strike="noStrike" cap="all" spc="197">
                <a:solidFill>
                  <a:srgbClr val="262626"/>
                </a:solidFill>
                <a:latin typeface="Gill Sans MT"/>
              </a:rPr>
              <a:t>Bug informatique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1094760" y="2575800"/>
            <a:ext cx="7728840" cy="3101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262626"/>
                </a:solidFill>
                <a:latin typeface="Arial"/>
                <a:ea typeface="Calibri"/>
              </a:rPr>
              <a:t>Causé par : - mal-fonctionnement d’un programme,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262626"/>
                </a:solidFill>
                <a:latin typeface="Arial"/>
                <a:ea typeface="Calibri"/>
              </a:rPr>
              <a:t>	     - défaut de conception d'un programme informatique,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262626"/>
                </a:solidFill>
                <a:latin typeface="Arial"/>
                <a:ea typeface="Calibri"/>
              </a:rPr>
              <a:t>Origine linguistique : premier incident informatique a causé d’un insecte.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Espace réservé du numéro de diapositive 4"/>
          <p:cNvSpPr/>
          <p:nvPr/>
        </p:nvSpPr>
        <p:spPr>
          <a:xfrm>
            <a:off x="10758960" y="6253431"/>
            <a:ext cx="365040" cy="36504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45000" rIns="1836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E5C7FB35-E77E-48D0-BDF4-C447B800B711}" type="slidenum">
              <a:rPr lang="fr-FR" sz="11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7</a:t>
            </a:fld>
            <a:endParaRPr lang="fr-FR" sz="1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ZoneTexte 5"/>
          <p:cNvSpPr/>
          <p:nvPr/>
        </p:nvSpPr>
        <p:spPr>
          <a:xfrm>
            <a:off x="70920" y="159840"/>
            <a:ext cx="120463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Arthur DUPONT																					 BUT1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Antoine BONNIN																Réseaux et Télécommunication                            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ZoneTexte 8"/>
          <p:cNvSpPr/>
          <p:nvPr/>
        </p:nvSpPr>
        <p:spPr>
          <a:xfrm>
            <a:off x="2352600" y="1100880"/>
            <a:ext cx="5407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5400" b="0" strike="noStrike" spc="-1">
                <a:solidFill>
                  <a:srgbClr val="000000"/>
                </a:solidFill>
                <a:latin typeface="Aptos Black"/>
                <a:ea typeface="DejaVu Sans"/>
              </a:rPr>
              <a:t>2</a:t>
            </a:r>
            <a:endParaRPr lang="fr-F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Image 7"/>
          <p:cNvPicPr/>
          <p:nvPr/>
        </p:nvPicPr>
        <p:blipFill>
          <a:blip r:embed="rId2"/>
          <a:stretch/>
        </p:blipFill>
        <p:spPr>
          <a:xfrm>
            <a:off x="8602560" y="2311920"/>
            <a:ext cx="3398760" cy="3398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La sécurité de appareils nomades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 15"/>
          <p:cNvPicPr/>
          <p:nvPr/>
        </p:nvPicPr>
        <p:blipFill>
          <a:blip r:embed="rId2"/>
          <a:stretch/>
        </p:blipFill>
        <p:spPr>
          <a:xfrm>
            <a:off x="7716600" y="5061960"/>
            <a:ext cx="1712520" cy="1712520"/>
          </a:xfrm>
          <a:prstGeom prst="rect">
            <a:avLst/>
          </a:prstGeom>
          <a:ln w="0">
            <a:noFill/>
          </a:ln>
        </p:spPr>
      </p:pic>
      <p:pic>
        <p:nvPicPr>
          <p:cNvPr id="163" name="Image 14"/>
          <p:cNvPicPr/>
          <p:nvPr/>
        </p:nvPicPr>
        <p:blipFill>
          <a:blip r:embed="rId3"/>
          <a:stretch/>
        </p:blipFill>
        <p:spPr>
          <a:xfrm>
            <a:off x="924120" y="4622920"/>
            <a:ext cx="1271160" cy="1238760"/>
          </a:xfrm>
          <a:prstGeom prst="rect">
            <a:avLst/>
          </a:prstGeom>
          <a:ln w="0">
            <a:noFill/>
          </a:ln>
        </p:spPr>
      </p:pic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2800" b="1" strike="noStrike" cap="all" spc="197">
                <a:solidFill>
                  <a:srgbClr val="262626"/>
                </a:solidFill>
                <a:latin typeface="Gill Sans MT"/>
              </a:rPr>
              <a:t>Pertes de données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828000" y="2614320"/>
            <a:ext cx="7728840" cy="1257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 lnSpcReduction="20000"/>
          </a:bodyPr>
          <a:lstStyle/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262626"/>
                </a:solidFill>
                <a:latin typeface="Arial"/>
                <a:ea typeface="Calibri"/>
              </a:rPr>
              <a:t>Causée par : des défaillances, une négligence dans le stockage, la transmission ou le traitement des données.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262626"/>
                </a:solidFill>
                <a:latin typeface="Arial"/>
                <a:ea typeface="Calibri"/>
              </a:rPr>
              <a:t>Conséquence : la disparition de une ou plusieurs informations de l’utilisateur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Espace réservé du numéro de diapositive 4"/>
          <p:cNvSpPr/>
          <p:nvPr/>
        </p:nvSpPr>
        <p:spPr>
          <a:xfrm>
            <a:off x="10758960" y="6217920"/>
            <a:ext cx="365040" cy="36504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45000" rIns="1836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98A4A18A-9104-43C2-A512-2FF876F5B0B1}" type="slidenum">
              <a:rPr lang="fr-FR" sz="11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8</a:t>
            </a:fld>
            <a:endParaRPr lang="fr-FR" sz="1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ZoneTexte 5"/>
          <p:cNvSpPr/>
          <p:nvPr/>
        </p:nvSpPr>
        <p:spPr>
          <a:xfrm>
            <a:off x="70920" y="159840"/>
            <a:ext cx="120463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Arthur DUPONT																					 BUT1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Antoine BONNIN																Réseaux et Télécommunication                            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Rectangle 7"/>
          <p:cNvSpPr/>
          <p:nvPr/>
        </p:nvSpPr>
        <p:spPr>
          <a:xfrm>
            <a:off x="740880" y="5699520"/>
            <a:ext cx="1729440" cy="424080"/>
          </a:xfrm>
          <a:prstGeom prst="rect">
            <a:avLst/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0D0D0D"/>
                </a:solidFill>
                <a:latin typeface="Gill Sans MT"/>
                <a:ea typeface="DejaVu Sans"/>
              </a:rPr>
              <a:t>HUMAIN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Rectangle 8"/>
          <p:cNvSpPr/>
          <p:nvPr/>
        </p:nvSpPr>
        <p:spPr>
          <a:xfrm>
            <a:off x="3616460" y="5690880"/>
            <a:ext cx="710280" cy="424080"/>
          </a:xfrm>
          <a:prstGeom prst="rect">
            <a:avLst/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1" strike="noStrike" spc="-1" dirty="0">
                <a:solidFill>
                  <a:srgbClr val="0D0D0D"/>
                </a:solidFill>
                <a:latin typeface="Gill Sans MT"/>
                <a:ea typeface="DejaVu Sans"/>
              </a:rPr>
              <a:t>PC</a:t>
            </a:r>
            <a:endParaRPr lang="fr-FR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Rectangle 9"/>
          <p:cNvSpPr/>
          <p:nvPr/>
        </p:nvSpPr>
        <p:spPr>
          <a:xfrm>
            <a:off x="5040000" y="4644720"/>
            <a:ext cx="1371240" cy="424080"/>
          </a:xfrm>
          <a:prstGeom prst="rect">
            <a:avLst/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0D0D0D"/>
                </a:solidFill>
                <a:latin typeface="Gill Sans MT"/>
                <a:ea typeface="DejaVu Sans"/>
              </a:rPr>
              <a:t>Pertes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1" name="Connecteur droit avec flèche 11"/>
          <p:cNvCxnSpPr/>
          <p:nvPr/>
        </p:nvCxnSpPr>
        <p:spPr>
          <a:xfrm>
            <a:off x="2715840" y="5893200"/>
            <a:ext cx="776520" cy="720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med" len="med"/>
          </a:ln>
        </p:spPr>
      </p:cxnSp>
      <p:cxnSp>
        <p:nvCxnSpPr>
          <p:cNvPr id="172" name="Connecteur droit avec flèche 13"/>
          <p:cNvCxnSpPr/>
          <p:nvPr/>
        </p:nvCxnSpPr>
        <p:spPr>
          <a:xfrm flipV="1">
            <a:off x="5809680" y="5148720"/>
            <a:ext cx="720" cy="628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</p:cxnSp>
      <p:sp>
        <p:nvSpPr>
          <p:cNvPr id="173" name="Rectangle 16"/>
          <p:cNvSpPr/>
          <p:nvPr/>
        </p:nvSpPr>
        <p:spPr>
          <a:xfrm>
            <a:off x="7785360" y="5699520"/>
            <a:ext cx="1544040" cy="424080"/>
          </a:xfrm>
          <a:prstGeom prst="rect">
            <a:avLst/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1" strike="noStrike" spc="-1">
                <a:solidFill>
                  <a:srgbClr val="0D0D0D"/>
                </a:solidFill>
                <a:latin typeface="Gill Sans MT"/>
                <a:ea typeface="DejaVu Sans"/>
              </a:rPr>
              <a:t>Internet</a:t>
            </a:r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4" name="Connecteur droit avec flèche 18"/>
          <p:cNvCxnSpPr/>
          <p:nvPr/>
        </p:nvCxnSpPr>
        <p:spPr>
          <a:xfrm flipV="1">
            <a:off x="4447800" y="5883840"/>
            <a:ext cx="3164760" cy="19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</p:cxnSp>
      <p:sp>
        <p:nvSpPr>
          <p:cNvPr id="175" name="ZoneTexte 21"/>
          <p:cNvSpPr/>
          <p:nvPr/>
        </p:nvSpPr>
        <p:spPr>
          <a:xfrm>
            <a:off x="2352600" y="1100880"/>
            <a:ext cx="5407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5400" b="0" strike="noStrike" spc="-1">
                <a:solidFill>
                  <a:srgbClr val="000000"/>
                </a:solidFill>
                <a:latin typeface="Aptos Black"/>
                <a:ea typeface="DejaVu Sans"/>
              </a:rPr>
              <a:t>3</a:t>
            </a:r>
            <a:endParaRPr lang="fr-F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 12"/>
          <p:cNvPicPr/>
          <p:nvPr/>
        </p:nvPicPr>
        <p:blipFill>
          <a:blip r:embed="rId4"/>
          <a:stretch/>
        </p:blipFill>
        <p:spPr>
          <a:xfrm>
            <a:off x="3436460" y="5548688"/>
            <a:ext cx="1070280" cy="964080"/>
          </a:xfrm>
          <a:prstGeom prst="rect">
            <a:avLst/>
          </a:prstGeom>
          <a:ln w="0">
            <a:noFill/>
          </a:ln>
        </p:spPr>
      </p:pic>
      <p:pic>
        <p:nvPicPr>
          <p:cNvPr id="177" name="Image 17"/>
          <p:cNvPicPr/>
          <p:nvPr/>
        </p:nvPicPr>
        <p:blipFill>
          <a:blip r:embed="rId5"/>
          <a:stretch/>
        </p:blipFill>
        <p:spPr>
          <a:xfrm>
            <a:off x="8807760" y="1866960"/>
            <a:ext cx="3123360" cy="31233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La sécurité de appareils nomades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3392D65-91EB-3DCF-078F-B346430C46FD}"/>
              </a:ext>
            </a:extLst>
          </p:cNvPr>
          <p:cNvSpPr txBox="1"/>
          <p:nvPr/>
        </p:nvSpPr>
        <p:spPr>
          <a:xfrm>
            <a:off x="1442720" y="536402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28A1751-2430-A904-967C-6E978B1846D3}"/>
              </a:ext>
            </a:extLst>
          </p:cNvPr>
          <p:cNvSpPr txBox="1"/>
          <p:nvPr/>
        </p:nvSpPr>
        <p:spPr>
          <a:xfrm>
            <a:off x="3832591" y="523168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ECBBFE-3C72-72CC-181A-965FB0F17798}"/>
              </a:ext>
            </a:extLst>
          </p:cNvPr>
          <p:cNvSpPr txBox="1"/>
          <p:nvPr/>
        </p:nvSpPr>
        <p:spPr>
          <a:xfrm>
            <a:off x="5984240" y="5148720"/>
            <a:ext cx="4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C28BA65-F71F-B6A3-FF50-70BF204FC13C}"/>
              </a:ext>
            </a:extLst>
          </p:cNvPr>
          <p:cNvSpPr txBox="1"/>
          <p:nvPr/>
        </p:nvSpPr>
        <p:spPr>
          <a:xfrm>
            <a:off x="8051941" y="479246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8840" cy="11880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fr-FR" sz="2800" b="1" strike="noStrike" cap="all" spc="197">
                <a:solidFill>
                  <a:srgbClr val="262626"/>
                </a:solidFill>
                <a:latin typeface="Gill Sans MT"/>
              </a:rPr>
              <a:t>Vol de données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1135440" y="2508120"/>
            <a:ext cx="7728840" cy="2311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262626"/>
                </a:solidFill>
                <a:latin typeface="Arial"/>
                <a:ea typeface="Calibri"/>
              </a:rPr>
              <a:t>Causée par : intervention extérieure (personne malintentionnée) non autorisée,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262626"/>
                </a:solidFill>
                <a:latin typeface="Arial"/>
                <a:ea typeface="Calibri"/>
              </a:rPr>
              <a:t>Conséquences : en la copie, la transmission, la visualisation, le vol ou l'utilisation d'informations confidentielles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262626"/>
                </a:solidFill>
                <a:latin typeface="Arial"/>
                <a:ea typeface="Calibri"/>
              </a:rPr>
              <a:t>Zones sensibles : réseaux wifi public (non protégés)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Espace réservé du numéro de diapositive 4"/>
          <p:cNvSpPr/>
          <p:nvPr/>
        </p:nvSpPr>
        <p:spPr>
          <a:xfrm>
            <a:off x="10758960" y="6217920"/>
            <a:ext cx="365040" cy="36504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45000" rIns="18360" bIns="45000" anchor="ctr">
            <a:noAutofit/>
          </a:bodyPr>
          <a:lstStyle/>
          <a:p>
            <a:pPr algn="ctr">
              <a:lnSpc>
                <a:spcPct val="100000"/>
              </a:lnSpc>
            </a:pPr>
            <a:fld id="{7051CC2E-6D55-4538-8427-DF4B9D5B380F}" type="slidenum">
              <a:rPr lang="fr-FR" sz="11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9</a:t>
            </a:fld>
            <a:endParaRPr lang="fr-FR" sz="11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ZoneTexte 5"/>
          <p:cNvSpPr/>
          <p:nvPr/>
        </p:nvSpPr>
        <p:spPr>
          <a:xfrm>
            <a:off x="70920" y="159840"/>
            <a:ext cx="1204632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Arthur DUPONT																					 BUT1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Antoine BONNIN																Réseaux et Télécommunication                            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ZoneTexte 22"/>
          <p:cNvSpPr/>
          <p:nvPr/>
        </p:nvSpPr>
        <p:spPr>
          <a:xfrm>
            <a:off x="2352600" y="1100880"/>
            <a:ext cx="5407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5400" b="0" strike="noStrike" spc="-1">
                <a:solidFill>
                  <a:srgbClr val="000000"/>
                </a:solidFill>
                <a:latin typeface="Aptos Black"/>
                <a:ea typeface="DejaVu Sans"/>
              </a:rPr>
              <a:t>4</a:t>
            </a:r>
            <a:endParaRPr lang="fr-F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Image 7"/>
          <p:cNvPicPr/>
          <p:nvPr/>
        </p:nvPicPr>
        <p:blipFill>
          <a:blip r:embed="rId2"/>
          <a:stretch/>
        </p:blipFill>
        <p:spPr>
          <a:xfrm>
            <a:off x="7080840" y="3364560"/>
            <a:ext cx="3030840" cy="30308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La sécurité de appareils nomades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348</TotalTime>
  <Words>1464</Words>
  <Application>Microsoft Office PowerPoint</Application>
  <PresentationFormat>Grand écran</PresentationFormat>
  <Paragraphs>222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Aptos Black</vt:lpstr>
      <vt:lpstr>Arial</vt:lpstr>
      <vt:lpstr>Gill Sans MT</vt:lpstr>
      <vt:lpstr>Symbol</vt:lpstr>
      <vt:lpstr>Times New Roman</vt:lpstr>
      <vt:lpstr>Wingdings</vt:lpstr>
      <vt:lpstr>Colis</vt:lpstr>
      <vt:lpstr>Colis</vt:lpstr>
      <vt:lpstr>Colis</vt:lpstr>
      <vt:lpstr>La sécurité Des Équipements nomades.</vt:lpstr>
      <vt:lpstr>Définitions des termes du sujet</vt:lpstr>
      <vt:lpstr>Problématique </vt:lpstr>
      <vt:lpstr>Plan</vt:lpstr>
      <vt:lpstr>Partie 1 :  Les risques</vt:lpstr>
      <vt:lpstr>Imprudence et erreurs de manipulations</vt:lpstr>
      <vt:lpstr>Bug informatique</vt:lpstr>
      <vt:lpstr>Pertes de données</vt:lpstr>
      <vt:lpstr>Vol de données</vt:lpstr>
      <vt:lpstr>Vol de données</vt:lpstr>
      <vt:lpstr>Attaques malveillantes</vt:lpstr>
      <vt:lpstr>Attaques malveillantes</vt:lpstr>
      <vt:lpstr>Partie 2 : les solutions</vt:lpstr>
      <vt:lpstr>Accès par identifiants</vt:lpstr>
      <vt:lpstr>Verrouillage des outils  en cas d’inactivité</vt:lpstr>
      <vt:lpstr>Chiffrement et/ou cryptographie des données</vt:lpstr>
      <vt:lpstr>Antivirus et pare-feu</vt:lpstr>
      <vt:lpstr>Antivirus et pare-feu</vt:lpstr>
      <vt:lpstr>Mise à jour du système  et des applications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sécurité Des Équipements nomades.</dc:title>
  <dc:subject/>
  <dc:creator>Arthur DUPONT</dc:creator>
  <dc:description/>
  <cp:lastModifiedBy>Arthur Dupont</cp:lastModifiedBy>
  <cp:revision>15</cp:revision>
  <dcterms:created xsi:type="dcterms:W3CDTF">2023-10-05T14:13:34Z</dcterms:created>
  <dcterms:modified xsi:type="dcterms:W3CDTF">2023-10-16T19:16:57Z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20</vt:i4>
  </property>
</Properties>
</file>