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ol Lasek" initials="KL" lastIdx="1" clrIdx="0">
    <p:extLst>
      <p:ext uri="{19B8F6BF-5375-455C-9EA6-DF929625EA0E}">
        <p15:presenceInfo xmlns:p15="http://schemas.microsoft.com/office/powerpoint/2012/main" userId="S::karol.lasek@ericsson.com::2dc527ee-2fc0-4917-a336-d3247e681c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3692" autoAdjust="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9T08:42:12.281" idx="1">
    <p:pos x="10" y="10"/>
    <p:text>Ranges są często używane do wypełniania struktur danych i iteracji w pętlach for. Zakresy zapewniają dużą moc za pomocą zaledwie kilku metod, jak pokazano w poniższych przykładach</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1456-AA00-4668-A255-DC6FE20BE111}" type="datetimeFigureOut">
              <a:rPr lang="pl-PL" smtClean="0"/>
              <a:t>01.04.2021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9968B-1966-479B-907B-2C4A53864213}" type="slidenum">
              <a:rPr lang="pl-PL" smtClean="0"/>
              <a:t>‹#›</a:t>
            </a:fld>
            <a:endParaRPr lang="pl-PL"/>
          </a:p>
        </p:txBody>
      </p:sp>
    </p:spTree>
    <p:extLst>
      <p:ext uri="{BB962C8B-B14F-4D97-AF65-F5344CB8AC3E}">
        <p14:creationId xmlns:p14="http://schemas.microsoft.com/office/powerpoint/2010/main" val="340721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ala-lang.org/api/current/scala/index.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scala-lang.org/api/current/scala/collection/immutable/index.html" TargetMode="External"/><Relationship Id="rId4" Type="http://schemas.openxmlformats.org/officeDocument/2006/relationships/hyperlink" Target="https://www.scala-lang.org/api/current/scala/collection/index.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Język programowania Scala udostępnia nam 3 typy pętli, są to tak naprawdę standardowe nie różniące się w innych </a:t>
            </a:r>
            <a:r>
              <a:rPr lang="pl-PL" dirty="0" err="1"/>
              <a:t>jeżeykach</a:t>
            </a:r>
            <a:r>
              <a:rPr lang="pl-PL" dirty="0"/>
              <a:t> programowania pętle (głównie </a:t>
            </a:r>
            <a:r>
              <a:rPr lang="pl-PL" dirty="0" err="1"/>
              <a:t>while</a:t>
            </a:r>
            <a:r>
              <a:rPr lang="pl-PL" dirty="0"/>
              <a:t> i do </a:t>
            </a:r>
            <a:r>
              <a:rPr lang="pl-PL" dirty="0" err="1"/>
              <a:t>while</a:t>
            </a:r>
            <a:r>
              <a:rPr lang="pl-PL" dirty="0"/>
              <a:t>), for wygląda troszkę inaczej i można w nim zastosować specjalne operatory co będzie przez nas zaprezentowane. A więc przejdźmy do omówienia.</a:t>
            </a:r>
            <a:br>
              <a:rPr lang="pl-PL" dirty="0"/>
            </a:br>
            <a:r>
              <a:rPr lang="pl-PL" dirty="0"/>
              <a:t>pętla </a:t>
            </a:r>
            <a:r>
              <a:rPr lang="pl-PL" dirty="0" err="1"/>
              <a:t>while</a:t>
            </a:r>
            <a:r>
              <a:rPr lang="pl-PL" dirty="0"/>
              <a:t> Powtarza instrukcję lub grupę instrukcji, gdy dany warunek jest prawdziwy. Testuje warunek przed wykonaniem treści pętli. Czyli może się okazać że taka pętla nie wykona się ani razu.</a:t>
            </a:r>
            <a:br>
              <a:rPr lang="pl-PL" dirty="0"/>
            </a:br>
            <a:r>
              <a:rPr lang="pl-PL" dirty="0"/>
              <a:t>pętla do-</a:t>
            </a:r>
            <a:r>
              <a:rPr lang="pl-PL" dirty="0" err="1"/>
              <a:t>while</a:t>
            </a:r>
            <a:r>
              <a:rPr lang="pl-PL" dirty="0"/>
              <a:t> Podobnie jak instrukcja </a:t>
            </a:r>
            <a:r>
              <a:rPr lang="pl-PL" dirty="0" err="1"/>
              <a:t>while</a:t>
            </a:r>
            <a:r>
              <a:rPr lang="pl-PL" dirty="0"/>
              <a:t>, tylko z tą różnicą, że testuje warunek na końcu treści pętli. Czyli zawsze, wykona się ona co najmniej raz.</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i na samym końcu, myślę że najczęściej wykorzystywana Pętla for Wykonuje sekwencję instrukcji wiele razy</a:t>
            </a:r>
            <a:br>
              <a:rPr lang="pl-PL" dirty="0"/>
            </a:br>
            <a:r>
              <a:rPr lang="pl-PL" dirty="0"/>
              <a:t>Porównując jeszcze do Javy mamy tam </a:t>
            </a:r>
            <a:r>
              <a:rPr lang="pl-PL" dirty="0" err="1"/>
              <a:t>iinstrukcję</a:t>
            </a:r>
            <a:r>
              <a:rPr lang="pl-PL" dirty="0"/>
              <a:t> przerwania </a:t>
            </a:r>
            <a:r>
              <a:rPr lang="pl-PL" dirty="0" err="1"/>
              <a:t>break</a:t>
            </a:r>
            <a:r>
              <a:rPr lang="pl-PL" dirty="0"/>
              <a:t> i kontynuacji </a:t>
            </a:r>
            <a:r>
              <a:rPr lang="pl-PL" dirty="0" err="1"/>
              <a:t>continue</a:t>
            </a:r>
            <a:r>
              <a:rPr lang="pl-PL" dirty="0"/>
              <a:t>, tak w Scali nie mamy możliwości korzystania z nich. Dopiero od Scali wersji 2.8 istnieje opcja skorzystania z opcji </a:t>
            </a:r>
            <a:r>
              <a:rPr lang="pl-PL" dirty="0" err="1"/>
              <a:t>loop.break</a:t>
            </a:r>
            <a:r>
              <a:rPr lang="pl-PL" dirty="0"/>
              <a:t> jednakże do tego celu trzeba wcześniej zadeklarować na zewnątrz zmienną </a:t>
            </a:r>
            <a:r>
              <a:rPr lang="pl-PL" dirty="0" err="1"/>
              <a:t>loop</a:t>
            </a:r>
            <a:r>
              <a:rPr lang="pl-PL" dirty="0"/>
              <a:t> jako </a:t>
            </a:r>
            <a:r>
              <a:rPr lang="pl-PL" dirty="0" err="1"/>
              <a:t>new</a:t>
            </a:r>
            <a:r>
              <a:rPr lang="pl-PL" dirty="0"/>
              <a:t> </a:t>
            </a:r>
            <a:r>
              <a:rPr lang="pl-PL" dirty="0" err="1"/>
              <a:t>break</a:t>
            </a:r>
            <a:r>
              <a:rPr lang="pl-PL" dirty="0"/>
              <a:t> i na niej wywołać </a:t>
            </a:r>
            <a:r>
              <a:rPr lang="pl-PL" dirty="0" err="1"/>
              <a:t>loop.breakable</a:t>
            </a:r>
            <a:r>
              <a:rPr lang="pl-PL" dirty="0"/>
              <a:t> i dopiero wewnątrz tego wszystkiego w naszej zwykłej pętli for możemy </a:t>
            </a:r>
            <a:r>
              <a:rPr lang="pl-PL" dirty="0" err="1"/>
              <a:t>użyc</a:t>
            </a:r>
            <a:r>
              <a:rPr lang="pl-PL" dirty="0"/>
              <a:t> </a:t>
            </a:r>
            <a:r>
              <a:rPr lang="pl-PL" dirty="0" err="1"/>
              <a:t>break</a:t>
            </a:r>
            <a:r>
              <a:rPr lang="pl-PL" dirty="0"/>
              <a:t>. Także można powiedzieć dużo zachodu jak na taką prostą instrukcję.</a:t>
            </a:r>
          </a:p>
        </p:txBody>
      </p:sp>
      <p:sp>
        <p:nvSpPr>
          <p:cNvPr id="4" name="Slide Number Placeholder 3"/>
          <p:cNvSpPr>
            <a:spLocks noGrp="1"/>
          </p:cNvSpPr>
          <p:nvPr>
            <p:ph type="sldNum" sz="quarter" idx="5"/>
          </p:nvPr>
        </p:nvSpPr>
        <p:spPr/>
        <p:txBody>
          <a:bodyPr/>
          <a:lstStyle/>
          <a:p>
            <a:fld id="{6839968B-1966-479B-907B-2C4A53864213}" type="slidenum">
              <a:rPr lang="pl-PL" smtClean="0"/>
              <a:t>3</a:t>
            </a:fld>
            <a:endParaRPr lang="pl-PL"/>
          </a:p>
        </p:txBody>
      </p:sp>
    </p:spTree>
    <p:extLst>
      <p:ext uri="{BB962C8B-B14F-4D97-AF65-F5344CB8AC3E}">
        <p14:creationId xmlns:p14="http://schemas.microsoft.com/office/powerpoint/2010/main" val="2750501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Kiedy zdefiniujemy metodę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Apply</a:t>
            </a:r>
            <a:r>
              <a:rPr lang="pl-PL" sz="1800" dirty="0">
                <a:effectLst/>
                <a:latin typeface="Calibri" panose="020F0502020204030204" pitchFamily="34" charset="0"/>
                <a:ea typeface="Calibri" panose="020F0502020204030204" pitchFamily="34" charset="0"/>
                <a:cs typeface="Times New Roman" panose="02020603050405020304" pitchFamily="18" charset="0"/>
              </a:rPr>
              <a:t> w obiekcie towarzyszącym, ma ona specjalne znaczenie dla kompilatora Scali. W Scali jest tzw. cukier składniowy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syntactic</a:t>
            </a: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sugar</a:t>
            </a:r>
            <a:r>
              <a:rPr lang="pl-PL" sz="1800" dirty="0">
                <a:effectLst/>
                <a:latin typeface="Calibri" panose="020F0502020204030204" pitchFamily="34" charset="0"/>
                <a:ea typeface="Calibri" panose="020F0502020204030204" pitchFamily="34" charset="0"/>
                <a:cs typeface="Times New Roman" panose="02020603050405020304" pitchFamily="18" charset="0"/>
              </a:rPr>
              <a:t>), który umożliwia napisanie kodu w taki sposób jak na slajdzie [1] a podczas procesu kompilacji kompilator zamienia ten kod na [2]. Dzięki temu sam zapis jest krótszy. Metoda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Apply</a:t>
            </a:r>
            <a:r>
              <a:rPr lang="pl-PL" sz="1800" dirty="0">
                <a:effectLst/>
                <a:latin typeface="Calibri" panose="020F0502020204030204" pitchFamily="34" charset="0"/>
                <a:ea typeface="Calibri" panose="020F0502020204030204" pitchFamily="34" charset="0"/>
                <a:cs typeface="Times New Roman" panose="02020603050405020304" pitchFamily="18" charset="0"/>
              </a:rPr>
              <a:t> w obiekcie towarzyszącym działa jak metoda fabryki, a dzięki właśnie temu cukrowi Scala pozwala na użycie takiej składni do tworzenia nowych instancji klas bez użycia słowa kluczowego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new</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ymbol zastępczy numeru slajdu 3"/>
          <p:cNvSpPr>
            <a:spLocks noGrp="1"/>
          </p:cNvSpPr>
          <p:nvPr>
            <p:ph type="sldNum" sz="quarter" idx="5"/>
          </p:nvPr>
        </p:nvSpPr>
        <p:spPr/>
        <p:txBody>
          <a:bodyPr/>
          <a:lstStyle/>
          <a:p>
            <a:fld id="{6839968B-1966-479B-907B-2C4A53864213}" type="slidenum">
              <a:rPr lang="pl-PL" smtClean="0"/>
              <a:t>12</a:t>
            </a:fld>
            <a:endParaRPr lang="pl-PL"/>
          </a:p>
        </p:txBody>
      </p:sp>
    </p:spTree>
    <p:extLst>
      <p:ext uri="{BB962C8B-B14F-4D97-AF65-F5344CB8AC3E}">
        <p14:creationId xmlns:p14="http://schemas.microsoft.com/office/powerpoint/2010/main" val="2827181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Range</a:t>
            </a:r>
            <a:r>
              <a:rPr lang="pl-PL" dirty="0"/>
              <a:t> to tak na prawdę uporządkowana sekwencja liczb całkowitych, które są równo rozmieszczone od siebie. Na przykład „1, 2, 3” to zakres, podobnie jak „5, 8, 11, 14”. Aby utworzyć właśnie taki </a:t>
            </a:r>
            <a:r>
              <a:rPr lang="pl-PL" dirty="0" err="1"/>
              <a:t>range</a:t>
            </a:r>
            <a:r>
              <a:rPr lang="pl-PL" dirty="0"/>
              <a:t> w Scali, użyj predefiniowanych metod to i by.</a:t>
            </a:r>
            <a:br>
              <a:rPr lang="pl-PL" dirty="0"/>
            </a:br>
            <a:r>
              <a:rPr lang="pl-PL" dirty="0"/>
              <a:t>Są też </a:t>
            </a:r>
            <a:r>
              <a:rPr lang="pl-PL" sz="1200" kern="1200" dirty="0">
                <a:solidFill>
                  <a:schemeClr val="tx1"/>
                </a:solidFill>
                <a:effectLst/>
                <a:latin typeface="+mn-lt"/>
                <a:ea typeface="+mn-ea"/>
                <a:cs typeface="+mn-cs"/>
              </a:rPr>
              <a:t>często używane do wypełniania struktur danych i iteracji w pętlach for. Dzięki nim w łatwy i przejrzysty sposób możemy tworzyć takie uporządkowane sekwencje. Jak widzimy na slajdzie mamy też możliwość stworzenia takiego uporządkowanego </a:t>
            </a:r>
            <a:r>
              <a:rPr lang="pl-PL" sz="1200" kern="1200" dirty="0" err="1">
                <a:solidFill>
                  <a:schemeClr val="tx1"/>
                </a:solidFill>
                <a:effectLst/>
                <a:latin typeface="+mn-lt"/>
                <a:ea typeface="+mn-ea"/>
                <a:cs typeface="+mn-cs"/>
              </a:rPr>
              <a:t>range</a:t>
            </a:r>
            <a:r>
              <a:rPr lang="pl-PL" sz="1200" kern="1200" dirty="0">
                <a:solidFill>
                  <a:schemeClr val="tx1"/>
                </a:solidFill>
                <a:effectLst/>
                <a:latin typeface="+mn-lt"/>
                <a:ea typeface="+mn-ea"/>
                <a:cs typeface="+mn-cs"/>
              </a:rPr>
              <a:t> z charami.</a:t>
            </a: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No i też od razu po prawej stronie na slajdzie zaprezentowaliśmy te metody wykorzystane w pętlach </a:t>
            </a:r>
            <a:br>
              <a:rPr lang="pl-PL" sz="1200" kern="1200" dirty="0">
                <a:solidFill>
                  <a:schemeClr val="tx1"/>
                </a:solidFill>
                <a:effectLst/>
                <a:latin typeface="+mn-lt"/>
                <a:ea typeface="+mn-ea"/>
                <a:cs typeface="+mn-cs"/>
              </a:rPr>
            </a:br>
            <a:r>
              <a:rPr lang="pl-PL" sz="1200" kern="1200" dirty="0">
                <a:solidFill>
                  <a:schemeClr val="tx1"/>
                </a:solidFill>
                <a:effectLst/>
                <a:latin typeface="+mn-lt"/>
                <a:ea typeface="+mn-ea"/>
                <a:cs typeface="+mn-cs"/>
              </a:rPr>
              <a:t>YIELD</a:t>
            </a:r>
            <a:br>
              <a:rPr lang="pl-PL" sz="1200" kern="1200" dirty="0">
                <a:solidFill>
                  <a:schemeClr val="tx1"/>
                </a:solidFill>
                <a:effectLst/>
                <a:latin typeface="+mn-lt"/>
                <a:ea typeface="+mn-ea"/>
                <a:cs typeface="+mn-cs"/>
              </a:rPr>
            </a:br>
            <a:r>
              <a:rPr lang="pl-PL" dirty="0"/>
              <a:t>Dla każdej iteracji pętli for, </a:t>
            </a:r>
            <a:r>
              <a:rPr lang="pl-PL" dirty="0" err="1"/>
              <a:t>yield</a:t>
            </a:r>
            <a:r>
              <a:rPr lang="pl-PL" dirty="0"/>
              <a:t> generuje wartość, która zostanie zapamiętana. To tak, jakby pętla for ma bufor, którego nie widać, i dla każdej iteracji pętli for dodawany jest do tego bufora kolejny element. Gdy pętla for zakończy działanie, zwróci ten zbiór wszystkich uzyskanych wartości. Typ kolekcji, która jest zwracana, jest tym samym typem, nad którym była wykonywana iteracja, więc mapa zawiera mapę, lista - listę i tak dalej. Zwróć również uwagę, że początkowa kolekcja nie ulega zmianie; konstrukcja for / </a:t>
            </a:r>
            <a:r>
              <a:rPr lang="pl-PL" dirty="0" err="1"/>
              <a:t>yield</a:t>
            </a:r>
            <a:r>
              <a:rPr lang="pl-PL" dirty="0"/>
              <a:t> tworzy nową kolekcję zgodnie z określonym algorytmem.</a:t>
            </a:r>
          </a:p>
        </p:txBody>
      </p:sp>
      <p:sp>
        <p:nvSpPr>
          <p:cNvPr id="4" name="Slide Number Placeholder 3"/>
          <p:cNvSpPr>
            <a:spLocks noGrp="1"/>
          </p:cNvSpPr>
          <p:nvPr>
            <p:ph type="sldNum" sz="quarter" idx="5"/>
          </p:nvPr>
        </p:nvSpPr>
        <p:spPr/>
        <p:txBody>
          <a:bodyPr/>
          <a:lstStyle/>
          <a:p>
            <a:fld id="{6839968B-1966-479B-907B-2C4A53864213}" type="slidenum">
              <a:rPr lang="pl-PL" smtClean="0"/>
              <a:t>4</a:t>
            </a:fld>
            <a:endParaRPr lang="pl-PL"/>
          </a:p>
        </p:txBody>
      </p:sp>
    </p:spTree>
    <p:extLst>
      <p:ext uri="{BB962C8B-B14F-4D97-AF65-F5344CB8AC3E}">
        <p14:creationId xmlns:p14="http://schemas.microsoft.com/office/powerpoint/2010/main" val="56636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 celu iteracji kolekcji elementów i chociażby </a:t>
            </a:r>
            <a:r>
              <a:rPr lang="pl-PL" dirty="0" err="1"/>
              <a:t>wyprintowania</a:t>
            </a:r>
            <a:r>
              <a:rPr lang="pl-PL" dirty="0"/>
              <a:t> jej zawartości można również użyć metody </a:t>
            </a:r>
            <a:r>
              <a:rPr lang="pl-PL" dirty="0" err="1"/>
              <a:t>foreach</a:t>
            </a:r>
            <a:r>
              <a:rPr lang="pl-PL" dirty="0"/>
              <a:t>, która jest dostępna dla klas kolekcji Scala. Czyli generalnie mamy możliwość przechodzenia po kolejnych elementach i wykonywania na nich pewnych operacji. Tak jak prawie w każdym znanym nam języku programowania.</a:t>
            </a:r>
          </a:p>
        </p:txBody>
      </p:sp>
      <p:sp>
        <p:nvSpPr>
          <p:cNvPr id="4" name="Slide Number Placeholder 3"/>
          <p:cNvSpPr>
            <a:spLocks noGrp="1"/>
          </p:cNvSpPr>
          <p:nvPr>
            <p:ph type="sldNum" sz="quarter" idx="5"/>
          </p:nvPr>
        </p:nvSpPr>
        <p:spPr/>
        <p:txBody>
          <a:bodyPr/>
          <a:lstStyle/>
          <a:p>
            <a:fld id="{6839968B-1966-479B-907B-2C4A53864213}" type="slidenum">
              <a:rPr lang="pl-PL" smtClean="0"/>
              <a:t>5</a:t>
            </a:fld>
            <a:endParaRPr lang="pl-PL"/>
          </a:p>
        </p:txBody>
      </p:sp>
    </p:spTree>
    <p:extLst>
      <p:ext uri="{BB962C8B-B14F-4D97-AF65-F5344CB8AC3E}">
        <p14:creationId xmlns:p14="http://schemas.microsoft.com/office/powerpoint/2010/main" val="411909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Array</a:t>
            </a:r>
            <a:r>
              <a:rPr lang="pl-PL" dirty="0"/>
              <a:t> to szczególny rodzaj kolekcji w Scali. Z jednej strony tablice Scala odpowiadają tablicom w języku Java. Oznacza to, że tablica Scala </a:t>
            </a:r>
            <a:r>
              <a:rPr lang="pl-PL" dirty="0" err="1"/>
              <a:t>Array</a:t>
            </a:r>
            <a:r>
              <a:rPr lang="pl-PL" dirty="0"/>
              <a:t> [</a:t>
            </a:r>
            <a:r>
              <a:rPr lang="pl-PL" dirty="0" err="1"/>
              <a:t>Int</a:t>
            </a:r>
            <a:r>
              <a:rPr lang="pl-PL" dirty="0"/>
              <a:t>] jest reprezentowana jako Java </a:t>
            </a:r>
            <a:r>
              <a:rPr lang="pl-PL" dirty="0" err="1"/>
              <a:t>int</a:t>
            </a:r>
            <a:r>
              <a:rPr lang="pl-PL" dirty="0"/>
              <a:t> [], </a:t>
            </a:r>
            <a:r>
              <a:rPr lang="pl-PL" dirty="0" err="1"/>
              <a:t>Array</a:t>
            </a:r>
            <a:r>
              <a:rPr lang="pl-PL" dirty="0"/>
              <a:t> [</a:t>
            </a:r>
            <a:r>
              <a:rPr lang="pl-PL" dirty="0" err="1"/>
              <a:t>Double</a:t>
            </a:r>
            <a:r>
              <a:rPr lang="pl-PL" dirty="0"/>
              <a:t>] jest reprezentowana jako Java </a:t>
            </a:r>
            <a:r>
              <a:rPr lang="pl-PL" dirty="0" err="1"/>
              <a:t>double</a:t>
            </a:r>
            <a:r>
              <a:rPr lang="pl-PL" dirty="0"/>
              <a:t> [], a </a:t>
            </a:r>
            <a:r>
              <a:rPr lang="pl-PL" dirty="0" err="1"/>
              <a:t>Array</a:t>
            </a:r>
            <a:r>
              <a:rPr lang="pl-PL" dirty="0"/>
              <a:t> [String] jest reprezentowana jako Java String []. Ale jednocześnie tablice Scala oferują znacznie więcej niż ich odpowiedniki w Javie. Po pierwsze, tablice Scala mogą być ogólne. Oznacza to, że możesz mieć </a:t>
            </a:r>
            <a:r>
              <a:rPr lang="pl-PL" dirty="0" err="1"/>
              <a:t>Array</a:t>
            </a:r>
            <a:r>
              <a:rPr lang="pl-PL" dirty="0"/>
              <a:t> [T], gdzie T jest parametrem typu lub typem abstrakcyjnym. Po drugie, tablice Scala są kompatybilne z sekwencjami Scala - możesz przekazać </a:t>
            </a:r>
            <a:r>
              <a:rPr lang="pl-PL" dirty="0" err="1"/>
              <a:t>Array</a:t>
            </a:r>
            <a:r>
              <a:rPr lang="pl-PL" dirty="0"/>
              <a:t> [T], gdzie wymagane jest </a:t>
            </a:r>
            <a:r>
              <a:rPr lang="pl-PL" dirty="0" err="1"/>
              <a:t>Seq</a:t>
            </a:r>
            <a:r>
              <a:rPr lang="pl-PL" dirty="0"/>
              <a:t> [T]. Wreszcie tablice Scala obsługują również wszystkie operacje sekwencyjne takie jak map </a:t>
            </a:r>
            <a:r>
              <a:rPr lang="pl-PL" dirty="0" err="1"/>
              <a:t>filter</a:t>
            </a:r>
            <a:r>
              <a:rPr lang="pl-PL" dirty="0"/>
              <a:t> </a:t>
            </a:r>
            <a:r>
              <a:rPr lang="pl-PL" dirty="0" err="1"/>
              <a:t>reverse</a:t>
            </a:r>
            <a:br>
              <a:rPr lang="pl-PL" dirty="0"/>
            </a:br>
            <a:r>
              <a:rPr lang="pl-PL" dirty="0"/>
              <a:t>Biorąc pod uwagę, że tablice Scala są reprezentowane tak samo jak tablice Java, w jaki sposób te dodatkowe funkcje mogą być obsługiwane w Scali? W rzeczywistości odpowiedź na to pytanie różni się między Scala 2.8 i wcześniejszymi wersjami. Wcześniej kompilator Scala w pewien sposób „magicznie” pakował i rozpakowywał tablice do obiektów </a:t>
            </a:r>
            <a:r>
              <a:rPr lang="pl-PL" dirty="0" err="1"/>
              <a:t>Seq</a:t>
            </a:r>
            <a:r>
              <a:rPr lang="pl-PL" dirty="0"/>
              <a:t>. Implementacja tablicy Scala 2.8 systematycznie wykorzystuje niejawne konwersje. tablica nie udaje sekwencji. Tak naprawdę nie jest ponieważ nie jest podtypem </a:t>
            </a:r>
            <a:r>
              <a:rPr lang="pl-PL" dirty="0" err="1"/>
              <a:t>Seq</a:t>
            </a:r>
            <a:r>
              <a:rPr lang="pl-PL" dirty="0"/>
              <a:t>. Zamiast tego istnieje niejawna konwersja „zawijania” między tablicami i instancjami klasy </a:t>
            </a:r>
            <a:r>
              <a:rPr lang="pl-PL" dirty="0" err="1"/>
              <a:t>scala.collection.mutable.WrappedArray</a:t>
            </a:r>
            <a:r>
              <a:rPr lang="pl-PL" dirty="0"/>
              <a:t>, która jest podklasą klasy </a:t>
            </a:r>
            <a:r>
              <a:rPr lang="pl-PL" dirty="0" err="1"/>
              <a:t>Seq</a:t>
            </a:r>
            <a:r>
              <a:rPr lang="pl-PL" dirty="0"/>
              <a:t>. </a:t>
            </a:r>
            <a:br>
              <a:rPr lang="pl-PL" dirty="0"/>
            </a:br>
            <a:br>
              <a:rPr lang="pl-PL" dirty="0"/>
            </a:br>
            <a:r>
              <a:rPr lang="pl-PL" dirty="0"/>
              <a:t>Scala zapewnia strukturę danych, tablicę, która przechowuje sekwencyjną kolekcję elementów tego samego typu o stałym rozmiarze. Zamiast deklarować pojedyncze zmienne, takie jak liczba0, liczba1, ... i liczba99, deklarujesz jedną zmienną tablicową, taką jak liczby, i używasz liczb [0], liczb [1] i ..., liczb [99]</a:t>
            </a:r>
            <a:br>
              <a:rPr lang="pl-PL" dirty="0"/>
            </a:br>
            <a:br>
              <a:rPr lang="pl-PL" dirty="0"/>
            </a:br>
            <a:r>
              <a:rPr lang="pl-PL" dirty="0"/>
              <a:t>Struktura tablicy + przykładowy kod z zaprezentowaniem jak się tworzy tablicę oraz przykładowe operacje wykonane na niej</a:t>
            </a:r>
          </a:p>
        </p:txBody>
      </p:sp>
      <p:sp>
        <p:nvSpPr>
          <p:cNvPr id="4" name="Slide Number Placeholder 3"/>
          <p:cNvSpPr>
            <a:spLocks noGrp="1"/>
          </p:cNvSpPr>
          <p:nvPr>
            <p:ph type="sldNum" sz="quarter" idx="5"/>
          </p:nvPr>
        </p:nvSpPr>
        <p:spPr/>
        <p:txBody>
          <a:bodyPr/>
          <a:lstStyle/>
          <a:p>
            <a:fld id="{6839968B-1966-479B-907B-2C4A53864213}" type="slidenum">
              <a:rPr lang="pl-PL" smtClean="0"/>
              <a:t>6</a:t>
            </a:fld>
            <a:endParaRPr lang="pl-PL"/>
          </a:p>
        </p:txBody>
      </p:sp>
    </p:spTree>
    <p:extLst>
      <p:ext uri="{BB962C8B-B14F-4D97-AF65-F5344CB8AC3E}">
        <p14:creationId xmlns:p14="http://schemas.microsoft.com/office/powerpoint/2010/main" val="207051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Jeśli porównalibyśmy Javę do Scali to, Sekwencje Scali byłaby listą Javy, a </a:t>
            </a:r>
            <a:r>
              <a:rPr lang="pl-PL" dirty="0" err="1"/>
              <a:t>Scala's</a:t>
            </a:r>
            <a:r>
              <a:rPr lang="pl-PL" dirty="0"/>
              <a:t> List byłaby </a:t>
            </a:r>
            <a:r>
              <a:rPr lang="pl-PL" dirty="0" err="1"/>
              <a:t>Javowymi</a:t>
            </a:r>
            <a:r>
              <a:rPr lang="pl-PL" dirty="0"/>
              <a:t> </a:t>
            </a:r>
            <a:r>
              <a:rPr lang="pl-PL" dirty="0" err="1"/>
              <a:t>LinkedListami</a:t>
            </a:r>
            <a:r>
              <a:rPr lang="pl-PL" dirty="0"/>
              <a:t>.</a:t>
            </a:r>
            <a:br>
              <a:rPr lang="pl-PL" dirty="0"/>
            </a:br>
            <a:r>
              <a:rPr lang="pl-PL" dirty="0" err="1"/>
              <a:t>Sequence</a:t>
            </a:r>
            <a:r>
              <a:rPr lang="pl-PL" dirty="0"/>
              <a:t> to </a:t>
            </a:r>
            <a:r>
              <a:rPr lang="pl-PL" dirty="0" err="1"/>
              <a:t>iterowalna</a:t>
            </a:r>
            <a:r>
              <a:rPr lang="pl-PL" dirty="0"/>
              <a:t> kolekcja. Służy do reprezentowania indeksowanych sekwencji, które mają określoną kolejność elementów, tj. Gwarantowaną niezmienność. Dostęp do elementów sekwencji można uzyskać za pomocą ich indeksów. Indeksy mieszczą się w zakresie od 0 do (n - 1) Gdzie, n = długość ciągu. Aby znaleźć </a:t>
            </a:r>
            <a:r>
              <a:rPr lang="pl-PL" dirty="0" err="1"/>
              <a:t>podsekwencje</a:t>
            </a:r>
            <a:r>
              <a:rPr lang="pl-PL" dirty="0"/>
              <a:t>, sekwencje obsługują różne metody. Metody takie jak </a:t>
            </a:r>
            <a:r>
              <a:rPr lang="pl-PL" dirty="0" err="1"/>
              <a:t>indexOf</a:t>
            </a:r>
            <a:r>
              <a:rPr lang="pl-PL" dirty="0"/>
              <a:t>, </a:t>
            </a:r>
            <a:r>
              <a:rPr lang="pl-PL" dirty="0" err="1"/>
              <a:t>segmentLength</a:t>
            </a:r>
            <a:r>
              <a:rPr lang="pl-PL" dirty="0"/>
              <a:t>, </a:t>
            </a:r>
            <a:r>
              <a:rPr lang="pl-PL" dirty="0" err="1"/>
              <a:t>prefixLength</a:t>
            </a:r>
            <a:r>
              <a:rPr lang="pl-PL" dirty="0"/>
              <a:t>, </a:t>
            </a:r>
            <a:r>
              <a:rPr lang="pl-PL" dirty="0" err="1"/>
              <a:t>lastIndexWhere</a:t>
            </a:r>
            <a:r>
              <a:rPr lang="pl-PL" dirty="0"/>
              <a:t>, </a:t>
            </a:r>
            <a:r>
              <a:rPr lang="pl-PL" dirty="0" err="1"/>
              <a:t>lastIndexOf</a:t>
            </a:r>
            <a:r>
              <a:rPr lang="pl-PL" dirty="0"/>
              <a:t>, </a:t>
            </a:r>
            <a:r>
              <a:rPr lang="pl-PL" dirty="0" err="1"/>
              <a:t>startedWith</a:t>
            </a:r>
            <a:r>
              <a:rPr lang="pl-PL" dirty="0"/>
              <a:t>, </a:t>
            </a:r>
            <a:r>
              <a:rPr lang="pl-PL" dirty="0" err="1"/>
              <a:t>endWith</a:t>
            </a:r>
            <a:r>
              <a:rPr lang="pl-PL" dirty="0"/>
              <a:t>. I wiele więcej ale oczywiście można to wszystko doczytać sobie na spokojnie w oficjalnej </a:t>
            </a:r>
            <a:r>
              <a:rPr lang="pl-PL" dirty="0" err="1"/>
              <a:t>dukumentacji</a:t>
            </a:r>
            <a:r>
              <a:rPr lang="pl-PL" dirty="0"/>
              <a:t> Scali. Istnieją dwa rodzaje </a:t>
            </a:r>
            <a:r>
              <a:rPr lang="pl-PL" dirty="0" err="1"/>
              <a:t>Sequence</a:t>
            </a:r>
            <a:r>
              <a:rPr lang="pl-PL" dirty="0"/>
              <a:t>, mianowicie </a:t>
            </a:r>
            <a:r>
              <a:rPr lang="pl-PL" dirty="0" err="1"/>
              <a:t>IndexedSeq</a:t>
            </a:r>
            <a:r>
              <a:rPr lang="pl-PL" dirty="0"/>
              <a:t> i </a:t>
            </a:r>
            <a:r>
              <a:rPr lang="pl-PL" dirty="0" err="1"/>
              <a:t>LinearSeq</a:t>
            </a:r>
            <a:r>
              <a:rPr lang="pl-PL" dirty="0"/>
              <a:t>, które dają różne gwarancje wydajności. </a:t>
            </a:r>
            <a:r>
              <a:rPr lang="pl-PL" dirty="0" err="1"/>
              <a:t>IndexexedSeq</a:t>
            </a:r>
            <a:r>
              <a:rPr lang="pl-PL" dirty="0"/>
              <a:t> zapewnia szybki i swobodny dostęp do elementów, podczas gdy </a:t>
            </a:r>
            <a:r>
              <a:rPr lang="pl-PL" dirty="0" err="1"/>
              <a:t>LinearSeq</a:t>
            </a:r>
            <a:r>
              <a:rPr lang="pl-PL" dirty="0"/>
              <a:t> zapewnia szybki dostęp do pierwszego elementu tylko przez </a:t>
            </a:r>
            <a:r>
              <a:rPr lang="pl-PL" dirty="0" err="1"/>
              <a:t>head</a:t>
            </a:r>
            <a:r>
              <a:rPr lang="pl-PL" dirty="0"/>
              <a:t>, a także zawiera szybką operację </a:t>
            </a:r>
            <a:r>
              <a:rPr lang="pl-PL" dirty="0" err="1"/>
              <a:t>tail</a:t>
            </a:r>
            <a:r>
              <a:rPr lang="pl-PL" dirty="0"/>
              <a:t>.</a:t>
            </a:r>
            <a:br>
              <a:rPr lang="pl-PL" dirty="0"/>
            </a:br>
            <a:r>
              <a:rPr lang="pl-PL" dirty="0"/>
              <a:t>No i myślę że </a:t>
            </a:r>
            <a:r>
              <a:rPr lang="pl-PL" dirty="0" err="1"/>
              <a:t>wartm</a:t>
            </a:r>
            <a:r>
              <a:rPr lang="pl-PL" dirty="0"/>
              <a:t> dodania jest tutaj fakt że jest to kolekcja </a:t>
            </a:r>
            <a:r>
              <a:rPr lang="pl-PL" dirty="0" err="1"/>
              <a:t>immutable</a:t>
            </a:r>
            <a:r>
              <a:rPr lang="pl-PL" dirty="0"/>
              <a:t> czyli nie tak jak w przypadku listy nie możemy sobie </a:t>
            </a:r>
            <a:r>
              <a:rPr lang="pl-PL" dirty="0" err="1"/>
              <a:t>przypisac</a:t>
            </a:r>
            <a:r>
              <a:rPr lang="pl-PL" dirty="0"/>
              <a:t> do konkretnego indeksu wartości, ale oczywiście jest możliwość dodania nowych elementów ale już nie będziemy operować na tej samej sekwencji.</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lide Number Placeholder 3"/>
          <p:cNvSpPr>
            <a:spLocks noGrp="1"/>
          </p:cNvSpPr>
          <p:nvPr>
            <p:ph type="sldNum" sz="quarter" idx="5"/>
          </p:nvPr>
        </p:nvSpPr>
        <p:spPr/>
        <p:txBody>
          <a:bodyPr/>
          <a:lstStyle/>
          <a:p>
            <a:fld id="{6839968B-1966-479B-907B-2C4A53864213}" type="slidenum">
              <a:rPr lang="pl-PL" smtClean="0"/>
              <a:t>7</a:t>
            </a:fld>
            <a:endParaRPr lang="pl-PL"/>
          </a:p>
        </p:txBody>
      </p:sp>
    </p:spTree>
    <p:extLst>
      <p:ext uri="{BB962C8B-B14F-4D97-AF65-F5344CB8AC3E}">
        <p14:creationId xmlns:p14="http://schemas.microsoft.com/office/powerpoint/2010/main" val="324024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Listy, tak jak już mogliśmy się nie raz przekonać w Scali, można stworzyć na kilka sposobów. Zostało to pokazane na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screenshocie</a:t>
            </a:r>
            <a:r>
              <a:rPr lang="pl-PL" sz="1800" dirty="0">
                <a:effectLst/>
                <a:latin typeface="Calibri" panose="020F0502020204030204" pitchFamily="34" charset="0"/>
                <a:ea typeface="Calibri" panose="020F0502020204030204" pitchFamily="34" charset="0"/>
                <a:cs typeface="Times New Roman" panose="02020603050405020304" pitchFamily="18" charset="0"/>
              </a:rPr>
              <a:t> - możemy podać typ elementów, jaki lista będzie przyjmować, ale nie musimy. Jeżeli nie zadeklarujemy typu listy, tak jak tutaj w drugim przykładzie, to można do niej wrzucić cokolwiek.</a:t>
            </a:r>
          </a:p>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List jest z pakietu </a:t>
            </a:r>
            <a:r>
              <a:rPr lang="pl-PL"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scala</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a:t>
            </a:r>
            <a:r>
              <a:rPr lang="pl-PL"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collection</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a:t>
            </a:r>
            <a:r>
              <a:rPr lang="pl-PL"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immutable</a:t>
            </a:r>
            <a:r>
              <a:rPr lang="pl-PL" sz="1800" dirty="0">
                <a:effectLst/>
                <a:latin typeface="Calibri" panose="020F0502020204030204" pitchFamily="34" charset="0"/>
                <a:ea typeface="Calibri" panose="020F0502020204030204" pitchFamily="34" charset="0"/>
                <a:cs typeface="Times New Roman" panose="02020603050405020304" pitchFamily="18" charset="0"/>
              </a:rPr>
              <a:t>, zatem nie można ich modyfikować </a:t>
            </a:r>
          </a:p>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Ta klasa jest optymalna dla wzorców dostępu typu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pl-PL" sz="1800" dirty="0">
                <a:effectLst/>
                <a:latin typeface="Calibri" panose="020F0502020204030204" pitchFamily="34" charset="0"/>
                <a:ea typeface="Calibri" panose="020F0502020204030204" pitchFamily="34" charset="0"/>
                <a:cs typeface="Times New Roman" panose="02020603050405020304" pitchFamily="18" charset="0"/>
              </a:rPr>
              <a:t>-in-</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first</a:t>
            </a:r>
            <a:r>
              <a:rPr lang="pl-PL" sz="1800" dirty="0">
                <a:effectLst/>
                <a:latin typeface="Calibri" panose="020F0502020204030204" pitchFamily="34" charset="0"/>
                <a:ea typeface="Calibri" panose="020F0502020204030204" pitchFamily="34" charset="0"/>
                <a:cs typeface="Times New Roman" panose="02020603050405020304" pitchFamily="18" charset="0"/>
              </a:rPr>
              <a:t>-out (LIFO), czyli stosu. Dla innych list lepiej jest użyć innej klasy.</a:t>
            </a:r>
          </a:p>
        </p:txBody>
      </p:sp>
      <p:sp>
        <p:nvSpPr>
          <p:cNvPr id="4" name="Symbol zastępczy numeru slajdu 3"/>
          <p:cNvSpPr>
            <a:spLocks noGrp="1"/>
          </p:cNvSpPr>
          <p:nvPr>
            <p:ph type="sldNum" sz="quarter" idx="5"/>
          </p:nvPr>
        </p:nvSpPr>
        <p:spPr/>
        <p:txBody>
          <a:bodyPr/>
          <a:lstStyle/>
          <a:p>
            <a:fld id="{6839968B-1966-479B-907B-2C4A53864213}" type="slidenum">
              <a:rPr lang="pl-PL" smtClean="0"/>
              <a:t>8</a:t>
            </a:fld>
            <a:endParaRPr lang="pl-PL"/>
          </a:p>
        </p:txBody>
      </p:sp>
    </p:spTree>
    <p:extLst>
      <p:ext uri="{BB962C8B-B14F-4D97-AF65-F5344CB8AC3E}">
        <p14:creationId xmlns:p14="http://schemas.microsoft.com/office/powerpoint/2010/main" val="189956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W Scali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krotka</a:t>
            </a:r>
            <a:r>
              <a:rPr lang="pl-PL" sz="1800" dirty="0">
                <a:effectLst/>
                <a:latin typeface="Calibri" panose="020F0502020204030204" pitchFamily="34" charset="0"/>
                <a:ea typeface="Calibri" panose="020F0502020204030204" pitchFamily="34" charset="0"/>
                <a:cs typeface="Times New Roman" panose="02020603050405020304" pitchFamily="18" charset="0"/>
              </a:rPr>
              <a:t> to wartość zawierająca stałą liczbę elementów, każdy z własnym typem.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Krotki</a:t>
            </a:r>
            <a:r>
              <a:rPr lang="pl-PL" sz="1800" dirty="0">
                <a:effectLst/>
                <a:latin typeface="Calibri" panose="020F0502020204030204" pitchFamily="34" charset="0"/>
                <a:ea typeface="Calibri" panose="020F0502020204030204" pitchFamily="34" charset="0"/>
                <a:cs typeface="Times New Roman" panose="02020603050405020304" pitchFamily="18" charset="0"/>
              </a:rPr>
              <a:t> są szczególnie przydatne do zwracania kilku wartości z metody. Maksymalnie w krotce możemy mieć 22 elementy, jak spróbujemy stworzyć krotkę z większą ilością elementów to dostaniemy błąd i program się nie zbuduje. Jest ona podobnie jak lista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niemutowalna</a:t>
            </a:r>
            <a:r>
              <a:rPr lang="pl-PL" sz="1800" dirty="0">
                <a:effectLst/>
                <a:latin typeface="Calibri" panose="020F0502020204030204" pitchFamily="34" charset="0"/>
                <a:ea typeface="Calibri" panose="020F0502020204030204" pitchFamily="34" charset="0"/>
                <a:cs typeface="Times New Roman" panose="02020603050405020304" pitchFamily="18" charset="0"/>
              </a:rPr>
              <a:t>. Ponadto, nie jest ona z pakietu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collection</a:t>
            </a:r>
            <a:r>
              <a:rPr lang="pl-PL" sz="1800" dirty="0">
                <a:effectLst/>
                <a:latin typeface="Calibri" panose="020F0502020204030204" pitchFamily="34" charset="0"/>
                <a:ea typeface="Calibri" panose="020F0502020204030204" pitchFamily="34" charset="0"/>
                <a:cs typeface="Times New Roman" panose="02020603050405020304" pitchFamily="18" charset="0"/>
              </a:rPr>
              <a:t> zatem technicznie nie jest kolekcją. Na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screenie</a:t>
            </a:r>
            <a:r>
              <a:rPr lang="pl-PL" sz="1800" dirty="0">
                <a:effectLst/>
                <a:latin typeface="Calibri" panose="020F0502020204030204" pitchFamily="34" charset="0"/>
                <a:ea typeface="Calibri" panose="020F0502020204030204" pitchFamily="34" charset="0"/>
                <a:cs typeface="Times New Roman" panose="02020603050405020304" pitchFamily="18" charset="0"/>
              </a:rPr>
              <a:t> widać jak można się odwoływać do poszczególnych elementów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krotki</a:t>
            </a: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Symbol zastępczy numeru slajdu 3"/>
          <p:cNvSpPr>
            <a:spLocks noGrp="1"/>
          </p:cNvSpPr>
          <p:nvPr>
            <p:ph type="sldNum" sz="quarter" idx="5"/>
          </p:nvPr>
        </p:nvSpPr>
        <p:spPr/>
        <p:txBody>
          <a:bodyPr/>
          <a:lstStyle/>
          <a:p>
            <a:fld id="{6839968B-1966-479B-907B-2C4A53864213}" type="slidenum">
              <a:rPr lang="pl-PL" smtClean="0"/>
              <a:t>9</a:t>
            </a:fld>
            <a:endParaRPr lang="pl-PL"/>
          </a:p>
        </p:txBody>
      </p:sp>
    </p:spTree>
    <p:extLst>
      <p:ext uri="{BB962C8B-B14F-4D97-AF65-F5344CB8AC3E}">
        <p14:creationId xmlns:p14="http://schemas.microsoft.com/office/powerpoint/2010/main" val="4188111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Wyrażenie lambda odnosi się do wyrażenia, które używa anonimowej funkcji zamiast zmiennej lub wartości. Wyrażenia lambda są wygodniejsze, gdy mamy prostą funkcję do użycia w jednym miejscu. Te wyrażenia są szybsze i bardziej czytelne niż definiowanie całej funkcji. Możemy uczynić nasze wyrażenia lambda wielokrotnego użytku dla dowolnego rodzaju przekształceń. Potrafi iterować zbiór obiektów i dokonywać w nich jakiejś transformacji. </a:t>
            </a:r>
          </a:p>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Ponadto, funkcje lambda mogą być stosowane jak pola danej klasy, czy też na przykład użyte tylko raz, dzięki czemu nie trzeba specjalnie tworzyć nowej metody tylko wystarczy użyć lambdy.</a:t>
            </a:r>
          </a:p>
        </p:txBody>
      </p:sp>
      <p:sp>
        <p:nvSpPr>
          <p:cNvPr id="4" name="Symbol zastępczy numeru slajdu 3"/>
          <p:cNvSpPr>
            <a:spLocks noGrp="1"/>
          </p:cNvSpPr>
          <p:nvPr>
            <p:ph type="sldNum" sz="quarter" idx="5"/>
          </p:nvPr>
        </p:nvSpPr>
        <p:spPr/>
        <p:txBody>
          <a:bodyPr/>
          <a:lstStyle/>
          <a:p>
            <a:fld id="{6839968B-1966-479B-907B-2C4A53864213}" type="slidenum">
              <a:rPr lang="pl-PL" smtClean="0"/>
              <a:t>10</a:t>
            </a:fld>
            <a:endParaRPr lang="pl-PL"/>
          </a:p>
        </p:txBody>
      </p:sp>
    </p:spTree>
    <p:extLst>
      <p:ext uri="{BB962C8B-B14F-4D97-AF65-F5344CB8AC3E}">
        <p14:creationId xmlns:p14="http://schemas.microsoft.com/office/powerpoint/2010/main" val="212936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Teraz jeszcze wspomnę o obiektach towarzyszących, czyli Companion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objects</a:t>
            </a:r>
            <a:r>
              <a:rPr lang="pl-PL" sz="1800" dirty="0">
                <a:effectLst/>
                <a:latin typeface="Calibri" panose="020F0502020204030204" pitchFamily="34" charset="0"/>
                <a:ea typeface="Calibri" panose="020F0502020204030204" pitchFamily="34" charset="0"/>
                <a:cs typeface="Times New Roman" panose="02020603050405020304" pitchFamily="18" charset="0"/>
              </a:rPr>
              <a:t>, ponieważ były już one prezentowane przez poprzednie grupy, aby potem przejść do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Apply</a:t>
            </a:r>
            <a:r>
              <a:rPr lang="pl-PL" sz="1800" dirty="0">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method</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Obiekt towarzyszący w Scali to obiekt zadeklarowany w tym samym pliku co klasa i mający taką samą nazwę jak klasa. Dla przykładu, z kodu na slajdzie obiekt Pizza jest traktowany jako obiekt towarzyszący klasie Pizza</a:t>
            </a:r>
          </a:p>
          <a:p>
            <a:pPr>
              <a:lnSpc>
                <a:spcPct val="107000"/>
              </a:lnSpc>
              <a:spcAft>
                <a:spcPts val="80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Jedną z zalet obiektów towarzyszących i ich klas jest wzajemna widoczność swoich prywatnych elementów, mają dzięki temu do siebie dostęp.</a:t>
            </a:r>
          </a:p>
        </p:txBody>
      </p:sp>
      <p:sp>
        <p:nvSpPr>
          <p:cNvPr id="4" name="Symbol zastępczy numeru slajdu 3"/>
          <p:cNvSpPr>
            <a:spLocks noGrp="1"/>
          </p:cNvSpPr>
          <p:nvPr>
            <p:ph type="sldNum" sz="quarter" idx="5"/>
          </p:nvPr>
        </p:nvSpPr>
        <p:spPr/>
        <p:txBody>
          <a:bodyPr/>
          <a:lstStyle/>
          <a:p>
            <a:fld id="{6839968B-1966-479B-907B-2C4A53864213}" type="slidenum">
              <a:rPr lang="pl-PL" smtClean="0"/>
              <a:t>11</a:t>
            </a:fld>
            <a:endParaRPr lang="pl-PL"/>
          </a:p>
        </p:txBody>
      </p:sp>
    </p:spTree>
    <p:extLst>
      <p:ext uri="{BB962C8B-B14F-4D97-AF65-F5344CB8AC3E}">
        <p14:creationId xmlns:p14="http://schemas.microsoft.com/office/powerpoint/2010/main" val="3698356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48A87A34-81AB-432B-8DAE-1953F412C126}" type="datetimeFigureOut">
              <a:rPr lang="en-US" dirty="0"/>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8A87A34-81AB-432B-8DAE-1953F412C126}" type="datetimeFigureOut">
              <a:rPr lang="en-US" dirty="0"/>
              <a:t>4/1/2021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4/1/2021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Programming-Scala-Martin-Odersky/dp/098153161X/ref=as_li_ss_tl?dchild=1&amp;keywords=programming+in+scala&amp;qid=1592524539&amp;s=books&amp;sr=1-1&amp;linkCode=sl1&amp;tag=devdaily-20&amp;linkId=f86e3efcdd28e9b4756c0afe1e45cb56&amp;language=en_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scala-lang.org/api/current/scala/Arra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www.scala-lang.org/api/current/scala/collection/Seq.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scala-lang.org/api/current/scala/collection/immutable/Lis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CC5790-3616-481F-8D27-DE56EED04581}"/>
              </a:ext>
            </a:extLst>
          </p:cNvPr>
          <p:cNvSpPr>
            <a:spLocks noGrp="1"/>
          </p:cNvSpPr>
          <p:nvPr>
            <p:ph type="ctrTitle"/>
          </p:nvPr>
        </p:nvSpPr>
        <p:spPr>
          <a:xfrm>
            <a:off x="1375796" y="1041400"/>
            <a:ext cx="11484528" cy="2387600"/>
          </a:xfrm>
        </p:spPr>
        <p:txBody>
          <a:bodyPr>
            <a:normAutofit/>
          </a:bodyPr>
          <a:lstStyle/>
          <a:p>
            <a:r>
              <a:rPr lang="pl-PL" dirty="0"/>
              <a:t>Programowanie w języku scala</a:t>
            </a:r>
          </a:p>
        </p:txBody>
      </p:sp>
      <p:sp>
        <p:nvSpPr>
          <p:cNvPr id="3" name="Podtytuł 2">
            <a:extLst>
              <a:ext uri="{FF2B5EF4-FFF2-40B4-BE49-F238E27FC236}">
                <a16:creationId xmlns:a16="http://schemas.microsoft.com/office/drawing/2014/main" id="{0EC0D262-3C78-4FEC-BC58-62B72D12B981}"/>
              </a:ext>
            </a:extLst>
          </p:cNvPr>
          <p:cNvSpPr>
            <a:spLocks noGrp="1"/>
          </p:cNvSpPr>
          <p:nvPr>
            <p:ph type="subTitle" idx="1"/>
          </p:nvPr>
        </p:nvSpPr>
        <p:spPr/>
        <p:txBody>
          <a:bodyPr>
            <a:normAutofit/>
          </a:bodyPr>
          <a:lstStyle/>
          <a:p>
            <a:r>
              <a:rPr lang="pl-PL" sz="2500" dirty="0"/>
              <a:t>Warsztaty 3</a:t>
            </a:r>
          </a:p>
        </p:txBody>
      </p:sp>
      <p:sp>
        <p:nvSpPr>
          <p:cNvPr id="4" name="pole tekstowe 3">
            <a:extLst>
              <a:ext uri="{FF2B5EF4-FFF2-40B4-BE49-F238E27FC236}">
                <a16:creationId xmlns:a16="http://schemas.microsoft.com/office/drawing/2014/main" id="{822B22DD-763E-4D45-AF2E-FCB064AD251A}"/>
              </a:ext>
            </a:extLst>
          </p:cNvPr>
          <p:cNvSpPr txBox="1"/>
          <p:nvPr/>
        </p:nvSpPr>
        <p:spPr>
          <a:xfrm>
            <a:off x="8539993" y="5170269"/>
            <a:ext cx="2504596" cy="646331"/>
          </a:xfrm>
          <a:prstGeom prst="rect">
            <a:avLst/>
          </a:prstGeom>
          <a:noFill/>
        </p:spPr>
        <p:txBody>
          <a:bodyPr wrap="none" rtlCol="0">
            <a:spAutoFit/>
          </a:bodyPr>
          <a:lstStyle/>
          <a:p>
            <a:r>
              <a:rPr lang="pl-PL" dirty="0"/>
              <a:t>Radosław Grela 239658</a:t>
            </a:r>
          </a:p>
          <a:p>
            <a:r>
              <a:rPr lang="pl-PL" dirty="0"/>
              <a:t>Karol Lasek 239681</a:t>
            </a:r>
          </a:p>
        </p:txBody>
      </p:sp>
    </p:spTree>
    <p:extLst>
      <p:ext uri="{BB962C8B-B14F-4D97-AF65-F5344CB8AC3E}">
        <p14:creationId xmlns:p14="http://schemas.microsoft.com/office/powerpoint/2010/main" val="200041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DA0D32-2558-4D6A-A87F-798A010D77B2}"/>
              </a:ext>
            </a:extLst>
          </p:cNvPr>
          <p:cNvSpPr>
            <a:spLocks noGrp="1"/>
          </p:cNvSpPr>
          <p:nvPr>
            <p:ph type="title"/>
          </p:nvPr>
        </p:nvSpPr>
        <p:spPr/>
        <p:txBody>
          <a:bodyPr/>
          <a:lstStyle/>
          <a:p>
            <a:r>
              <a:rPr lang="pl-PL" dirty="0"/>
              <a:t>Funkcje lambda</a:t>
            </a:r>
          </a:p>
        </p:txBody>
      </p:sp>
      <p:sp>
        <p:nvSpPr>
          <p:cNvPr id="3" name="Symbol zastępczy zawartości 2">
            <a:extLst>
              <a:ext uri="{FF2B5EF4-FFF2-40B4-BE49-F238E27FC236}">
                <a16:creationId xmlns:a16="http://schemas.microsoft.com/office/drawing/2014/main" id="{B56DC7F1-5D4E-40B5-9441-6D034AC0EE61}"/>
              </a:ext>
            </a:extLst>
          </p:cNvPr>
          <p:cNvSpPr>
            <a:spLocks noGrp="1"/>
          </p:cNvSpPr>
          <p:nvPr>
            <p:ph idx="1"/>
          </p:nvPr>
        </p:nvSpPr>
        <p:spPr>
          <a:xfrm>
            <a:off x="1141413" y="1860867"/>
            <a:ext cx="9905999" cy="3541714"/>
          </a:xfrm>
        </p:spPr>
        <p:txBody>
          <a:bodyPr/>
          <a:lstStyle/>
          <a:p>
            <a:r>
              <a:rPr lang="pl-PL" dirty="0"/>
              <a:t>Wyrażenie lambda odnosi się do wyrażenia, które używa anonimowej funkcji zamiast zmiennej lub wartości</a:t>
            </a:r>
          </a:p>
          <a:p>
            <a:r>
              <a:rPr lang="pl-PL" dirty="0"/>
              <a:t>Wygodniejsze, gdy mamy prostą funkcję do użycia w jednym miejscu</a:t>
            </a:r>
          </a:p>
          <a:p>
            <a:r>
              <a:rPr lang="pl-PL" dirty="0"/>
              <a:t>Szybsze niż definiowanie całej funkcji </a:t>
            </a:r>
          </a:p>
          <a:p>
            <a:r>
              <a:rPr lang="pl-PL" dirty="0"/>
              <a:t>Potrafi iterować zbiór obiektów i dokonywać w nich transformacje</a:t>
            </a:r>
          </a:p>
          <a:p>
            <a:r>
              <a:rPr lang="pl-PL" dirty="0"/>
              <a:t>Bardziej czytelne</a:t>
            </a:r>
          </a:p>
        </p:txBody>
      </p:sp>
      <p:pic>
        <p:nvPicPr>
          <p:cNvPr id="5" name="Obraz 4">
            <a:extLst>
              <a:ext uri="{FF2B5EF4-FFF2-40B4-BE49-F238E27FC236}">
                <a16:creationId xmlns:a16="http://schemas.microsoft.com/office/drawing/2014/main" id="{63D10E15-BD38-492F-B034-4592E8991ED7}"/>
              </a:ext>
            </a:extLst>
          </p:cNvPr>
          <p:cNvPicPr>
            <a:picLocks noChangeAspect="1"/>
          </p:cNvPicPr>
          <p:nvPr/>
        </p:nvPicPr>
        <p:blipFill>
          <a:blip r:embed="rId3"/>
          <a:stretch>
            <a:fillRect/>
          </a:stretch>
        </p:blipFill>
        <p:spPr>
          <a:xfrm>
            <a:off x="5652874" y="4760913"/>
            <a:ext cx="4988456" cy="1693899"/>
          </a:xfrm>
          <a:prstGeom prst="rect">
            <a:avLst/>
          </a:prstGeom>
        </p:spPr>
      </p:pic>
    </p:spTree>
    <p:extLst>
      <p:ext uri="{BB962C8B-B14F-4D97-AF65-F5344CB8AC3E}">
        <p14:creationId xmlns:p14="http://schemas.microsoft.com/office/powerpoint/2010/main" val="308630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DA0D32-2558-4D6A-A87F-798A010D77B2}"/>
              </a:ext>
            </a:extLst>
          </p:cNvPr>
          <p:cNvSpPr>
            <a:spLocks noGrp="1"/>
          </p:cNvSpPr>
          <p:nvPr>
            <p:ph type="title"/>
          </p:nvPr>
        </p:nvSpPr>
        <p:spPr/>
        <p:txBody>
          <a:bodyPr/>
          <a:lstStyle/>
          <a:p>
            <a:r>
              <a:rPr lang="pl-PL" dirty="0"/>
              <a:t>Companion </a:t>
            </a:r>
            <a:r>
              <a:rPr lang="pl-PL" dirty="0" err="1"/>
              <a:t>objects</a:t>
            </a:r>
            <a:endParaRPr lang="pl-PL" dirty="0"/>
          </a:p>
        </p:txBody>
      </p:sp>
      <p:sp>
        <p:nvSpPr>
          <p:cNvPr id="4" name="Prostokąt 3">
            <a:extLst>
              <a:ext uri="{FF2B5EF4-FFF2-40B4-BE49-F238E27FC236}">
                <a16:creationId xmlns:a16="http://schemas.microsoft.com/office/drawing/2014/main" id="{AC3E1B8F-3FED-4D8E-B283-152EC65F1998}"/>
              </a:ext>
            </a:extLst>
          </p:cNvPr>
          <p:cNvSpPr/>
          <p:nvPr/>
        </p:nvSpPr>
        <p:spPr>
          <a:xfrm>
            <a:off x="5646420" y="1914525"/>
            <a:ext cx="6435090" cy="302895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pl-PL" dirty="0" err="1">
                <a:solidFill>
                  <a:schemeClr val="bg1"/>
                </a:solidFill>
              </a:rPr>
              <a:t>Pizza.scala</a:t>
            </a:r>
            <a:endParaRPr lang="pl-PL" dirty="0">
              <a:solidFill>
                <a:schemeClr val="bg1"/>
              </a:solidFill>
            </a:endParaRPr>
          </a:p>
        </p:txBody>
      </p:sp>
      <p:sp>
        <p:nvSpPr>
          <p:cNvPr id="3" name="Symbol zastępczy zawartości 2">
            <a:extLst>
              <a:ext uri="{FF2B5EF4-FFF2-40B4-BE49-F238E27FC236}">
                <a16:creationId xmlns:a16="http://schemas.microsoft.com/office/drawing/2014/main" id="{B56DC7F1-5D4E-40B5-9441-6D034AC0EE61}"/>
              </a:ext>
            </a:extLst>
          </p:cNvPr>
          <p:cNvSpPr>
            <a:spLocks noGrp="1"/>
          </p:cNvSpPr>
          <p:nvPr>
            <p:ph idx="1"/>
          </p:nvPr>
        </p:nvSpPr>
        <p:spPr>
          <a:xfrm>
            <a:off x="5951221" y="2249127"/>
            <a:ext cx="2815590" cy="2287935"/>
          </a:xfrm>
        </p:spPr>
        <p:txBody>
          <a:bodyPr>
            <a:normAutofit fontScale="92500" lnSpcReduction="20000"/>
          </a:bodyPr>
          <a:lstStyle/>
          <a:p>
            <a:pPr marL="0" indent="0">
              <a:buNone/>
            </a:pPr>
            <a:r>
              <a:rPr lang="pl-PL" b="1" i="0" dirty="0" err="1">
                <a:solidFill>
                  <a:srgbClr val="333333"/>
                </a:solidFill>
                <a:effectLst/>
                <a:latin typeface="Consolas" panose="020B0609020204030204" pitchFamily="49" charset="0"/>
              </a:rPr>
              <a:t>class</a:t>
            </a:r>
            <a:r>
              <a:rPr lang="pl-PL" b="0" i="0" dirty="0">
                <a:solidFill>
                  <a:srgbClr val="333333"/>
                </a:solidFill>
                <a:effectLst/>
                <a:latin typeface="Consolas" panose="020B0609020204030204" pitchFamily="49" charset="0"/>
              </a:rPr>
              <a:t> </a:t>
            </a:r>
            <a:r>
              <a:rPr lang="pl-PL" b="1" i="0" dirty="0">
                <a:solidFill>
                  <a:srgbClr val="2F8AD2"/>
                </a:solidFill>
                <a:effectLst/>
                <a:latin typeface="Consolas" panose="020B0609020204030204" pitchFamily="49" charset="0"/>
              </a:rPr>
              <a:t>Pizza</a:t>
            </a:r>
            <a:r>
              <a:rPr lang="pl-PL" b="0" i="0" dirty="0">
                <a:solidFill>
                  <a:srgbClr val="333333"/>
                </a:solidFill>
                <a:effectLst/>
                <a:latin typeface="Consolas" panose="020B0609020204030204" pitchFamily="49" charset="0"/>
              </a:rPr>
              <a:t> { </a:t>
            </a:r>
          </a:p>
          <a:p>
            <a:pPr marL="0" indent="0">
              <a:buNone/>
            </a:pPr>
            <a:r>
              <a:rPr lang="pl-PL" b="0" i="0" dirty="0">
                <a:solidFill>
                  <a:srgbClr val="333333"/>
                </a:solidFill>
                <a:effectLst/>
                <a:latin typeface="Consolas" panose="020B0609020204030204" pitchFamily="49" charset="0"/>
              </a:rPr>
              <a:t>} </a:t>
            </a:r>
          </a:p>
          <a:p>
            <a:pPr marL="0" indent="0">
              <a:buNone/>
            </a:pPr>
            <a:endParaRPr lang="pl-PL" b="0" i="0" dirty="0">
              <a:solidFill>
                <a:srgbClr val="333333"/>
              </a:solidFill>
              <a:effectLst/>
              <a:latin typeface="Consolas" panose="020B0609020204030204" pitchFamily="49" charset="0"/>
            </a:endParaRPr>
          </a:p>
          <a:p>
            <a:pPr marL="0" indent="0">
              <a:buNone/>
            </a:pPr>
            <a:r>
              <a:rPr lang="pl-PL" b="1" i="0" dirty="0" err="1">
                <a:solidFill>
                  <a:srgbClr val="333333"/>
                </a:solidFill>
                <a:effectLst/>
                <a:latin typeface="Consolas" panose="020B0609020204030204" pitchFamily="49" charset="0"/>
              </a:rPr>
              <a:t>object</a:t>
            </a:r>
            <a:r>
              <a:rPr lang="pl-PL" b="0" i="0" dirty="0">
                <a:solidFill>
                  <a:srgbClr val="333333"/>
                </a:solidFill>
                <a:effectLst/>
                <a:latin typeface="Consolas" panose="020B0609020204030204" pitchFamily="49" charset="0"/>
              </a:rPr>
              <a:t> </a:t>
            </a:r>
            <a:r>
              <a:rPr lang="pl-PL" b="1" i="0" dirty="0">
                <a:solidFill>
                  <a:srgbClr val="2F8AD2"/>
                </a:solidFill>
                <a:effectLst/>
                <a:latin typeface="Consolas" panose="020B0609020204030204" pitchFamily="49" charset="0"/>
              </a:rPr>
              <a:t>Pizza</a:t>
            </a:r>
            <a:r>
              <a:rPr lang="pl-PL" b="0" i="0" dirty="0">
                <a:solidFill>
                  <a:srgbClr val="333333"/>
                </a:solidFill>
                <a:effectLst/>
                <a:latin typeface="Consolas" panose="020B0609020204030204" pitchFamily="49" charset="0"/>
              </a:rPr>
              <a:t> { </a:t>
            </a:r>
          </a:p>
          <a:p>
            <a:pPr marL="0" indent="0">
              <a:buNone/>
            </a:pPr>
            <a:r>
              <a:rPr lang="pl-PL" b="0" i="0" dirty="0">
                <a:solidFill>
                  <a:srgbClr val="333333"/>
                </a:solidFill>
                <a:effectLst/>
                <a:latin typeface="Consolas" panose="020B0609020204030204" pitchFamily="49" charset="0"/>
              </a:rPr>
              <a:t>}</a:t>
            </a:r>
            <a:endParaRPr lang="pl-PL" dirty="0"/>
          </a:p>
        </p:txBody>
      </p:sp>
      <p:sp>
        <p:nvSpPr>
          <p:cNvPr id="5" name="pole tekstowe 4">
            <a:extLst>
              <a:ext uri="{FF2B5EF4-FFF2-40B4-BE49-F238E27FC236}">
                <a16:creationId xmlns:a16="http://schemas.microsoft.com/office/drawing/2014/main" id="{A08D08BF-2357-4399-9DD4-126437334F5E}"/>
              </a:ext>
            </a:extLst>
          </p:cNvPr>
          <p:cNvSpPr txBox="1"/>
          <p:nvPr/>
        </p:nvSpPr>
        <p:spPr>
          <a:xfrm>
            <a:off x="982980" y="1914525"/>
            <a:ext cx="4149090" cy="3323987"/>
          </a:xfrm>
          <a:prstGeom prst="rect">
            <a:avLst/>
          </a:prstGeom>
          <a:noFill/>
        </p:spPr>
        <p:txBody>
          <a:bodyPr wrap="square" rtlCol="0">
            <a:spAutoFit/>
          </a:bodyPr>
          <a:lstStyle/>
          <a:p>
            <a:pPr marL="285750" indent="-285750">
              <a:buFont typeface="Arial" panose="020B0604020202020204" pitchFamily="34" charset="0"/>
              <a:buChar char="•"/>
            </a:pPr>
            <a:r>
              <a:rPr lang="pl-PL" sz="2400" dirty="0"/>
              <a:t>Zadeklarowany w tym samym pliku co klasa</a:t>
            </a:r>
          </a:p>
          <a:p>
            <a:endParaRPr lang="pl-PL" sz="2400" dirty="0"/>
          </a:p>
          <a:p>
            <a:pPr marL="285750" indent="-285750">
              <a:buFont typeface="Arial" panose="020B0604020202020204" pitchFamily="34" charset="0"/>
              <a:buChar char="•"/>
            </a:pPr>
            <a:r>
              <a:rPr lang="pl-PL" sz="2400" dirty="0"/>
              <a:t>Obiekt towarzyszący i jego klasa mogą wzajemnie uzyskiwać dostęp do swoich prywatnych elementów</a:t>
            </a:r>
          </a:p>
          <a:p>
            <a:pPr marL="285750" indent="-285750">
              <a:buFont typeface="Arial" panose="020B0604020202020204" pitchFamily="34" charset="0"/>
              <a:buChar char="•"/>
            </a:pPr>
            <a:endParaRPr lang="pl-PL" sz="2400" dirty="0"/>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366983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57937D-3381-46AB-8B10-4C0FFC8868E7}"/>
              </a:ext>
            </a:extLst>
          </p:cNvPr>
          <p:cNvSpPr>
            <a:spLocks noGrp="1"/>
          </p:cNvSpPr>
          <p:nvPr>
            <p:ph type="title"/>
          </p:nvPr>
        </p:nvSpPr>
        <p:spPr/>
        <p:txBody>
          <a:bodyPr/>
          <a:lstStyle/>
          <a:p>
            <a:r>
              <a:rPr lang="pl-PL" dirty="0" err="1"/>
              <a:t>Apply</a:t>
            </a:r>
            <a:r>
              <a:rPr lang="pl-PL" dirty="0"/>
              <a:t> </a:t>
            </a:r>
            <a:r>
              <a:rPr lang="pl-PL" dirty="0" err="1"/>
              <a:t>method</a:t>
            </a:r>
            <a:endParaRPr lang="pl-PL" dirty="0"/>
          </a:p>
        </p:txBody>
      </p:sp>
      <p:sp>
        <p:nvSpPr>
          <p:cNvPr id="3" name="Symbol zastępczy zawartości 2">
            <a:extLst>
              <a:ext uri="{FF2B5EF4-FFF2-40B4-BE49-F238E27FC236}">
                <a16:creationId xmlns:a16="http://schemas.microsoft.com/office/drawing/2014/main" id="{4D860E8A-FEE0-46F2-9FA4-DFAA2ED2C063}"/>
              </a:ext>
            </a:extLst>
          </p:cNvPr>
          <p:cNvSpPr>
            <a:spLocks noGrp="1"/>
          </p:cNvSpPr>
          <p:nvPr>
            <p:ph idx="1"/>
          </p:nvPr>
        </p:nvSpPr>
        <p:spPr/>
        <p:txBody>
          <a:bodyPr/>
          <a:lstStyle/>
          <a:p>
            <a:r>
              <a:rPr lang="pl-PL" dirty="0" err="1"/>
              <a:t>Apply</a:t>
            </a:r>
            <a:r>
              <a:rPr lang="pl-PL" dirty="0"/>
              <a:t> </a:t>
            </a:r>
            <a:r>
              <a:rPr lang="pl-PL" dirty="0" err="1"/>
              <a:t>method</a:t>
            </a:r>
            <a:r>
              <a:rPr lang="pl-PL" dirty="0"/>
              <a:t> w obiektach towarzyszących pozwala na tworzenie obiektów bez słowa kluczowego </a:t>
            </a:r>
            <a:r>
              <a:rPr lang="pl-PL" dirty="0" err="1"/>
              <a:t>new</a:t>
            </a:r>
            <a:endParaRPr lang="pl-PL" dirty="0"/>
          </a:p>
          <a:p>
            <a:r>
              <a:rPr lang="pl-PL" dirty="0"/>
              <a:t>Po zdefiniowaniu takiej metody nie trzeba jej wywoływać</a:t>
            </a:r>
          </a:p>
          <a:p>
            <a:pPr marL="0" indent="0">
              <a:buNone/>
            </a:pPr>
            <a:endParaRPr lang="pl-PL" dirty="0"/>
          </a:p>
          <a:p>
            <a:pPr marL="0" indent="0">
              <a:buNone/>
            </a:pPr>
            <a:r>
              <a:rPr lang="sv-SE" dirty="0"/>
              <a:t>val p = Person("Fred Flinstone")</a:t>
            </a:r>
            <a:r>
              <a:rPr lang="pl-PL" dirty="0"/>
              <a:t> </a:t>
            </a:r>
            <a:r>
              <a:rPr lang="pl-PL" b="1" dirty="0"/>
              <a:t>=&gt;  </a:t>
            </a:r>
            <a:r>
              <a:rPr lang="pl-PL" dirty="0" err="1"/>
              <a:t>val</a:t>
            </a:r>
            <a:r>
              <a:rPr lang="pl-PL" dirty="0"/>
              <a:t> p = </a:t>
            </a:r>
            <a:r>
              <a:rPr lang="pl-PL" dirty="0" err="1"/>
              <a:t>Person.apply</a:t>
            </a:r>
            <a:r>
              <a:rPr lang="pl-PL" dirty="0"/>
              <a:t>("Fred </a:t>
            </a:r>
            <a:r>
              <a:rPr lang="pl-PL" dirty="0" err="1"/>
              <a:t>Flinstone</a:t>
            </a:r>
            <a:r>
              <a:rPr lang="pl-PL" dirty="0"/>
              <a:t>")</a:t>
            </a:r>
          </a:p>
        </p:txBody>
      </p:sp>
    </p:spTree>
    <p:extLst>
      <p:ext uri="{BB962C8B-B14F-4D97-AF65-F5344CB8AC3E}">
        <p14:creationId xmlns:p14="http://schemas.microsoft.com/office/powerpoint/2010/main" val="388535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73F154-E601-47B4-88A5-BD4E9BCE667C}"/>
              </a:ext>
            </a:extLst>
          </p:cNvPr>
          <p:cNvSpPr>
            <a:spLocks noGrp="1"/>
          </p:cNvSpPr>
          <p:nvPr>
            <p:ph type="title"/>
          </p:nvPr>
        </p:nvSpPr>
        <p:spPr/>
        <p:txBody>
          <a:bodyPr/>
          <a:lstStyle/>
          <a:p>
            <a:r>
              <a:rPr lang="pl-PL" dirty="0"/>
              <a:t>Plan prezentacji</a:t>
            </a:r>
          </a:p>
        </p:txBody>
      </p:sp>
      <p:sp>
        <p:nvSpPr>
          <p:cNvPr id="3" name="Symbol zastępczy zawartości 2">
            <a:extLst>
              <a:ext uri="{FF2B5EF4-FFF2-40B4-BE49-F238E27FC236}">
                <a16:creationId xmlns:a16="http://schemas.microsoft.com/office/drawing/2014/main" id="{8DCDC179-070C-42B2-BDE7-9074CF29389C}"/>
              </a:ext>
            </a:extLst>
          </p:cNvPr>
          <p:cNvSpPr>
            <a:spLocks noGrp="1"/>
          </p:cNvSpPr>
          <p:nvPr>
            <p:ph idx="1"/>
          </p:nvPr>
        </p:nvSpPr>
        <p:spPr/>
        <p:txBody>
          <a:bodyPr/>
          <a:lstStyle/>
          <a:p>
            <a:r>
              <a:rPr lang="pl-PL" dirty="0"/>
              <a:t>Pętle standardowe oraz funkcyjne (</a:t>
            </a:r>
            <a:r>
              <a:rPr lang="pl-PL" dirty="0" err="1"/>
              <a:t>foreach</a:t>
            </a:r>
            <a:r>
              <a:rPr lang="pl-PL" dirty="0"/>
              <a:t>)</a:t>
            </a:r>
          </a:p>
          <a:p>
            <a:r>
              <a:rPr lang="pl-PL" dirty="0" err="1"/>
              <a:t>Ranges</a:t>
            </a:r>
            <a:endParaRPr lang="pl-PL" dirty="0"/>
          </a:p>
          <a:p>
            <a:r>
              <a:rPr lang="pl-PL" dirty="0"/>
              <a:t>Tablice, sekwencje, listy, </a:t>
            </a:r>
            <a:r>
              <a:rPr lang="pl-PL" dirty="0" err="1"/>
              <a:t>krotki</a:t>
            </a:r>
            <a:endParaRPr lang="pl-PL" dirty="0"/>
          </a:p>
          <a:p>
            <a:r>
              <a:rPr lang="pl-PL" dirty="0"/>
              <a:t>Funkcje lambda</a:t>
            </a:r>
          </a:p>
          <a:p>
            <a:r>
              <a:rPr lang="pl-PL" dirty="0"/>
              <a:t>Companion </a:t>
            </a:r>
            <a:r>
              <a:rPr lang="pl-PL" dirty="0" err="1"/>
              <a:t>objects</a:t>
            </a:r>
            <a:endParaRPr lang="pl-PL" dirty="0"/>
          </a:p>
          <a:p>
            <a:r>
              <a:rPr lang="pl-PL" dirty="0" err="1"/>
              <a:t>Apply</a:t>
            </a:r>
            <a:r>
              <a:rPr lang="pl-PL" dirty="0"/>
              <a:t> </a:t>
            </a:r>
            <a:r>
              <a:rPr lang="pl-PL" dirty="0" err="1"/>
              <a:t>method</a:t>
            </a:r>
            <a:endParaRPr lang="pl-PL" dirty="0"/>
          </a:p>
          <a:p>
            <a:endParaRPr lang="pl-PL" dirty="0"/>
          </a:p>
        </p:txBody>
      </p:sp>
    </p:spTree>
    <p:extLst>
      <p:ext uri="{BB962C8B-B14F-4D97-AF65-F5344CB8AC3E}">
        <p14:creationId xmlns:p14="http://schemas.microsoft.com/office/powerpoint/2010/main" val="225414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A632FF8-7260-4D5A-8EBD-C072589261C6}"/>
              </a:ext>
            </a:extLst>
          </p:cNvPr>
          <p:cNvSpPr>
            <a:spLocks noGrp="1"/>
          </p:cNvSpPr>
          <p:nvPr>
            <p:ph type="title"/>
          </p:nvPr>
        </p:nvSpPr>
        <p:spPr>
          <a:xfrm>
            <a:off x="1141414" y="78381"/>
            <a:ext cx="9905998" cy="1478570"/>
          </a:xfrm>
        </p:spPr>
        <p:txBody>
          <a:bodyPr/>
          <a:lstStyle/>
          <a:p>
            <a:r>
              <a:rPr lang="pl-PL" dirty="0"/>
              <a:t>Pętle standardowe</a:t>
            </a:r>
          </a:p>
        </p:txBody>
      </p:sp>
      <p:sp>
        <p:nvSpPr>
          <p:cNvPr id="3" name="Symbol zastępczy zawartości 2">
            <a:extLst>
              <a:ext uri="{FF2B5EF4-FFF2-40B4-BE49-F238E27FC236}">
                <a16:creationId xmlns:a16="http://schemas.microsoft.com/office/drawing/2014/main" id="{1E5D7C2F-C7EF-4C05-8FA3-BB9248774B69}"/>
              </a:ext>
            </a:extLst>
          </p:cNvPr>
          <p:cNvSpPr>
            <a:spLocks noGrp="1"/>
          </p:cNvSpPr>
          <p:nvPr>
            <p:ph idx="1"/>
          </p:nvPr>
        </p:nvSpPr>
        <p:spPr>
          <a:xfrm>
            <a:off x="1141413" y="2249487"/>
            <a:ext cx="9905999" cy="3541714"/>
          </a:xfrm>
        </p:spPr>
        <p:txBody>
          <a:bodyPr/>
          <a:lstStyle/>
          <a:p>
            <a:r>
              <a:rPr lang="pl-PL" dirty="0" err="1"/>
              <a:t>While</a:t>
            </a:r>
            <a:endParaRPr lang="pl-PL" dirty="0"/>
          </a:p>
          <a:p>
            <a:endParaRPr lang="pl-PL" dirty="0"/>
          </a:p>
          <a:p>
            <a:r>
              <a:rPr lang="pl-PL" dirty="0"/>
              <a:t>do </a:t>
            </a:r>
            <a:r>
              <a:rPr lang="pl-PL" dirty="0" err="1"/>
              <a:t>while</a:t>
            </a:r>
            <a:endParaRPr lang="pl-PL" dirty="0"/>
          </a:p>
          <a:p>
            <a:endParaRPr lang="pl-PL" dirty="0"/>
          </a:p>
          <a:p>
            <a:r>
              <a:rPr lang="pl-PL" dirty="0"/>
              <a:t>for</a:t>
            </a:r>
          </a:p>
        </p:txBody>
      </p:sp>
      <p:pic>
        <p:nvPicPr>
          <p:cNvPr id="4" name="Picture 3">
            <a:extLst>
              <a:ext uri="{FF2B5EF4-FFF2-40B4-BE49-F238E27FC236}">
                <a16:creationId xmlns:a16="http://schemas.microsoft.com/office/drawing/2014/main" id="{D3C9758A-70E6-401E-A113-1040160E88EA}"/>
              </a:ext>
            </a:extLst>
          </p:cNvPr>
          <p:cNvPicPr>
            <a:picLocks noChangeAspect="1"/>
          </p:cNvPicPr>
          <p:nvPr/>
        </p:nvPicPr>
        <p:blipFill>
          <a:blip r:embed="rId3"/>
          <a:stretch>
            <a:fillRect/>
          </a:stretch>
        </p:blipFill>
        <p:spPr>
          <a:xfrm>
            <a:off x="6919491" y="2166463"/>
            <a:ext cx="4280120" cy="3175163"/>
          </a:xfrm>
          <a:prstGeom prst="rect">
            <a:avLst/>
          </a:prstGeom>
        </p:spPr>
      </p:pic>
      <p:pic>
        <p:nvPicPr>
          <p:cNvPr id="6" name="Picture 5">
            <a:extLst>
              <a:ext uri="{FF2B5EF4-FFF2-40B4-BE49-F238E27FC236}">
                <a16:creationId xmlns:a16="http://schemas.microsoft.com/office/drawing/2014/main" id="{B66D6AEB-F05D-42BA-8DED-28D4C80F339E}"/>
              </a:ext>
            </a:extLst>
          </p:cNvPr>
          <p:cNvPicPr>
            <a:picLocks noChangeAspect="1"/>
          </p:cNvPicPr>
          <p:nvPr/>
        </p:nvPicPr>
        <p:blipFill>
          <a:blip r:embed="rId4"/>
          <a:stretch>
            <a:fillRect/>
          </a:stretch>
        </p:blipFill>
        <p:spPr>
          <a:xfrm>
            <a:off x="3623022" y="3122656"/>
            <a:ext cx="2438525" cy="1790792"/>
          </a:xfrm>
          <a:prstGeom prst="rect">
            <a:avLst/>
          </a:prstGeom>
        </p:spPr>
      </p:pic>
      <p:pic>
        <p:nvPicPr>
          <p:cNvPr id="7" name="Picture 6">
            <a:extLst>
              <a:ext uri="{FF2B5EF4-FFF2-40B4-BE49-F238E27FC236}">
                <a16:creationId xmlns:a16="http://schemas.microsoft.com/office/drawing/2014/main" id="{B0C81442-328B-4DD4-97B2-31DC0132D5B5}"/>
              </a:ext>
            </a:extLst>
          </p:cNvPr>
          <p:cNvPicPr>
            <a:picLocks noChangeAspect="1"/>
          </p:cNvPicPr>
          <p:nvPr/>
        </p:nvPicPr>
        <p:blipFill>
          <a:blip r:embed="rId5"/>
          <a:stretch>
            <a:fillRect/>
          </a:stretch>
        </p:blipFill>
        <p:spPr>
          <a:xfrm>
            <a:off x="3623022" y="1350446"/>
            <a:ext cx="2419474" cy="1632034"/>
          </a:xfrm>
          <a:prstGeom prst="rect">
            <a:avLst/>
          </a:prstGeom>
        </p:spPr>
      </p:pic>
      <p:pic>
        <p:nvPicPr>
          <p:cNvPr id="8" name="Picture 7">
            <a:extLst>
              <a:ext uri="{FF2B5EF4-FFF2-40B4-BE49-F238E27FC236}">
                <a16:creationId xmlns:a16="http://schemas.microsoft.com/office/drawing/2014/main" id="{6BBE575A-1392-4D53-9A47-A0C5755C6F40}"/>
              </a:ext>
            </a:extLst>
          </p:cNvPr>
          <p:cNvPicPr>
            <a:picLocks noChangeAspect="1"/>
          </p:cNvPicPr>
          <p:nvPr/>
        </p:nvPicPr>
        <p:blipFill>
          <a:blip r:embed="rId6"/>
          <a:stretch>
            <a:fillRect/>
          </a:stretch>
        </p:blipFill>
        <p:spPr>
          <a:xfrm>
            <a:off x="3642073" y="5053624"/>
            <a:ext cx="2419474" cy="1392642"/>
          </a:xfrm>
          <a:prstGeom prst="rect">
            <a:avLst/>
          </a:prstGeom>
        </p:spPr>
      </p:pic>
    </p:spTree>
    <p:extLst>
      <p:ext uri="{BB962C8B-B14F-4D97-AF65-F5344CB8AC3E}">
        <p14:creationId xmlns:p14="http://schemas.microsoft.com/office/powerpoint/2010/main" val="156236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AEC374-7521-4C91-9ACD-5E1A45A244F7}"/>
              </a:ext>
            </a:extLst>
          </p:cNvPr>
          <p:cNvSpPr>
            <a:spLocks noGrp="1"/>
          </p:cNvSpPr>
          <p:nvPr>
            <p:ph type="title"/>
          </p:nvPr>
        </p:nvSpPr>
        <p:spPr/>
        <p:txBody>
          <a:bodyPr/>
          <a:lstStyle/>
          <a:p>
            <a:r>
              <a:rPr lang="pl-PL" dirty="0" err="1"/>
              <a:t>Ranges</a:t>
            </a:r>
            <a:endParaRPr lang="pl-PL" dirty="0"/>
          </a:p>
        </p:txBody>
      </p:sp>
      <p:sp>
        <p:nvSpPr>
          <p:cNvPr id="3" name="Symbol zastępczy zawartości 2">
            <a:extLst>
              <a:ext uri="{FF2B5EF4-FFF2-40B4-BE49-F238E27FC236}">
                <a16:creationId xmlns:a16="http://schemas.microsoft.com/office/drawing/2014/main" id="{1778F441-815E-4984-AE65-4327714E8C75}"/>
              </a:ext>
            </a:extLst>
          </p:cNvPr>
          <p:cNvSpPr>
            <a:spLocks noGrp="1"/>
          </p:cNvSpPr>
          <p:nvPr>
            <p:ph idx="1"/>
          </p:nvPr>
        </p:nvSpPr>
        <p:spPr>
          <a:xfrm>
            <a:off x="1141412" y="2249487"/>
            <a:ext cx="4235987" cy="3541714"/>
          </a:xfrm>
        </p:spPr>
        <p:txBody>
          <a:bodyPr>
            <a:normAutofit fontScale="85000" lnSpcReduction="20000"/>
          </a:bodyPr>
          <a:lstStyle/>
          <a:p>
            <a:r>
              <a:rPr lang="pl-PL" dirty="0"/>
              <a:t>1 to 10</a:t>
            </a:r>
          </a:p>
          <a:p>
            <a:r>
              <a:rPr lang="pl-PL" dirty="0"/>
              <a:t>1 </a:t>
            </a:r>
            <a:r>
              <a:rPr lang="pl-PL" dirty="0" err="1"/>
              <a:t>until</a:t>
            </a:r>
            <a:r>
              <a:rPr lang="pl-PL" dirty="0"/>
              <a:t> 10</a:t>
            </a:r>
          </a:p>
          <a:p>
            <a:r>
              <a:rPr lang="pl-PL" dirty="0"/>
              <a:t>1 to 10 by 2</a:t>
            </a:r>
          </a:p>
          <a:p>
            <a:r>
              <a:rPr lang="pl-PL" dirty="0"/>
              <a:t>'a' to ‚c’</a:t>
            </a:r>
          </a:p>
          <a:p>
            <a:endParaRPr lang="pl-PL" dirty="0"/>
          </a:p>
          <a:p>
            <a:r>
              <a:rPr lang="pl-PL" dirty="0"/>
              <a:t>(1 to 10).</a:t>
            </a:r>
            <a:r>
              <a:rPr lang="pl-PL" dirty="0" err="1"/>
              <a:t>toList</a:t>
            </a:r>
            <a:endParaRPr lang="pl-PL" dirty="0"/>
          </a:p>
          <a:p>
            <a:r>
              <a:rPr lang="pl-PL" dirty="0"/>
              <a:t>(1 to 10).</a:t>
            </a:r>
            <a:r>
              <a:rPr lang="pl-PL" dirty="0" err="1"/>
              <a:t>toArray</a:t>
            </a:r>
            <a:endParaRPr lang="pl-PL" dirty="0"/>
          </a:p>
          <a:p>
            <a:r>
              <a:rPr lang="pl-PL" dirty="0"/>
              <a:t>(1 to 10).</a:t>
            </a:r>
            <a:r>
              <a:rPr lang="pl-PL" dirty="0" err="1"/>
              <a:t>toSet</a:t>
            </a:r>
            <a:endParaRPr lang="pl-PL" dirty="0"/>
          </a:p>
          <a:p>
            <a:endParaRPr lang="pl-PL" dirty="0"/>
          </a:p>
        </p:txBody>
      </p:sp>
      <p:sp>
        <p:nvSpPr>
          <p:cNvPr id="5" name="Symbol zastępczy zawartości 2">
            <a:extLst>
              <a:ext uri="{FF2B5EF4-FFF2-40B4-BE49-F238E27FC236}">
                <a16:creationId xmlns:a16="http://schemas.microsoft.com/office/drawing/2014/main" id="{8B8BED76-A509-461A-B43F-8292764F9049}"/>
              </a:ext>
            </a:extLst>
          </p:cNvPr>
          <p:cNvSpPr txBox="1">
            <a:spLocks/>
          </p:cNvSpPr>
          <p:nvPr/>
        </p:nvSpPr>
        <p:spPr>
          <a:xfrm>
            <a:off x="5008939" y="911192"/>
            <a:ext cx="4235987" cy="50596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l-PL" dirty="0"/>
              <a:t>Związane z pętlą for:</a:t>
            </a:r>
          </a:p>
          <a:p>
            <a:r>
              <a:rPr lang="pl-PL" dirty="0"/>
              <a:t>For z filtrami: </a:t>
            </a:r>
          </a:p>
          <a:p>
            <a:endParaRPr lang="pl-PL" dirty="0"/>
          </a:p>
          <a:p>
            <a:r>
              <a:rPr lang="pl-PL" dirty="0" err="1"/>
              <a:t>Multiple</a:t>
            </a:r>
            <a:r>
              <a:rPr lang="pl-PL" dirty="0"/>
              <a:t> </a:t>
            </a:r>
            <a:r>
              <a:rPr lang="pl-PL" dirty="0" err="1"/>
              <a:t>ranges</a:t>
            </a:r>
            <a:r>
              <a:rPr lang="pl-PL" dirty="0"/>
              <a:t>: </a:t>
            </a:r>
          </a:p>
          <a:p>
            <a:endParaRPr lang="pl-PL" dirty="0"/>
          </a:p>
          <a:p>
            <a:endParaRPr lang="pl-PL" dirty="0"/>
          </a:p>
          <a:p>
            <a:endParaRPr lang="pl-PL" dirty="0"/>
          </a:p>
          <a:p>
            <a:endParaRPr lang="pl-PL" dirty="0"/>
          </a:p>
          <a:p>
            <a:r>
              <a:rPr lang="pl-PL" dirty="0" err="1"/>
              <a:t>Yield</a:t>
            </a:r>
            <a:r>
              <a:rPr lang="pl-PL" dirty="0"/>
              <a:t>:</a:t>
            </a:r>
          </a:p>
          <a:p>
            <a:endParaRPr lang="pl-PL" dirty="0"/>
          </a:p>
          <a:p>
            <a:pPr marL="0" indent="0">
              <a:buNone/>
            </a:pPr>
            <a:endParaRPr lang="pl-PL" dirty="0"/>
          </a:p>
          <a:p>
            <a:endParaRPr lang="pl-PL" dirty="0"/>
          </a:p>
          <a:p>
            <a:endParaRPr lang="pl-PL" dirty="0"/>
          </a:p>
          <a:p>
            <a:endParaRPr lang="pl-PL" dirty="0"/>
          </a:p>
        </p:txBody>
      </p:sp>
      <p:pic>
        <p:nvPicPr>
          <p:cNvPr id="6" name="Picture 5">
            <a:extLst>
              <a:ext uri="{FF2B5EF4-FFF2-40B4-BE49-F238E27FC236}">
                <a16:creationId xmlns:a16="http://schemas.microsoft.com/office/drawing/2014/main" id="{5D75680A-205F-4B9A-A89E-C4326EA8FA08}"/>
              </a:ext>
            </a:extLst>
          </p:cNvPr>
          <p:cNvPicPr>
            <a:picLocks noChangeAspect="1"/>
          </p:cNvPicPr>
          <p:nvPr/>
        </p:nvPicPr>
        <p:blipFill>
          <a:blip r:embed="rId3"/>
          <a:stretch>
            <a:fillRect/>
          </a:stretch>
        </p:blipFill>
        <p:spPr>
          <a:xfrm>
            <a:off x="7456587" y="1524385"/>
            <a:ext cx="3670489" cy="1104957"/>
          </a:xfrm>
          <a:prstGeom prst="rect">
            <a:avLst/>
          </a:prstGeom>
        </p:spPr>
      </p:pic>
      <p:pic>
        <p:nvPicPr>
          <p:cNvPr id="7" name="Picture 6">
            <a:extLst>
              <a:ext uri="{FF2B5EF4-FFF2-40B4-BE49-F238E27FC236}">
                <a16:creationId xmlns:a16="http://schemas.microsoft.com/office/drawing/2014/main" id="{90F0A87F-716E-4B60-A7AB-D7274F6DF0BD}"/>
              </a:ext>
            </a:extLst>
          </p:cNvPr>
          <p:cNvPicPr>
            <a:picLocks noChangeAspect="1"/>
          </p:cNvPicPr>
          <p:nvPr/>
        </p:nvPicPr>
        <p:blipFill>
          <a:blip r:embed="rId4"/>
          <a:stretch>
            <a:fillRect/>
          </a:stretch>
        </p:blipFill>
        <p:spPr>
          <a:xfrm>
            <a:off x="7456587" y="2775680"/>
            <a:ext cx="3867349" cy="2489328"/>
          </a:xfrm>
          <a:prstGeom prst="rect">
            <a:avLst/>
          </a:prstGeom>
        </p:spPr>
      </p:pic>
      <p:pic>
        <p:nvPicPr>
          <p:cNvPr id="8" name="Picture 7">
            <a:extLst>
              <a:ext uri="{FF2B5EF4-FFF2-40B4-BE49-F238E27FC236}">
                <a16:creationId xmlns:a16="http://schemas.microsoft.com/office/drawing/2014/main" id="{D2C29452-1347-42C6-BF88-87C3D7F9A405}"/>
              </a:ext>
            </a:extLst>
          </p:cNvPr>
          <p:cNvPicPr>
            <a:picLocks noChangeAspect="1"/>
          </p:cNvPicPr>
          <p:nvPr/>
        </p:nvPicPr>
        <p:blipFill>
          <a:blip r:embed="rId5"/>
          <a:stretch>
            <a:fillRect/>
          </a:stretch>
        </p:blipFill>
        <p:spPr>
          <a:xfrm>
            <a:off x="7456587" y="5362702"/>
            <a:ext cx="3194214" cy="914447"/>
          </a:xfrm>
          <a:prstGeom prst="rect">
            <a:avLst/>
          </a:prstGeom>
        </p:spPr>
      </p:pic>
    </p:spTree>
    <p:extLst>
      <p:ext uri="{BB962C8B-B14F-4D97-AF65-F5344CB8AC3E}">
        <p14:creationId xmlns:p14="http://schemas.microsoft.com/office/powerpoint/2010/main" val="278972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F5962A-99EB-43DC-827A-1D1C461D8229}"/>
              </a:ext>
            </a:extLst>
          </p:cNvPr>
          <p:cNvSpPr>
            <a:spLocks noGrp="1"/>
          </p:cNvSpPr>
          <p:nvPr>
            <p:ph type="title"/>
          </p:nvPr>
        </p:nvSpPr>
        <p:spPr/>
        <p:txBody>
          <a:bodyPr/>
          <a:lstStyle/>
          <a:p>
            <a:r>
              <a:rPr lang="pl-PL" dirty="0"/>
              <a:t>Pętle funkcyjne (</a:t>
            </a:r>
            <a:r>
              <a:rPr lang="pl-PL" dirty="0" err="1"/>
              <a:t>foreach</a:t>
            </a:r>
            <a:r>
              <a:rPr lang="pl-PL" dirty="0"/>
              <a:t>)</a:t>
            </a:r>
          </a:p>
        </p:txBody>
      </p:sp>
      <p:sp>
        <p:nvSpPr>
          <p:cNvPr id="3" name="Symbol zastępczy zawartości 2">
            <a:extLst>
              <a:ext uri="{FF2B5EF4-FFF2-40B4-BE49-F238E27FC236}">
                <a16:creationId xmlns:a16="http://schemas.microsoft.com/office/drawing/2014/main" id="{8EC0C7FB-EAE5-4315-A156-EDD908F052D3}"/>
              </a:ext>
            </a:extLst>
          </p:cNvPr>
          <p:cNvSpPr>
            <a:spLocks noGrp="1"/>
          </p:cNvSpPr>
          <p:nvPr>
            <p:ph idx="1"/>
          </p:nvPr>
        </p:nvSpPr>
        <p:spPr/>
        <p:txBody>
          <a:bodyPr/>
          <a:lstStyle/>
          <a:p>
            <a:r>
              <a:rPr lang="pl-PL" i="1" dirty="0"/>
              <a:t>„</a:t>
            </a:r>
            <a:r>
              <a:rPr lang="en-US" i="1" dirty="0"/>
              <a:t>foreach takes a procedure — a function with a result type Unit — as the right operand. It simply applies the procedure to each List element. The result of the operation is again Unit; no list of results is assembled.</a:t>
            </a:r>
            <a:r>
              <a:rPr lang="pl-PL" i="1" dirty="0"/>
              <a:t>” – </a:t>
            </a:r>
            <a:r>
              <a:rPr lang="pl-PL" dirty="0">
                <a:hlinkClick r:id="rId3"/>
              </a:rPr>
              <a:t>Programming in Scala</a:t>
            </a:r>
            <a:endParaRPr lang="pl-PL" dirty="0"/>
          </a:p>
          <a:p>
            <a:endParaRPr lang="pl-PL" dirty="0"/>
          </a:p>
        </p:txBody>
      </p:sp>
      <p:pic>
        <p:nvPicPr>
          <p:cNvPr id="4" name="Picture 3">
            <a:extLst>
              <a:ext uri="{FF2B5EF4-FFF2-40B4-BE49-F238E27FC236}">
                <a16:creationId xmlns:a16="http://schemas.microsoft.com/office/drawing/2014/main" id="{8C77DCA6-2F9D-4B75-B7E8-CFE9D4CAE7F8}"/>
              </a:ext>
            </a:extLst>
          </p:cNvPr>
          <p:cNvPicPr>
            <a:picLocks noChangeAspect="1"/>
          </p:cNvPicPr>
          <p:nvPr/>
        </p:nvPicPr>
        <p:blipFill>
          <a:blip r:embed="rId4"/>
          <a:stretch>
            <a:fillRect/>
          </a:stretch>
        </p:blipFill>
        <p:spPr>
          <a:xfrm>
            <a:off x="1597142" y="4014095"/>
            <a:ext cx="4100255" cy="2225387"/>
          </a:xfrm>
          <a:prstGeom prst="rect">
            <a:avLst/>
          </a:prstGeom>
        </p:spPr>
      </p:pic>
      <p:pic>
        <p:nvPicPr>
          <p:cNvPr id="5" name="Picture 4">
            <a:extLst>
              <a:ext uri="{FF2B5EF4-FFF2-40B4-BE49-F238E27FC236}">
                <a16:creationId xmlns:a16="http://schemas.microsoft.com/office/drawing/2014/main" id="{001C9F05-7A68-4DB2-B961-67E3451235E1}"/>
              </a:ext>
            </a:extLst>
          </p:cNvPr>
          <p:cNvPicPr>
            <a:picLocks noChangeAspect="1"/>
          </p:cNvPicPr>
          <p:nvPr/>
        </p:nvPicPr>
        <p:blipFill>
          <a:blip r:embed="rId5"/>
          <a:stretch>
            <a:fillRect/>
          </a:stretch>
        </p:blipFill>
        <p:spPr>
          <a:xfrm>
            <a:off x="6153126" y="3758049"/>
            <a:ext cx="4282629" cy="2749975"/>
          </a:xfrm>
          <a:prstGeom prst="rect">
            <a:avLst/>
          </a:prstGeom>
        </p:spPr>
      </p:pic>
    </p:spTree>
    <p:extLst>
      <p:ext uri="{BB962C8B-B14F-4D97-AF65-F5344CB8AC3E}">
        <p14:creationId xmlns:p14="http://schemas.microsoft.com/office/powerpoint/2010/main" val="310115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0377BD-4C1B-4142-955D-B9116741E5A5}"/>
              </a:ext>
            </a:extLst>
          </p:cNvPr>
          <p:cNvSpPr>
            <a:spLocks noGrp="1"/>
          </p:cNvSpPr>
          <p:nvPr>
            <p:ph type="title"/>
          </p:nvPr>
        </p:nvSpPr>
        <p:spPr/>
        <p:txBody>
          <a:bodyPr/>
          <a:lstStyle/>
          <a:p>
            <a:r>
              <a:rPr lang="pl-PL" dirty="0"/>
              <a:t>Tablice</a:t>
            </a:r>
          </a:p>
        </p:txBody>
      </p:sp>
      <p:sp>
        <p:nvSpPr>
          <p:cNvPr id="3" name="Symbol zastępczy zawartości 2">
            <a:extLst>
              <a:ext uri="{FF2B5EF4-FFF2-40B4-BE49-F238E27FC236}">
                <a16:creationId xmlns:a16="http://schemas.microsoft.com/office/drawing/2014/main" id="{95F5D013-3BC6-4913-8BF7-6E684190A645}"/>
              </a:ext>
            </a:extLst>
          </p:cNvPr>
          <p:cNvSpPr>
            <a:spLocks noGrp="1"/>
          </p:cNvSpPr>
          <p:nvPr>
            <p:ph idx="1"/>
          </p:nvPr>
        </p:nvSpPr>
        <p:spPr>
          <a:xfrm>
            <a:off x="591285" y="1837548"/>
            <a:ext cx="7312217" cy="3541714"/>
          </a:xfrm>
        </p:spPr>
        <p:txBody>
          <a:bodyPr/>
          <a:lstStyle/>
          <a:p>
            <a:r>
              <a:rPr lang="pl-PL" dirty="0"/>
              <a:t>Przechowywanie stałych elementów tego samego typu</a:t>
            </a:r>
          </a:p>
          <a:p>
            <a:r>
              <a:rPr lang="pl-PL" i="1" dirty="0"/>
              <a:t>„</a:t>
            </a:r>
            <a:r>
              <a:rPr lang="en-US" i="1" dirty="0"/>
              <a:t>Arrays are mutable, indexed collections of values. </a:t>
            </a:r>
            <a:br>
              <a:rPr lang="pl-PL" i="1" dirty="0"/>
            </a:br>
            <a:r>
              <a:rPr lang="en-US" i="1" dirty="0"/>
              <a:t>Array[T] is Scala's representation for Java's T[].</a:t>
            </a:r>
            <a:r>
              <a:rPr lang="pl-PL" i="1" dirty="0"/>
              <a:t>” – </a:t>
            </a:r>
            <a:r>
              <a:rPr lang="pl-PL" i="1" dirty="0">
                <a:hlinkClick r:id="rId3"/>
              </a:rPr>
              <a:t>scala </a:t>
            </a:r>
            <a:r>
              <a:rPr lang="pl-PL" i="1" dirty="0" err="1">
                <a:hlinkClick r:id="rId3"/>
              </a:rPr>
              <a:t>documentation</a:t>
            </a:r>
            <a:endParaRPr lang="pl-PL" i="1" dirty="0"/>
          </a:p>
        </p:txBody>
      </p:sp>
      <p:pic>
        <p:nvPicPr>
          <p:cNvPr id="5" name="Picture 4">
            <a:extLst>
              <a:ext uri="{FF2B5EF4-FFF2-40B4-BE49-F238E27FC236}">
                <a16:creationId xmlns:a16="http://schemas.microsoft.com/office/drawing/2014/main" id="{F573656E-6745-48EE-A6BF-D01D7B578A87}"/>
              </a:ext>
            </a:extLst>
          </p:cNvPr>
          <p:cNvPicPr>
            <a:picLocks noChangeAspect="1"/>
          </p:cNvPicPr>
          <p:nvPr/>
        </p:nvPicPr>
        <p:blipFill>
          <a:blip r:embed="rId4"/>
          <a:stretch>
            <a:fillRect/>
          </a:stretch>
        </p:blipFill>
        <p:spPr>
          <a:xfrm>
            <a:off x="1485748" y="3806348"/>
            <a:ext cx="4900062" cy="2753932"/>
          </a:xfrm>
          <a:prstGeom prst="rect">
            <a:avLst/>
          </a:prstGeom>
        </p:spPr>
      </p:pic>
      <p:pic>
        <p:nvPicPr>
          <p:cNvPr id="6" name="Picture 5">
            <a:extLst>
              <a:ext uri="{FF2B5EF4-FFF2-40B4-BE49-F238E27FC236}">
                <a16:creationId xmlns:a16="http://schemas.microsoft.com/office/drawing/2014/main" id="{CE22DDED-89BF-435F-BB9E-C8CCE07E50FB}"/>
              </a:ext>
            </a:extLst>
          </p:cNvPr>
          <p:cNvPicPr>
            <a:picLocks noChangeAspect="1"/>
          </p:cNvPicPr>
          <p:nvPr/>
        </p:nvPicPr>
        <p:blipFill>
          <a:blip r:embed="rId5"/>
          <a:stretch>
            <a:fillRect/>
          </a:stretch>
        </p:blipFill>
        <p:spPr>
          <a:xfrm>
            <a:off x="7903502" y="1478738"/>
            <a:ext cx="3868648" cy="4655220"/>
          </a:xfrm>
          <a:prstGeom prst="rect">
            <a:avLst/>
          </a:prstGeom>
        </p:spPr>
      </p:pic>
    </p:spTree>
    <p:extLst>
      <p:ext uri="{BB962C8B-B14F-4D97-AF65-F5344CB8AC3E}">
        <p14:creationId xmlns:p14="http://schemas.microsoft.com/office/powerpoint/2010/main" val="110184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6CC52A-98EB-4350-8F12-52071E3F248F}"/>
              </a:ext>
            </a:extLst>
          </p:cNvPr>
          <p:cNvSpPr>
            <a:spLocks noGrp="1"/>
          </p:cNvSpPr>
          <p:nvPr>
            <p:ph type="title"/>
          </p:nvPr>
        </p:nvSpPr>
        <p:spPr/>
        <p:txBody>
          <a:bodyPr/>
          <a:lstStyle/>
          <a:p>
            <a:r>
              <a:rPr lang="pl-PL" dirty="0"/>
              <a:t>Sekwencje</a:t>
            </a:r>
          </a:p>
        </p:txBody>
      </p:sp>
      <p:sp>
        <p:nvSpPr>
          <p:cNvPr id="3" name="Symbol zastępczy zawartości 2">
            <a:extLst>
              <a:ext uri="{FF2B5EF4-FFF2-40B4-BE49-F238E27FC236}">
                <a16:creationId xmlns:a16="http://schemas.microsoft.com/office/drawing/2014/main" id="{9F36EE3F-5EAA-4E46-8EEB-915C89030955}"/>
              </a:ext>
            </a:extLst>
          </p:cNvPr>
          <p:cNvSpPr>
            <a:spLocks noGrp="1"/>
          </p:cNvSpPr>
          <p:nvPr>
            <p:ph idx="1"/>
          </p:nvPr>
        </p:nvSpPr>
        <p:spPr>
          <a:xfrm>
            <a:off x="1141412" y="2249487"/>
            <a:ext cx="5836509" cy="3541714"/>
          </a:xfrm>
        </p:spPr>
        <p:txBody>
          <a:bodyPr/>
          <a:lstStyle/>
          <a:p>
            <a:r>
              <a:rPr lang="pl-PL" i="1" dirty="0" err="1"/>
              <a:t>Immutable</a:t>
            </a:r>
            <a:endParaRPr lang="pl-PL" i="1" dirty="0"/>
          </a:p>
          <a:p>
            <a:r>
              <a:rPr lang="pl-PL" i="1" dirty="0"/>
              <a:t>„</a:t>
            </a:r>
            <a:r>
              <a:rPr lang="en-US" i="1" dirty="0"/>
              <a:t>Sequences are special cases of </a:t>
            </a:r>
            <a:r>
              <a:rPr lang="en-US" i="1" dirty="0" err="1"/>
              <a:t>iterable</a:t>
            </a:r>
            <a:r>
              <a:rPr lang="en-US" i="1" dirty="0"/>
              <a:t> collections of class </a:t>
            </a:r>
            <a:r>
              <a:rPr lang="en-US" i="1" dirty="0" err="1"/>
              <a:t>Iterable</a:t>
            </a:r>
            <a:r>
              <a:rPr lang="en-US" i="1" dirty="0"/>
              <a:t>. Unlike </a:t>
            </a:r>
            <a:r>
              <a:rPr lang="en-US" i="1" dirty="0" err="1"/>
              <a:t>iterables</a:t>
            </a:r>
            <a:r>
              <a:rPr lang="en-US" i="1" dirty="0"/>
              <a:t>, sequences always have a defined order of elements</a:t>
            </a:r>
            <a:r>
              <a:rPr lang="pl-PL" i="1" dirty="0"/>
              <a:t>” – </a:t>
            </a:r>
            <a:r>
              <a:rPr lang="pl-PL" i="1" dirty="0">
                <a:hlinkClick r:id="rId3"/>
              </a:rPr>
              <a:t>scala </a:t>
            </a:r>
            <a:r>
              <a:rPr lang="pl-PL" i="1" dirty="0" err="1">
                <a:hlinkClick r:id="rId3"/>
              </a:rPr>
              <a:t>documentation</a:t>
            </a:r>
            <a:endParaRPr lang="pl-PL" i="1" dirty="0"/>
          </a:p>
          <a:p>
            <a:endParaRPr lang="pl-PL" dirty="0"/>
          </a:p>
        </p:txBody>
      </p:sp>
      <p:pic>
        <p:nvPicPr>
          <p:cNvPr id="5" name="Picture 4">
            <a:extLst>
              <a:ext uri="{FF2B5EF4-FFF2-40B4-BE49-F238E27FC236}">
                <a16:creationId xmlns:a16="http://schemas.microsoft.com/office/drawing/2014/main" id="{61BCA651-4B04-406D-A453-1650665EE6D2}"/>
              </a:ext>
            </a:extLst>
          </p:cNvPr>
          <p:cNvPicPr>
            <a:picLocks noChangeAspect="1"/>
          </p:cNvPicPr>
          <p:nvPr/>
        </p:nvPicPr>
        <p:blipFill>
          <a:blip r:embed="rId4"/>
          <a:stretch>
            <a:fillRect/>
          </a:stretch>
        </p:blipFill>
        <p:spPr>
          <a:xfrm>
            <a:off x="7046023" y="1994654"/>
            <a:ext cx="4131930" cy="3100829"/>
          </a:xfrm>
          <a:prstGeom prst="rect">
            <a:avLst/>
          </a:prstGeom>
        </p:spPr>
      </p:pic>
    </p:spTree>
    <p:extLst>
      <p:ext uri="{BB962C8B-B14F-4D97-AF65-F5344CB8AC3E}">
        <p14:creationId xmlns:p14="http://schemas.microsoft.com/office/powerpoint/2010/main" val="142666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890C61-37C9-43B6-97F8-6F4A66690D8E}"/>
              </a:ext>
            </a:extLst>
          </p:cNvPr>
          <p:cNvSpPr>
            <a:spLocks noGrp="1"/>
          </p:cNvSpPr>
          <p:nvPr>
            <p:ph type="title"/>
          </p:nvPr>
        </p:nvSpPr>
        <p:spPr/>
        <p:txBody>
          <a:bodyPr/>
          <a:lstStyle/>
          <a:p>
            <a:r>
              <a:rPr lang="pl-PL" dirty="0"/>
              <a:t>listy</a:t>
            </a:r>
          </a:p>
        </p:txBody>
      </p:sp>
      <p:sp>
        <p:nvSpPr>
          <p:cNvPr id="3" name="Symbol zastępczy zawartości 2">
            <a:extLst>
              <a:ext uri="{FF2B5EF4-FFF2-40B4-BE49-F238E27FC236}">
                <a16:creationId xmlns:a16="http://schemas.microsoft.com/office/drawing/2014/main" id="{B1732423-0254-4555-AB3C-23CFA6132A32}"/>
              </a:ext>
            </a:extLst>
          </p:cNvPr>
          <p:cNvSpPr>
            <a:spLocks noGrp="1"/>
          </p:cNvSpPr>
          <p:nvPr>
            <p:ph idx="1"/>
          </p:nvPr>
        </p:nvSpPr>
        <p:spPr/>
        <p:txBody>
          <a:bodyPr/>
          <a:lstStyle/>
          <a:p>
            <a:r>
              <a:rPr lang="pl-PL" dirty="0"/>
              <a:t>Kilka rodzajów tworzenia list</a:t>
            </a:r>
          </a:p>
          <a:p>
            <a:r>
              <a:rPr lang="pl-PL" dirty="0"/>
              <a:t>Do list można wrzucić cokolwiek</a:t>
            </a:r>
          </a:p>
          <a:p>
            <a:r>
              <a:rPr lang="pl-PL" dirty="0" err="1"/>
              <a:t>Niemutowalna</a:t>
            </a:r>
            <a:endParaRPr lang="pl-PL" dirty="0"/>
          </a:p>
          <a:p>
            <a:r>
              <a:rPr lang="pl-PL" altLang="pl-PL" dirty="0"/>
              <a:t>„</a:t>
            </a:r>
            <a:r>
              <a:rPr lang="pl-PL" altLang="pl-PL" dirty="0" err="1"/>
              <a:t>This</a:t>
            </a:r>
            <a:r>
              <a:rPr lang="pl-PL" altLang="pl-PL" dirty="0"/>
              <a:t> </a:t>
            </a:r>
            <a:r>
              <a:rPr lang="pl-PL" altLang="pl-PL" dirty="0" err="1"/>
              <a:t>class</a:t>
            </a:r>
            <a:r>
              <a:rPr lang="pl-PL" altLang="pl-PL" dirty="0"/>
              <a:t> </a:t>
            </a:r>
            <a:r>
              <a:rPr lang="pl-PL" altLang="pl-PL" dirty="0" err="1"/>
              <a:t>is</a:t>
            </a:r>
            <a:r>
              <a:rPr lang="pl-PL" altLang="pl-PL" dirty="0"/>
              <a:t> </a:t>
            </a:r>
            <a:r>
              <a:rPr lang="pl-PL" altLang="pl-PL" dirty="0" err="1"/>
              <a:t>optimal</a:t>
            </a:r>
            <a:r>
              <a:rPr lang="pl-PL" altLang="pl-PL" dirty="0"/>
              <a:t> for </a:t>
            </a:r>
            <a:r>
              <a:rPr lang="pl-PL" altLang="pl-PL" dirty="0" err="1"/>
              <a:t>last</a:t>
            </a:r>
            <a:r>
              <a:rPr lang="pl-PL" altLang="pl-PL" dirty="0"/>
              <a:t>-in-</a:t>
            </a:r>
            <a:r>
              <a:rPr lang="pl-PL" altLang="pl-PL" dirty="0" err="1"/>
              <a:t>first</a:t>
            </a:r>
            <a:r>
              <a:rPr lang="pl-PL" altLang="pl-PL" dirty="0"/>
              <a:t>-out (LIFO), </a:t>
            </a:r>
            <a:r>
              <a:rPr lang="pl-PL" altLang="pl-PL" dirty="0" err="1"/>
              <a:t>stack-like</a:t>
            </a:r>
            <a:r>
              <a:rPr lang="pl-PL" altLang="pl-PL" dirty="0"/>
              <a:t> </a:t>
            </a:r>
            <a:r>
              <a:rPr lang="pl-PL" altLang="pl-PL" dirty="0" err="1"/>
              <a:t>access</a:t>
            </a:r>
            <a:r>
              <a:rPr lang="pl-PL" altLang="pl-PL" dirty="0"/>
              <a:t> </a:t>
            </a:r>
            <a:r>
              <a:rPr lang="pl-PL" altLang="pl-PL" dirty="0" err="1"/>
              <a:t>patterns</a:t>
            </a:r>
            <a:r>
              <a:rPr lang="pl-PL" altLang="pl-PL" dirty="0"/>
              <a:t>. </a:t>
            </a:r>
            <a:r>
              <a:rPr lang="pl-PL" altLang="pl-PL" dirty="0" err="1"/>
              <a:t>If</a:t>
            </a:r>
            <a:r>
              <a:rPr lang="pl-PL" altLang="pl-PL" dirty="0"/>
              <a:t> </a:t>
            </a:r>
            <a:r>
              <a:rPr lang="pl-PL" altLang="pl-PL" dirty="0" err="1"/>
              <a:t>you</a:t>
            </a:r>
            <a:r>
              <a:rPr lang="pl-PL" altLang="pl-PL" dirty="0"/>
              <a:t> </a:t>
            </a:r>
            <a:r>
              <a:rPr lang="pl-PL" altLang="pl-PL" dirty="0" err="1"/>
              <a:t>need</a:t>
            </a:r>
            <a:r>
              <a:rPr lang="pl-PL" altLang="pl-PL" dirty="0"/>
              <a:t> </a:t>
            </a:r>
            <a:r>
              <a:rPr lang="pl-PL" altLang="pl-PL" dirty="0" err="1"/>
              <a:t>another</a:t>
            </a:r>
            <a:r>
              <a:rPr lang="pl-PL" altLang="pl-PL" dirty="0"/>
              <a:t> </a:t>
            </a:r>
            <a:r>
              <a:rPr lang="pl-PL" altLang="pl-PL" dirty="0" err="1"/>
              <a:t>access</a:t>
            </a:r>
            <a:r>
              <a:rPr lang="pl-PL" altLang="pl-PL" dirty="0"/>
              <a:t> </a:t>
            </a:r>
            <a:r>
              <a:rPr lang="pl-PL" altLang="pl-PL" dirty="0" err="1"/>
              <a:t>pattern</a:t>
            </a:r>
            <a:r>
              <a:rPr lang="pl-PL" altLang="pl-PL" dirty="0"/>
              <a:t>, for </a:t>
            </a:r>
            <a:r>
              <a:rPr lang="pl-PL" altLang="pl-PL" dirty="0" err="1"/>
              <a:t>example</a:t>
            </a:r>
            <a:r>
              <a:rPr lang="pl-PL" altLang="pl-PL" dirty="0"/>
              <a:t>, </a:t>
            </a:r>
            <a:r>
              <a:rPr lang="pl-PL" altLang="pl-PL" dirty="0" err="1"/>
              <a:t>random</a:t>
            </a:r>
            <a:r>
              <a:rPr lang="pl-PL" altLang="pl-PL" dirty="0"/>
              <a:t> </a:t>
            </a:r>
            <a:r>
              <a:rPr lang="pl-PL" altLang="pl-PL" dirty="0" err="1"/>
              <a:t>access</a:t>
            </a:r>
            <a:r>
              <a:rPr lang="pl-PL" altLang="pl-PL" dirty="0"/>
              <a:t> </a:t>
            </a:r>
            <a:r>
              <a:rPr lang="pl-PL" altLang="pl-PL" dirty="0" err="1"/>
              <a:t>or</a:t>
            </a:r>
            <a:r>
              <a:rPr lang="pl-PL" altLang="pl-PL" dirty="0"/>
              <a:t> FIFO, </a:t>
            </a:r>
            <a:r>
              <a:rPr lang="pl-PL" altLang="pl-PL" dirty="0" err="1"/>
              <a:t>consider</a:t>
            </a:r>
            <a:r>
              <a:rPr lang="pl-PL" altLang="pl-PL" dirty="0"/>
              <a:t> </a:t>
            </a:r>
            <a:r>
              <a:rPr lang="pl-PL" altLang="pl-PL" dirty="0" err="1"/>
              <a:t>using</a:t>
            </a:r>
            <a:r>
              <a:rPr lang="pl-PL" altLang="pl-PL" dirty="0"/>
              <a:t> a </a:t>
            </a:r>
            <a:r>
              <a:rPr lang="pl-PL" altLang="pl-PL" dirty="0" err="1"/>
              <a:t>collection</a:t>
            </a:r>
            <a:r>
              <a:rPr lang="pl-PL" altLang="pl-PL" dirty="0"/>
              <a:t> </a:t>
            </a:r>
            <a:r>
              <a:rPr lang="pl-PL" altLang="pl-PL" dirty="0" err="1"/>
              <a:t>more</a:t>
            </a:r>
            <a:r>
              <a:rPr lang="pl-PL" altLang="pl-PL" dirty="0"/>
              <a:t> </a:t>
            </a:r>
            <a:r>
              <a:rPr lang="pl-PL" altLang="pl-PL" dirty="0" err="1"/>
              <a:t>suited</a:t>
            </a:r>
            <a:r>
              <a:rPr lang="pl-PL" altLang="pl-PL" dirty="0"/>
              <a:t> to </a:t>
            </a:r>
            <a:r>
              <a:rPr lang="pl-PL" altLang="pl-PL" dirty="0" err="1"/>
              <a:t>this</a:t>
            </a:r>
            <a:r>
              <a:rPr lang="pl-PL" altLang="pl-PL" dirty="0"/>
              <a:t> </a:t>
            </a:r>
            <a:r>
              <a:rPr lang="pl-PL" altLang="pl-PL" dirty="0" err="1"/>
              <a:t>than</a:t>
            </a:r>
            <a:r>
              <a:rPr lang="pl-PL" altLang="pl-PL" dirty="0"/>
              <a:t> List” - </a:t>
            </a:r>
            <a:r>
              <a:rPr lang="pl-PL" i="1" dirty="0">
                <a:hlinkClick r:id="rId3"/>
              </a:rPr>
              <a:t>scala </a:t>
            </a:r>
            <a:r>
              <a:rPr lang="pl-PL" i="1" dirty="0" err="1">
                <a:hlinkClick r:id="rId3"/>
              </a:rPr>
              <a:t>documentation</a:t>
            </a:r>
            <a:endParaRPr lang="pl-PL" i="1" dirty="0"/>
          </a:p>
          <a:p>
            <a:endParaRPr lang="pl-PL" dirty="0"/>
          </a:p>
          <a:p>
            <a:pPr marL="0" indent="0">
              <a:buNone/>
            </a:pPr>
            <a:endParaRPr lang="pl-PL" dirty="0"/>
          </a:p>
        </p:txBody>
      </p:sp>
      <p:pic>
        <p:nvPicPr>
          <p:cNvPr id="7" name="Obraz 6">
            <a:extLst>
              <a:ext uri="{FF2B5EF4-FFF2-40B4-BE49-F238E27FC236}">
                <a16:creationId xmlns:a16="http://schemas.microsoft.com/office/drawing/2014/main" id="{6E4B30C5-E6D4-482A-8C7E-D4BD5F4C2004}"/>
              </a:ext>
            </a:extLst>
          </p:cNvPr>
          <p:cNvPicPr>
            <a:picLocks noChangeAspect="1"/>
          </p:cNvPicPr>
          <p:nvPr/>
        </p:nvPicPr>
        <p:blipFill>
          <a:blip r:embed="rId4"/>
          <a:stretch>
            <a:fillRect/>
          </a:stretch>
        </p:blipFill>
        <p:spPr>
          <a:xfrm>
            <a:off x="5639252" y="2097088"/>
            <a:ext cx="6552748" cy="1478569"/>
          </a:xfrm>
          <a:prstGeom prst="rect">
            <a:avLst/>
          </a:prstGeom>
        </p:spPr>
      </p:pic>
      <p:sp>
        <p:nvSpPr>
          <p:cNvPr id="4" name="Rectangle 1">
            <a:extLst>
              <a:ext uri="{FF2B5EF4-FFF2-40B4-BE49-F238E27FC236}">
                <a16:creationId xmlns:a16="http://schemas.microsoft.com/office/drawing/2014/main" id="{0495FAB9-8906-4158-B5C1-4F6C6FAFA73D}"/>
              </a:ext>
            </a:extLst>
          </p:cNvPr>
          <p:cNvSpPr>
            <a:spLocks noChangeArrowheads="1"/>
          </p:cNvSpPr>
          <p:nvPr/>
        </p:nvSpPr>
        <p:spPr bwMode="auto">
          <a:xfrm>
            <a:off x="0" y="-138499"/>
            <a:ext cx="65" cy="276999"/>
          </a:xfrm>
          <a:prstGeom prst="rect">
            <a:avLst/>
          </a:prstGeom>
          <a:solidFill>
            <a:srgbClr val="F0F3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pl-PL" altLang="pl-PL" dirty="0"/>
          </a:p>
        </p:txBody>
      </p:sp>
    </p:spTree>
    <p:extLst>
      <p:ext uri="{BB962C8B-B14F-4D97-AF65-F5344CB8AC3E}">
        <p14:creationId xmlns:p14="http://schemas.microsoft.com/office/powerpoint/2010/main" val="17491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313B69-EF80-4A34-AB87-400D704C71CD}"/>
              </a:ext>
            </a:extLst>
          </p:cNvPr>
          <p:cNvSpPr>
            <a:spLocks noGrp="1"/>
          </p:cNvSpPr>
          <p:nvPr>
            <p:ph type="title"/>
          </p:nvPr>
        </p:nvSpPr>
        <p:spPr/>
        <p:txBody>
          <a:bodyPr/>
          <a:lstStyle/>
          <a:p>
            <a:r>
              <a:rPr lang="pl-PL" dirty="0" err="1"/>
              <a:t>Krotki</a:t>
            </a:r>
            <a:endParaRPr lang="pl-PL" dirty="0"/>
          </a:p>
        </p:txBody>
      </p:sp>
      <p:sp>
        <p:nvSpPr>
          <p:cNvPr id="3" name="Symbol zastępczy zawartości 2">
            <a:extLst>
              <a:ext uri="{FF2B5EF4-FFF2-40B4-BE49-F238E27FC236}">
                <a16:creationId xmlns:a16="http://schemas.microsoft.com/office/drawing/2014/main" id="{2CE003C7-DAAC-4A1D-B042-5CFE5E5F0099}"/>
              </a:ext>
            </a:extLst>
          </p:cNvPr>
          <p:cNvSpPr>
            <a:spLocks noGrp="1"/>
          </p:cNvSpPr>
          <p:nvPr>
            <p:ph idx="1"/>
          </p:nvPr>
        </p:nvSpPr>
        <p:spPr/>
        <p:txBody>
          <a:bodyPr/>
          <a:lstStyle/>
          <a:p>
            <a:r>
              <a:rPr lang="pl-PL" dirty="0"/>
              <a:t>Wartość zawierająca stałą liczbę elementów, każdy z elementów może mieć własny typ</a:t>
            </a:r>
          </a:p>
          <a:p>
            <a:r>
              <a:rPr lang="pl-PL" dirty="0" err="1"/>
              <a:t>Niemutowalne</a:t>
            </a:r>
            <a:endParaRPr lang="pl-PL" dirty="0"/>
          </a:p>
          <a:p>
            <a:r>
              <a:rPr lang="pl-PL" dirty="0"/>
              <a:t>Maksymalnie 22 elementy w krotce – przy próbie zainicjowania </a:t>
            </a:r>
            <a:r>
              <a:rPr lang="pl-PL" dirty="0" err="1"/>
              <a:t>krotki</a:t>
            </a:r>
            <a:r>
              <a:rPr lang="pl-PL" dirty="0"/>
              <a:t> z większą ilością elementów dostaniemy błąd - </a:t>
            </a:r>
            <a:r>
              <a:rPr lang="en-US" dirty="0"/>
              <a:t>tuples may not have more than 22 elements, but 23 given</a:t>
            </a:r>
            <a:endParaRPr lang="pl-PL" dirty="0"/>
          </a:p>
          <a:p>
            <a:endParaRPr lang="pl-PL" dirty="0"/>
          </a:p>
          <a:p>
            <a:endParaRPr lang="pl-PL" dirty="0"/>
          </a:p>
        </p:txBody>
      </p:sp>
      <p:pic>
        <p:nvPicPr>
          <p:cNvPr id="5" name="Obraz 4">
            <a:extLst>
              <a:ext uri="{FF2B5EF4-FFF2-40B4-BE49-F238E27FC236}">
                <a16:creationId xmlns:a16="http://schemas.microsoft.com/office/drawing/2014/main" id="{CA5E9235-2171-4C8B-A4D0-6016552ED784}"/>
              </a:ext>
            </a:extLst>
          </p:cNvPr>
          <p:cNvPicPr>
            <a:picLocks noChangeAspect="1"/>
          </p:cNvPicPr>
          <p:nvPr/>
        </p:nvPicPr>
        <p:blipFill>
          <a:blip r:embed="rId3"/>
          <a:stretch>
            <a:fillRect/>
          </a:stretch>
        </p:blipFill>
        <p:spPr>
          <a:xfrm>
            <a:off x="6260599" y="2853669"/>
            <a:ext cx="4158439" cy="967782"/>
          </a:xfrm>
          <a:prstGeom prst="rect">
            <a:avLst/>
          </a:prstGeom>
        </p:spPr>
      </p:pic>
    </p:spTree>
    <p:extLst>
      <p:ext uri="{BB962C8B-B14F-4D97-AF65-F5344CB8AC3E}">
        <p14:creationId xmlns:p14="http://schemas.microsoft.com/office/powerpoint/2010/main" val="3070072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Obwód</Template>
  <TotalTime>653</TotalTime>
  <Words>1920</Words>
  <Application>Microsoft Office PowerPoint</Application>
  <PresentationFormat>Panoramiczny</PresentationFormat>
  <Paragraphs>102</Paragraphs>
  <Slides>12</Slides>
  <Notes>10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12</vt:i4>
      </vt:variant>
    </vt:vector>
  </HeadingPairs>
  <TitlesOfParts>
    <vt:vector size="17" baseType="lpstr">
      <vt:lpstr>Arial</vt:lpstr>
      <vt:lpstr>Calibri</vt:lpstr>
      <vt:lpstr>Consolas</vt:lpstr>
      <vt:lpstr>Tw Cen MT</vt:lpstr>
      <vt:lpstr>Obwód</vt:lpstr>
      <vt:lpstr>Programowanie w języku scala</vt:lpstr>
      <vt:lpstr>Plan prezentacji</vt:lpstr>
      <vt:lpstr>Pętle standardowe</vt:lpstr>
      <vt:lpstr>Ranges</vt:lpstr>
      <vt:lpstr>Pętle funkcyjne (foreach)</vt:lpstr>
      <vt:lpstr>Tablice</vt:lpstr>
      <vt:lpstr>Sekwencje</vt:lpstr>
      <vt:lpstr>listy</vt:lpstr>
      <vt:lpstr>Krotki</vt:lpstr>
      <vt:lpstr>Funkcje lambda</vt:lpstr>
      <vt:lpstr>Companion objects</vt:lpstr>
      <vt:lpstr>Apply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języku scala</dc:title>
  <dc:creator>Karol Lasek</dc:creator>
  <cp:lastModifiedBy>Karol Lasek</cp:lastModifiedBy>
  <cp:revision>59</cp:revision>
  <dcterms:created xsi:type="dcterms:W3CDTF">2021-03-14T17:33:58Z</dcterms:created>
  <dcterms:modified xsi:type="dcterms:W3CDTF">2021-04-01T15:10:21Z</dcterms:modified>
</cp:coreProperties>
</file>