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38"/>
  </p:notesMasterIdLst>
  <p:handoutMasterIdLst>
    <p:handoutMasterId r:id="rId39"/>
  </p:handoutMasterIdLst>
  <p:sldIdLst>
    <p:sldId id="866" r:id="rId3"/>
    <p:sldId id="870" r:id="rId4"/>
    <p:sldId id="895" r:id="rId5"/>
    <p:sldId id="900" r:id="rId6"/>
    <p:sldId id="897" r:id="rId7"/>
    <p:sldId id="903" r:id="rId8"/>
    <p:sldId id="902" r:id="rId9"/>
    <p:sldId id="904" r:id="rId10"/>
    <p:sldId id="905" r:id="rId11"/>
    <p:sldId id="906" r:id="rId12"/>
    <p:sldId id="901" r:id="rId13"/>
    <p:sldId id="899" r:id="rId14"/>
    <p:sldId id="907" r:id="rId15"/>
    <p:sldId id="908" r:id="rId16"/>
    <p:sldId id="911" r:id="rId17"/>
    <p:sldId id="912" r:id="rId18"/>
    <p:sldId id="909" r:id="rId19"/>
    <p:sldId id="910" r:id="rId20"/>
    <p:sldId id="913" r:id="rId21"/>
    <p:sldId id="914" r:id="rId22"/>
    <p:sldId id="924" r:id="rId23"/>
    <p:sldId id="927" r:id="rId24"/>
    <p:sldId id="925" r:id="rId25"/>
    <p:sldId id="928" r:id="rId26"/>
    <p:sldId id="929" r:id="rId27"/>
    <p:sldId id="930" r:id="rId28"/>
    <p:sldId id="931" r:id="rId29"/>
    <p:sldId id="915" r:id="rId30"/>
    <p:sldId id="932" r:id="rId31"/>
    <p:sldId id="938" r:id="rId32"/>
    <p:sldId id="934" r:id="rId33"/>
    <p:sldId id="940" r:id="rId34"/>
    <p:sldId id="935" r:id="rId35"/>
    <p:sldId id="936" r:id="rId36"/>
    <p:sldId id="939" r:id="rId3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  <p14:sldId id="895"/>
          </p14:sldIdLst>
        </p14:section>
        <p14:section name="Env. Settings" id="{3A4364EF-16B5-40B6-999A-83DB8855F419}">
          <p14:sldIdLst>
            <p14:sldId id="900"/>
            <p14:sldId id="897"/>
            <p14:sldId id="903"/>
            <p14:sldId id="902"/>
            <p14:sldId id="904"/>
            <p14:sldId id="905"/>
            <p14:sldId id="906"/>
          </p14:sldIdLst>
        </p14:section>
        <p14:section name="Reviews of C++" id="{D706ED8A-16F3-49B5-9E83-AADF50E64853}">
          <p14:sldIdLst>
            <p14:sldId id="901"/>
            <p14:sldId id="899"/>
            <p14:sldId id="907"/>
            <p14:sldId id="908"/>
            <p14:sldId id="911"/>
            <p14:sldId id="912"/>
            <p14:sldId id="909"/>
            <p14:sldId id="910"/>
            <p14:sldId id="913"/>
          </p14:sldIdLst>
        </p14:section>
        <p14:section name="R Interface to C" id="{CFF8C5ED-BA7F-4391-BE73-EF71AC99221F}">
          <p14:sldIdLst>
            <p14:sldId id="914"/>
            <p14:sldId id="924"/>
            <p14:sldId id="927"/>
            <p14:sldId id="925"/>
            <p14:sldId id="928"/>
            <p14:sldId id="929"/>
            <p14:sldId id="930"/>
            <p14:sldId id="931"/>
          </p14:sldIdLst>
        </p14:section>
        <p14:section name="Rcpp" id="{1E9347C2-8C73-4AA0-8823-3DDF3114DD85}">
          <p14:sldIdLst>
            <p14:sldId id="915"/>
            <p14:sldId id="932"/>
            <p14:sldId id="938"/>
            <p14:sldId id="934"/>
            <p14:sldId id="940"/>
            <p14:sldId id="935"/>
            <p14:sldId id="936"/>
            <p14:sldId id="9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106" d="100"/>
          <a:sy n="106" d="100"/>
        </p:scale>
        <p:origin x="138" y="40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inks/lib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cpress.com/Statistical-Computing-in-C-and-R/Eubank-Kupresanin/p/book/9781420066500" TargetMode="External"/><Relationship Id="rId2" Type="http://schemas.openxmlformats.org/officeDocument/2006/relationships/hyperlink" Target="http://adv-r.had.co.nz/C-interface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gChuan-Chen/Rcpp_RcppArmadillo_tutoria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irk.eddelbuettel.com/code/rcpp/Rcpp-introduction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elestial023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ChingChuan-Chen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/vignettes/Rcpp-modules.pdf" TargetMode="External"/><Relationship Id="rId2" Type="http://schemas.openxmlformats.org/officeDocument/2006/relationships/hyperlink" Target="https://cran.r-project.org/web/packages/Rcpp/vignettes/Rcpp-attributes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/vignettes/Rcpp-sugar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cpp/vignettes/Rcpp-quickref.pdf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2BD-7CD6-4C82-86E2-EF3DE72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C0C3-89EF-4F9E-A926-BD6E3360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C857-555C-44E9-AE56-96D7F78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A8A7-5BFF-40DE-9B91-4AACF2A8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4888-AE6C-426F-A0BD-5C4F81E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459C93-777C-4F16-AFE3-6FD96E4AEB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EFD2D-37F1-4280-A39C-1F110CA8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708920"/>
            <a:ext cx="9408368" cy="32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Reviews of C++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Class, Pointer and Why use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First question, why we use C++?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outperforms R in most cases.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 and Fortran are more difficult to use for most people.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There are many libraries in C++ to accelerate computing with matrices like Armadillo, Eigen, boost, MLPACK.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You can find more libraries at </a:t>
            </a:r>
            <a:r>
              <a:rPr lang="en-US" sz="2000" dirty="0">
                <a:hlinkClick r:id="rId2"/>
              </a:rPr>
              <a:t>https://en.cppreference.com/w/cpp/links/libs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25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Object Oriented (OO) is the prime purpose of C++ programing.</a:t>
            </a:r>
          </a:p>
          <a:p>
            <a:r>
              <a:rPr lang="en-US" sz="3200" dirty="0"/>
              <a:t>We will see a lot of classes in following lessons.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40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class?</a:t>
            </a:r>
          </a:p>
          <a:p>
            <a:pPr lvl="1"/>
            <a:r>
              <a:rPr lang="en-US" sz="2800" dirty="0"/>
              <a:t>Simply speaking, it is a blueprint of object.</a:t>
            </a:r>
          </a:p>
          <a:p>
            <a:endParaRPr lang="en-US" sz="3200" dirty="0"/>
          </a:p>
          <a:p>
            <a:r>
              <a:rPr lang="en-US" sz="3200" dirty="0"/>
              <a:t>Wait… What is Object?</a:t>
            </a:r>
          </a:p>
          <a:p>
            <a:pPr lvl="1"/>
            <a:r>
              <a:rPr lang="en-US" sz="2800" dirty="0"/>
              <a:t>Object is a basic unit of OOP. It consists data and functions.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011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8AF-F837-4170-BA46-3E28EEE4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7BF-F516-4B6D-9132-A3E5CD70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916832"/>
            <a:ext cx="10515600" cy="4116115"/>
          </a:xfrm>
        </p:spPr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B841-73C3-4BE8-BD08-BA1F1C38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CDC7-D2CF-4C47-882C-0E6AF995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5A01-5D72-43B2-8054-3EACD26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85DBAD-320C-495E-A95F-77FC1F4C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6D766-80EF-4416-9D3B-D683B1ED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492896"/>
            <a:ext cx="4767777" cy="37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F393-624D-4743-A22D-8EB5937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F7B9-BCA9-4F98-8A35-DC0B0518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C++ namespace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scope to distinguish the classes and functions.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have two classes with same name, but we need to differentiate them with additional information.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i.e. </a:t>
            </a:r>
            <a:r>
              <a:rPr lang="zh-TW" altLang="en-US" dirty="0"/>
              <a:t>兩個人都叫怡君，但一個姓林，一個姓陳，這樣我們就能區別這兩個怡君了。</a:t>
            </a:r>
            <a:r>
              <a:rPr lang="en-US" altLang="zh-TW" dirty="0"/>
              <a:t>(</a:t>
            </a:r>
            <a:r>
              <a:rPr lang="zh-TW" altLang="en-US" dirty="0"/>
              <a:t>同名同姓不在討論範圍內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3B45-027C-4F35-8B12-CF8FD4F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7208-0344-43E5-AB2F-744BFA8E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099F-0CC7-4712-B221-E850BF93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5B7A4-AFD3-412A-A506-A6575D4CA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Because C++ is </a:t>
            </a:r>
            <a:r>
              <a:rPr lang="en-US" dirty="0"/>
              <a:t>strongly typed language, so how can we write a function for integer, float, double, long and so on?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The answer is C++ Template.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We can define a Template on classes or functions.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249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168352"/>
          </a:xfrm>
        </p:spPr>
        <p:txBody>
          <a:bodyPr>
            <a:normAutofit/>
          </a:bodyPr>
          <a:lstStyle/>
          <a:p>
            <a:r>
              <a:rPr lang="en-US" sz="3200" dirty="0"/>
              <a:t>Example of Template: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D28AA-E188-453C-8BE1-1EAB04B33A25}"/>
              </a:ext>
            </a:extLst>
          </p:cNvPr>
          <p:cNvSpPr txBox="1"/>
          <p:nvPr/>
        </p:nvSpPr>
        <p:spPr>
          <a:xfrm>
            <a:off x="1651497" y="3233387"/>
            <a:ext cx="4562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int add(int x, int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  <a:p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double add(double x, double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  <a:p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C03F1-B49C-43EC-87BD-E5C90176AED0}"/>
              </a:ext>
            </a:extLst>
          </p:cNvPr>
          <p:cNvSpPr txBox="1"/>
          <p:nvPr/>
        </p:nvSpPr>
        <p:spPr>
          <a:xfrm>
            <a:off x="1363465" y="2852936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Is (functions overloading):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57AB-E65E-4F07-9ECC-F5CC4CDEB811}"/>
              </a:ext>
            </a:extLst>
          </p:cNvPr>
          <p:cNvSpPr txBox="1"/>
          <p:nvPr/>
        </p:nvSpPr>
        <p:spPr>
          <a:xfrm>
            <a:off x="6505919" y="3271917"/>
            <a:ext cx="311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template &lt;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typename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T&gt;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 add(T x, T y)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return x + y;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B3973-D96C-4BB5-ACFB-DD8EA98AA5A3}"/>
              </a:ext>
            </a:extLst>
          </p:cNvPr>
          <p:cNvSpPr txBox="1"/>
          <p:nvPr/>
        </p:nvSpPr>
        <p:spPr>
          <a:xfrm>
            <a:off x="6168008" y="2852936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(Template)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177AE-965A-495B-8DAE-F146E8ABE198}"/>
              </a:ext>
            </a:extLst>
          </p:cNvPr>
          <p:cNvSpPr/>
          <p:nvPr/>
        </p:nvSpPr>
        <p:spPr>
          <a:xfrm>
            <a:off x="1343472" y="2708920"/>
            <a:ext cx="4562349" cy="25922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CE6A2-9961-4601-BC36-CFA54B69436A}"/>
              </a:ext>
            </a:extLst>
          </p:cNvPr>
          <p:cNvSpPr/>
          <p:nvPr/>
        </p:nvSpPr>
        <p:spPr>
          <a:xfrm>
            <a:off x="6136713" y="2710662"/>
            <a:ext cx="4562349" cy="259054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Template: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951DC-21EF-433A-8FBD-66D7A0ED16C7}"/>
              </a:ext>
            </a:extLst>
          </p:cNvPr>
          <p:cNvSpPr txBox="1"/>
          <p:nvPr/>
        </p:nvSpPr>
        <p:spPr>
          <a:xfrm>
            <a:off x="983432" y="2708920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template &lt;class T&gt;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class Stack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private: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vector&lt;T&gt;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elems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public: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void push(T const&amp;);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void pop();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T top() const;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bool empty() const {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      return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elems.empty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();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   }</a:t>
            </a:r>
          </a:p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6A6D8-A5BC-47D4-A9A1-B9419180DBD5}"/>
              </a:ext>
            </a:extLst>
          </p:cNvPr>
          <p:cNvSpPr txBox="1"/>
          <p:nvPr/>
        </p:nvSpPr>
        <p:spPr>
          <a:xfrm>
            <a:off x="5676957" y="3539917"/>
            <a:ext cx="576952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Usage:</a:t>
            </a:r>
          </a:p>
          <a:p>
            <a:r>
              <a:rPr lang="sv-SE" sz="3600" dirty="0"/>
              <a:t>Stack&lt;int&gt; intStack;</a:t>
            </a:r>
          </a:p>
          <a:p>
            <a:r>
              <a:rPr lang="sv-SE" sz="3600" dirty="0"/>
              <a:t>Stack&lt;std::string&gt; stringStack;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38974-64FE-4060-8107-3A49CD050BEC}"/>
              </a:ext>
            </a:extLst>
          </p:cNvPr>
          <p:cNvSpPr txBox="1"/>
          <p:nvPr/>
        </p:nvSpPr>
        <p:spPr>
          <a:xfrm>
            <a:off x="906838" y="3998280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ource Han Sans Bold" panose="020B0800000000000000" pitchFamily="34" charset="-128"/>
                <a:ea typeface="Source Han Sans Bold" panose="020B0800000000000000" pitchFamily="34" charset="-128"/>
              </a:rPr>
              <a:t>You can ignore this.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0EB4E-860D-4E48-B550-A81B6354D42A}"/>
              </a:ext>
            </a:extLst>
          </p:cNvPr>
          <p:cNvSpPr txBox="1"/>
          <p:nvPr/>
        </p:nvSpPr>
        <p:spPr>
          <a:xfrm>
            <a:off x="5579119" y="2955142"/>
            <a:ext cx="266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ource Han Sans Bold" panose="020B0800000000000000" pitchFamily="34" charset="-128"/>
                <a:ea typeface="Source Han Sans Bold" panose="020B0800000000000000" pitchFamily="34" charset="-128"/>
              </a:rPr>
              <a:t>But not this.</a:t>
            </a:r>
          </a:p>
        </p:txBody>
      </p:sp>
    </p:spTree>
    <p:extLst>
      <p:ext uri="{BB962C8B-B14F-4D97-AF65-F5344CB8AC3E}">
        <p14:creationId xmlns:p14="http://schemas.microsoft.com/office/powerpoint/2010/main" val="7423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246" cy="2852737"/>
          </a:xfrm>
        </p:spPr>
        <p:txBody>
          <a:bodyPr/>
          <a:lstStyle/>
          <a:p>
            <a:r>
              <a:rPr lang="en-US" sz="7200" dirty="0"/>
              <a:t>R Interface to 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SEXP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Basically, this section is refer to </a:t>
            </a:r>
            <a:r>
              <a:rPr lang="en-US" altLang="zh-TW" sz="2800" dirty="0">
                <a:hlinkClick r:id="rId2"/>
              </a:rPr>
              <a:t>Hadley’s Advanced R</a:t>
            </a:r>
            <a:endParaRPr lang="en-US" altLang="zh-TW" sz="2800" dirty="0"/>
          </a:p>
          <a:p>
            <a:pPr lvl="1"/>
            <a:r>
              <a:rPr lang="en-US" altLang="zh-TW" sz="2000" dirty="0"/>
              <a:t>It is a excellent book, I recommend you to read and review from time to time.</a:t>
            </a:r>
          </a:p>
          <a:p>
            <a:pPr lvl="1"/>
            <a:endParaRPr lang="en-US" altLang="zh-TW" sz="2000" dirty="0"/>
          </a:p>
          <a:p>
            <a:r>
              <a:rPr lang="en-US" altLang="zh-TW" sz="2800" dirty="0"/>
              <a:t>Also refer to </a:t>
            </a:r>
            <a:r>
              <a:rPr lang="en-US" altLang="zh-TW" sz="2800" dirty="0">
                <a:hlinkClick r:id="rId3"/>
              </a:rPr>
              <a:t>Statistical </a:t>
            </a:r>
            <a:r>
              <a:rPr lang="en-US" altLang="zh-TW" sz="2800" dirty="0" err="1">
                <a:hlinkClick r:id="rId3"/>
              </a:rPr>
              <a:t>Computering</a:t>
            </a:r>
            <a:r>
              <a:rPr lang="en-US" altLang="zh-TW" sz="2800" dirty="0">
                <a:hlinkClick r:id="rId3"/>
              </a:rPr>
              <a:t> in C++ and R</a:t>
            </a:r>
            <a:endParaRPr lang="en-US" altLang="zh-TW" sz="2800" dirty="0"/>
          </a:p>
          <a:p>
            <a:pPr lvl="1"/>
            <a:r>
              <a:rPr lang="en-US" altLang="zh-TW" sz="2000" dirty="0"/>
              <a:t>If you are really interested in integration of R and C++…</a:t>
            </a:r>
          </a:p>
          <a:p>
            <a:endParaRPr lang="en-US" altLang="zh-TW" sz="2400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842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C91E-0427-4690-AFEF-61F43EC1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2268-EC1F-4A06-88BA-0CC7DB00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730408" cy="4116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2 APIs for R interfacing to C</a:t>
            </a:r>
          </a:p>
          <a:p>
            <a:pPr lvl="1"/>
            <a:r>
              <a:rPr lang="en-US" dirty="0"/>
              <a:t>.C (old)</a:t>
            </a:r>
          </a:p>
          <a:p>
            <a:pPr lvl="2"/>
            <a:r>
              <a:rPr lang="en-US" dirty="0"/>
              <a:t>You can find details in </a:t>
            </a:r>
            <a:r>
              <a:rPr lang="en-US" altLang="zh-TW" dirty="0"/>
              <a:t>Statistical </a:t>
            </a:r>
            <a:r>
              <a:rPr lang="en-US" altLang="zh-TW" dirty="0" err="1"/>
              <a:t>Computering</a:t>
            </a:r>
            <a:r>
              <a:rPr lang="en-US" altLang="zh-TW" dirty="0"/>
              <a:t> in C++ and R</a:t>
            </a:r>
            <a:endParaRPr lang="en-US" dirty="0"/>
          </a:p>
          <a:p>
            <a:pPr lvl="1"/>
            <a:r>
              <a:rPr lang="en-US" dirty="0"/>
              <a:t>.Call (new)</a:t>
            </a:r>
          </a:p>
          <a:p>
            <a:pPr lvl="2"/>
            <a:r>
              <a:rPr lang="en-US" dirty="0"/>
              <a:t>You can find details in Advanced R</a:t>
            </a:r>
          </a:p>
          <a:p>
            <a:r>
              <a:rPr lang="en-US" altLang="zh-TW" dirty="0"/>
              <a:t>Example code: </a:t>
            </a:r>
            <a:r>
              <a:rPr lang="en-US" altLang="zh-TW" dirty="0">
                <a:hlinkClick r:id="rId2"/>
              </a:rPr>
              <a:t>https://github.com/ChingChuan-Chen/Rcpp_RcppArmadillo_tutorial</a:t>
            </a:r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4525-9CEE-4BAE-8B59-3473BB6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0B9E-F4D4-4539-92AE-D1BC5E51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CCEE-7475-4AFE-A121-781338DC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4904E-0070-4A91-8342-EE24A44E9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075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849-BE22-4140-9A2A-529AA63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Interface to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B9B6-CB12-483D-B182-8E7B5C58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to use .C in R</a:t>
            </a:r>
          </a:p>
          <a:p>
            <a:pPr lvl="1"/>
            <a:r>
              <a:rPr lang="en-US" sz="2000" dirty="0"/>
              <a:t>First Example - Hello world and input from R</a:t>
            </a:r>
          </a:p>
          <a:p>
            <a:pPr lvl="1"/>
            <a:r>
              <a:rPr lang="en-US" sz="2400" dirty="0"/>
              <a:t>Second Example - Generate normal random numbers and output to R</a:t>
            </a:r>
          </a:p>
          <a:p>
            <a:pPr lvl="1"/>
            <a:endParaRPr lang="en-US" sz="2400" dirty="0"/>
          </a:p>
          <a:p>
            <a:r>
              <a:rPr lang="en-US" sz="2800" dirty="0"/>
              <a:t>Examples to use .Call in R</a:t>
            </a:r>
          </a:p>
          <a:p>
            <a:pPr lvl="1"/>
            <a:r>
              <a:rPr lang="en-US" sz="2400" dirty="0"/>
              <a:t>Same as .C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BA20-D852-4CF5-A48B-5BC55D2C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693-9B1F-4183-B2E0-60C174A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84F4-4D6E-4DEF-BC63-A732E20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1776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8F3E0-2934-48A3-8F33-6DB610EB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78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214A-23C1-4DBE-8BA3-FDFFBAA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A375-BC13-46FE-8070-D27AAD6D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SEXP</a:t>
            </a:r>
          </a:p>
          <a:p>
            <a:pPr lvl="1"/>
            <a:r>
              <a:rPr lang="en-US" dirty="0"/>
              <a:t>SEXP or S-expression</a:t>
            </a:r>
          </a:p>
          <a:p>
            <a:pPr lvl="1"/>
            <a:r>
              <a:rPr lang="en-US" dirty="0"/>
              <a:t>All R objects are stored in SEXP at C-level. </a:t>
            </a:r>
          </a:p>
          <a:p>
            <a:pPr lvl="1"/>
            <a:r>
              <a:rPr lang="en-US" dirty="0"/>
              <a:t>You must return a SEXP as output and take SEXPs as inputs.</a:t>
            </a:r>
          </a:p>
          <a:p>
            <a:pPr lvl="1"/>
            <a:r>
              <a:rPr lang="en-US" dirty="0"/>
              <a:t>There are a lot of types of SEXP:</a:t>
            </a:r>
          </a:p>
          <a:p>
            <a:pPr lvl="2"/>
            <a:r>
              <a:rPr lang="en-US" dirty="0"/>
              <a:t>You can find them in 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R.home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()/include/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BFB0-FACE-492E-8BAB-D4FDD535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F4E-C1D9-4C3E-BA73-8D60637C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D806-9DF8-4D17-A4DE-64A231DC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D0FFF9-A480-4277-A8C7-CD6CE5BA9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213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5691-4E67-4097-B724-5DC057D6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2D01-A23F-4302-9879-E6D0A868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SEXPs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743A-2ABA-4B7E-8668-1D589FC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DA0C-CA00-44EB-99F1-2E4EEE5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C1E6-0F9F-48D3-B372-E4E4B36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D1948-F69A-4E5F-B33E-3CC3104D7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88E1E-342E-47C0-9BF5-EE6149CF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397497"/>
            <a:ext cx="471209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2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B98-5782-4EC6-B08C-0811B37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139-E4EC-435D-9EA8-1C38C326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1234464" cy="4116115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Why P</a:t>
            </a:r>
            <a:r>
              <a:rPr lang="en-US" altLang="zh-TW" sz="3200" dirty="0"/>
              <a:t>ROTECT?</a:t>
            </a:r>
            <a:endParaRPr lang="en-US" sz="3200" dirty="0"/>
          </a:p>
          <a:p>
            <a:pPr lvl="1"/>
            <a:r>
              <a:rPr lang="en-US" sz="2400" dirty="0"/>
              <a:t>You need to PROTEXT all R objects in declaration. PROTEXT keeps objects from being deleted by garbage collector.</a:t>
            </a:r>
          </a:p>
          <a:p>
            <a:r>
              <a:rPr lang="en-US" sz="3200" dirty="0"/>
              <a:t>Conversion between R objects and C.</a:t>
            </a:r>
          </a:p>
          <a:p>
            <a:pPr lvl="1"/>
            <a:r>
              <a:rPr lang="en-US" sz="2400" dirty="0"/>
              <a:t>You can find them in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R.home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()/include/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i.e.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asChar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asComplex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asInteger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asLogical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asReal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…</a:t>
            </a:r>
          </a:p>
          <a:p>
            <a:r>
              <a:rPr lang="en-US" sz="3200" dirty="0"/>
              <a:t>Allocate R Objects</a:t>
            </a:r>
          </a:p>
          <a:p>
            <a:pPr lvl="1"/>
            <a:r>
              <a:rPr lang="en-US" sz="2400" dirty="0"/>
              <a:t>Also in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Rinternals.h</a:t>
            </a:r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pPr lvl="1"/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i.e.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allocArray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allocList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allocMatrix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, </a:t>
            </a:r>
            <a:r>
              <a:rPr lang="en-US" sz="24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allocVector</a:t>
            </a:r>
            <a:r>
              <a:rPr lang="en-US" sz="24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EAED-03AC-46EE-8329-32C41626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9893-E8CA-44D7-AD14-67A91A79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04FF-7F99-4183-8FA0-8BD4050F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88074C-A7AB-42B4-BB4E-1E09E0B38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372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Interface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SEXP makes us dizzy and hard to use them.</a:t>
            </a:r>
          </a:p>
          <a:p>
            <a:pPr lvl="1"/>
            <a:r>
              <a:rPr lang="en-US" dirty="0"/>
              <a:t>We need to get used to those functions of conversion, allocation, utilities of objects.</a:t>
            </a:r>
          </a:p>
          <a:p>
            <a:pPr lvl="1"/>
            <a:r>
              <a:rPr lang="en-US" dirty="0"/>
              <a:t>Compilation is also complicated although we have not discussed 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370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246" cy="2852737"/>
          </a:xfrm>
        </p:spPr>
        <p:txBody>
          <a:bodyPr/>
          <a:lstStyle/>
          <a:p>
            <a:r>
              <a:rPr lang="en-US" sz="7200" dirty="0"/>
              <a:t>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of R and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History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Dominick </a:t>
            </a:r>
            <a:r>
              <a:rPr lang="en-US" sz="2800" dirty="0" err="1"/>
              <a:t>Samperi</a:t>
            </a:r>
            <a:r>
              <a:rPr lang="en-US" sz="2800" dirty="0"/>
              <a:t> want to make R access a quantitative finance library named </a:t>
            </a:r>
            <a:r>
              <a:rPr lang="en-US" sz="2800" dirty="0" err="1"/>
              <a:t>QuantLib</a:t>
            </a:r>
            <a:r>
              <a:rPr lang="en-US" sz="2800" dirty="0"/>
              <a:t> and develop a prototype of Rcpp.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No further releases at 2007 to 2008 and stop developing at 2009. Then withdrawn from CRAN.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Dirk decided to revitalize it in Nov. 2008 and redesign of code in 2009 with Francois. Those added features forms current Rcpp.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You can find more details in </a:t>
            </a:r>
            <a:r>
              <a:rPr lang="en-US" sz="3200" dirty="0">
                <a:hlinkClick r:id="rId2"/>
              </a:rPr>
              <a:t>Rcpp’s introduction</a:t>
            </a:r>
            <a:r>
              <a:rPr lang="en-US" sz="3200" dirty="0"/>
              <a:t>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1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9F8D5-5F03-43F9-BD14-52E6D70D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FD243-5CD2-418D-88C2-05C15B49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ABB1D-06B2-48C4-A5DE-E6E78D68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782E550-69D3-4D94-B520-4B61B018C1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33" y="-27384"/>
            <a:ext cx="3530167" cy="364223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B2A69-5598-4A05-98BA-F310419C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60648"/>
            <a:ext cx="5256584" cy="1132235"/>
          </a:xfrm>
        </p:spPr>
        <p:txBody>
          <a:bodyPr>
            <a:no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36BB811-C0A9-4C6C-B0D4-BC0B53EE8E87}"/>
              </a:ext>
            </a:extLst>
          </p:cNvPr>
          <p:cNvSpPr txBox="1">
            <a:spLocks/>
          </p:cNvSpPr>
          <p:nvPr/>
        </p:nvSpPr>
        <p:spPr>
          <a:xfrm>
            <a:off x="695400" y="1556792"/>
            <a:ext cx="100091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Current Status: Unemployed </a:t>
            </a:r>
            <a:r>
              <a:rPr lang="zh-TW" altLang="en-US" dirty="0"/>
              <a:t>宅宅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Work Experiences: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Senior Engineer, TSMC, 2018.09-2018.12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Engineer, TSMC, 2016.07-2018.09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RA, Academia </a:t>
            </a:r>
            <a:r>
              <a:rPr lang="en-US" altLang="zh-TW" dirty="0" err="1"/>
              <a:t>Sinica</a:t>
            </a:r>
            <a:r>
              <a:rPr lang="en-US" altLang="zh-TW" dirty="0"/>
              <a:t>, 2015.09-2016.07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Education: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Master, Department of Statistics, NCKU, 2012.09-2014.09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Bachelor, Department of Economics, NCKU, 2008.09-2012.07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/>
              <a:t>Miscellaneous: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Board Manager, </a:t>
            </a:r>
            <a:r>
              <a:rPr lang="en-US" altLang="zh-TW" dirty="0" err="1"/>
              <a:t>R_Language</a:t>
            </a:r>
            <a:r>
              <a:rPr lang="en-US" altLang="zh-TW" dirty="0"/>
              <a:t>, Ptt.cc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dirty="0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E7485529-9045-4850-83C4-757CA44D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5811342"/>
            <a:ext cx="539701" cy="539701"/>
          </a:xfrm>
          <a:prstGeom prst="rect">
            <a:avLst/>
          </a:prstGeom>
        </p:spPr>
      </p:pic>
      <p:pic>
        <p:nvPicPr>
          <p:cNvPr id="14" name="Picture 13">
            <a:hlinkClick r:id="rId5"/>
            <a:extLst>
              <a:ext uri="{FF2B5EF4-FFF2-40B4-BE49-F238E27FC236}">
                <a16:creationId xmlns:a16="http://schemas.microsoft.com/office/drawing/2014/main" id="{014AEAE2-E010-45FE-BA07-77531A0CA4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8423" y="5777154"/>
            <a:ext cx="608017" cy="595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71AB8E-EE83-4B13-A1E5-CE9FB4392967}"/>
              </a:ext>
            </a:extLst>
          </p:cNvPr>
          <p:cNvSpPr txBox="1"/>
          <p:nvPr/>
        </p:nvSpPr>
        <p:spPr>
          <a:xfrm>
            <a:off x="8192506" y="5442010"/>
            <a:ext cx="20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me 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E2-264F-4858-B1BF-423A92D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510-2AC8-4403-8F25-C58E2F9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A number of for loops.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 number of iterations with dependencies.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Recursion, i.e. Fibonacci sequence.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Bottlenecks in your R program and it don’t have to spend much time to rewrite in C++.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BA1D-99DD-450D-9F06-0FDF30B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E3E-B13F-47B1-A684-8F698A91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8EF0-0806-487E-9C38-E80CEFA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5AF878-7247-4697-9620-5425E1956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511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5D5-CEA4-45CB-8DBD-C155968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3BEC-88F7-42DB-AA3B-63DEC50B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Major features of Rcpp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Mapping all R objects into C++ objects.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Rcpp Attributes </a:t>
            </a:r>
            <a:r>
              <a:rPr lang="en-US" dirty="0"/>
              <a:t>- Provide a high-level syntax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declaring C++ functions as callable from R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automatically generating </a:t>
            </a:r>
            <a:r>
              <a:rPr lang="en-US" dirty="0"/>
              <a:t>the code required to invoke them.</a:t>
            </a:r>
            <a:r>
              <a:rPr lang="zh-TW" altLang="en-US" dirty="0"/>
              <a:t> </a:t>
            </a:r>
            <a:r>
              <a:rPr lang="en-US" altLang="zh-TW" dirty="0"/>
              <a:t>Also are the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dependencies and plugins</a:t>
            </a:r>
            <a:r>
              <a:rPr lang="en-US" altLang="zh-TW" dirty="0"/>
              <a:t>. </a:t>
            </a:r>
            <a:r>
              <a:rPr lang="en-US" altLang="zh-TW" dirty="0">
                <a:hlinkClick r:id="rId2"/>
              </a:rPr>
              <a:t>Details goes here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B0F0"/>
                </a:solidFill>
              </a:rPr>
              <a:t>Rcpp Modules </a:t>
            </a:r>
            <a:r>
              <a:rPr lang="en-US" dirty="0"/>
              <a:t>- Exposing C++ classes in R. </a:t>
            </a:r>
            <a:r>
              <a:rPr lang="en-US" altLang="zh-TW" dirty="0">
                <a:hlinkClick r:id="rId3"/>
              </a:rPr>
              <a:t>Details goes here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00B0F0"/>
                </a:solidFill>
              </a:rPr>
              <a:t>Rcpp Sugar </a:t>
            </a:r>
            <a:r>
              <a:rPr lang="en-US" altLang="zh-TW" dirty="0"/>
              <a:t>– Bring a high-level of abstraction to C++ code written using the Rcpp API. </a:t>
            </a:r>
            <a:r>
              <a:rPr lang="en-US" altLang="zh-TW" dirty="0">
                <a:hlinkClick r:id="rId4"/>
              </a:rPr>
              <a:t>Details goes here</a:t>
            </a:r>
            <a:r>
              <a:rPr lang="en-US" altLang="zh-TW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CAE5-4A93-4E4F-85AA-3762B854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BEB-81BD-4219-A975-58349FA9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3DF4-5CFA-493F-8D6C-33BB17BD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FFC327-4C53-4C51-B981-E53B1F8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417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55482"/>
              </p:ext>
            </p:extLst>
          </p:nvPr>
        </p:nvGraphicFramePr>
        <p:xfrm>
          <a:off x="1055440" y="1052736"/>
          <a:ext cx="964907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1839757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53718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LogicalVector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IntegerVector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NumericVector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CharacterVector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LogicalMatrix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Integer</a:t>
                      </a:r>
                      <a:r>
                        <a:rPr lang="en-US" altLang="zh-TW" dirty="0" err="1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Numeric</a:t>
                      </a:r>
                      <a:r>
                        <a:rPr lang="en-US" altLang="zh-TW" dirty="0" err="1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CharacterMatrix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list(a = 1:5)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5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(V1 = 1:5)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data.frame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2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function(x) 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6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new.env</a:t>
                      </a:r>
                      <a:r>
                        <a:rPr lang="en-US" dirty="0"/>
                        <a:t>(parent = </a:t>
                      </a:r>
                      <a:r>
                        <a:rPr lang="en-US" dirty="0" err="1"/>
                        <a:t>baseenv</a:t>
                      </a:r>
                      <a:r>
                        <a:rPr lang="en-US" dirty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ENVSXP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15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651B00-076D-484A-926F-D23111EF0DC4}"/>
              </a:ext>
            </a:extLst>
          </p:cNvPr>
          <p:cNvSpPr txBox="1"/>
          <p:nvPr/>
        </p:nvSpPr>
        <p:spPr>
          <a:xfrm>
            <a:off x="1775520" y="6064957"/>
            <a:ext cx="904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Quick Ref: </a:t>
            </a:r>
            <a:r>
              <a:rPr lang="en-US" dirty="0">
                <a:hlinkClick r:id="rId2"/>
              </a:rPr>
              <a:t>https://cran.r-project.org/web/packages/Rcpp/vignettes/Rcpp-quickref.pdf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7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6EF-9D8B-40CF-9D2F-2AF6FCDE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4E4-A82B-4455-94E9-E11C5569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to exposing C++ function to R.</a:t>
            </a:r>
          </a:p>
          <a:p>
            <a:pPr lvl="1"/>
            <a:r>
              <a:rPr lang="en-US" sz="20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Rcpp::</a:t>
            </a:r>
            <a:r>
              <a:rPr lang="en-US" sz="2000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sourceCpp</a:t>
            </a:r>
            <a:r>
              <a:rPr lang="en-US" sz="2000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("hello.cpp")</a:t>
            </a:r>
            <a:endParaRPr 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  <a:p>
            <a:r>
              <a:rPr lang="en-US" dirty="0"/>
              <a:t>Example of importing dependencies will be seen in RcppArmadillo.</a:t>
            </a:r>
          </a:p>
          <a:p>
            <a:r>
              <a:rPr lang="en-US" dirty="0"/>
              <a:t>Example of importing plugins will be seen in Parallelism in Rcpp.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DCB1-1876-4640-AAD8-D15DE20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1D8B-91A9-4973-BF86-F21060AB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BED7-3C26-40AC-A0E3-5CD227F8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10510F-46E3-4467-A58A-ACCD6151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392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0205-0665-4CF3-BDFC-E52D19C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37F2-3DFE-499B-85BB-60821110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related to distribution, i.e. </a:t>
            </a:r>
            <a:r>
              <a:rPr lang="en-US" dirty="0" err="1"/>
              <a:t>rnorm</a:t>
            </a:r>
            <a:r>
              <a:rPr lang="en-US" dirty="0"/>
              <a:t>.</a:t>
            </a:r>
          </a:p>
          <a:p>
            <a:r>
              <a:rPr lang="en-US" dirty="0"/>
              <a:t>Operators and mathematical functions</a:t>
            </a:r>
          </a:p>
          <a:p>
            <a:pPr lvl="1"/>
            <a:r>
              <a:rPr lang="en-US" dirty="0"/>
              <a:t>i.e. vectorized +-*/, logical operators &gt;/&lt;/==/!</a:t>
            </a:r>
          </a:p>
          <a:p>
            <a:r>
              <a:rPr lang="en-US" dirty="0"/>
              <a:t>Some useful functions in R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is_na</a:t>
            </a:r>
            <a:r>
              <a:rPr lang="en-US" dirty="0"/>
              <a:t>, </a:t>
            </a:r>
            <a:r>
              <a:rPr lang="en-US" dirty="0" err="1"/>
              <a:t>seq_along</a:t>
            </a:r>
            <a:r>
              <a:rPr lang="en-US" dirty="0"/>
              <a:t>, </a:t>
            </a:r>
            <a:r>
              <a:rPr lang="en-US" dirty="0" err="1"/>
              <a:t>pmin</a:t>
            </a:r>
            <a:r>
              <a:rPr lang="en-US" dirty="0"/>
              <a:t>/</a:t>
            </a:r>
            <a:r>
              <a:rPr lang="en-US" dirty="0" err="1"/>
              <a:t>pmax</a:t>
            </a:r>
            <a:r>
              <a:rPr lang="en-US" dirty="0"/>
              <a:t>, </a:t>
            </a:r>
            <a:r>
              <a:rPr lang="en-US" dirty="0" err="1"/>
              <a:t>ifelse</a:t>
            </a:r>
            <a:r>
              <a:rPr lang="en-US" dirty="0"/>
              <a:t>, </a:t>
            </a:r>
            <a:r>
              <a:rPr lang="en-US" dirty="0" err="1"/>
              <a:t>sapply</a:t>
            </a:r>
            <a:r>
              <a:rPr lang="en-US" dirty="0"/>
              <a:t>/</a:t>
            </a:r>
            <a:r>
              <a:rPr lang="en-US" dirty="0" err="1"/>
              <a:t>lapply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3A06-1AE4-4100-B060-7004CD2F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EE11-9D68-4C14-BE03-72A7270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7A58-14C9-458E-803B-8F276A06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5EA383-338A-4169-BDB6-484C2C52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355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B87-1912-47CE-980D-E7D9ACF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7700-888A-485A-80DD-3885E3A5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Vectorized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List/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74C4-AC59-4BDE-81C6-D7548977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9A7D-C33A-41A2-9B47-C55EA6A6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E46C-C286-4968-A70A-126A5D87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29CFA4-5C17-4637-80A6-87510B6EE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65865-4F57-41C3-869D-FE80B4D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74" y="1005272"/>
            <a:ext cx="6343519" cy="2459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16AF52-3CB6-4A54-982A-0D8230CC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608561"/>
            <a:ext cx="4032448" cy="2286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5F347-217F-42DE-AE78-562AFF7F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2699019"/>
            <a:ext cx="3312368" cy="1254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82121-167E-43C6-850D-041B09F95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4196110"/>
            <a:ext cx="292308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/>
              <a:t>EnV</a:t>
            </a:r>
            <a:r>
              <a:rPr lang="en-US" sz="7200" dirty="0"/>
              <a:t>. Settings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– </a:t>
            </a:r>
            <a:r>
              <a:rPr lang="en-US" dirty="0" err="1"/>
              <a:t>Rtools</a:t>
            </a:r>
            <a:endParaRPr lang="en-US" dirty="0"/>
          </a:p>
          <a:p>
            <a:r>
              <a:rPr lang="en-US" dirty="0"/>
              <a:t>Linux – Installation of R Tool Chain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1A5F5E8-ECAF-4009-B60E-309D17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Settings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1D630-F34B-464D-8F08-83F10CB5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	</a:t>
            </a:r>
          </a:p>
          <a:p>
            <a:pPr lvl="1"/>
            <a:r>
              <a:rPr lang="en-US" dirty="0"/>
              <a:t>RHEL: yum 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gcc-c</a:t>
            </a:r>
            <a:r>
              <a:rPr lang="en-US" dirty="0"/>
              <a:t>++ make</a:t>
            </a:r>
          </a:p>
          <a:p>
            <a:pPr lvl="1"/>
            <a:r>
              <a:rPr lang="en-US" dirty="0"/>
              <a:t>Debian: apt-get install build-essential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Go to </a:t>
            </a:r>
            <a:r>
              <a:rPr lang="en-US" sz="2800" dirty="0">
                <a:hlinkClick r:id="rId2"/>
              </a:rPr>
              <a:t>https://cran.r-project.org/bin/windows/Rtools/</a:t>
            </a:r>
            <a:endParaRPr lang="en-US" sz="2800" dirty="0"/>
          </a:p>
          <a:p>
            <a:pPr lvl="1"/>
            <a:r>
              <a:rPr lang="en-US" dirty="0"/>
              <a:t>Download Rtools.exe and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9338-BDCE-4AFC-B6DF-1D6AC71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894C-F69E-4AC5-AF1F-32E063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6188-AAAC-48C7-A86F-A51BD06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DAB20D-A7FD-49C2-9867-605F035B0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22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1A5F5E8-ECAF-4009-B60E-309D17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Settings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1D630-F34B-464D-8F08-83F10CB5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	</a:t>
            </a:r>
          </a:p>
          <a:p>
            <a:pPr lvl="1"/>
            <a:r>
              <a:rPr lang="en-US" dirty="0"/>
              <a:t>RHEL: yum 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gcc-c</a:t>
            </a:r>
            <a:r>
              <a:rPr lang="en-US" dirty="0"/>
              <a:t>++ make</a:t>
            </a:r>
          </a:p>
          <a:p>
            <a:pPr lvl="1"/>
            <a:r>
              <a:rPr lang="en-US" dirty="0"/>
              <a:t>Debian: apt-get install build-essential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Go to </a:t>
            </a:r>
            <a:r>
              <a:rPr lang="en-US" sz="2800" dirty="0">
                <a:hlinkClick r:id="rId2"/>
              </a:rPr>
              <a:t>https://cran.r-project.org/bin/windows/Rtools/</a:t>
            </a:r>
            <a:endParaRPr lang="en-US" sz="2800" dirty="0"/>
          </a:p>
          <a:p>
            <a:pPr lvl="1"/>
            <a:r>
              <a:rPr lang="en-US" dirty="0"/>
              <a:t>Download Rtools.exe and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9338-BDCE-4AFC-B6DF-1D6AC71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894C-F69E-4AC5-AF1F-32E063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6188-AAAC-48C7-A86F-A51BD06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DAB20D-A7FD-49C2-9867-605F035B0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92837-A6AE-4D4C-A0F6-BDA7E8533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440" y="4293096"/>
            <a:ext cx="846956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D5F6-63FC-4D30-AE15-643B11A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1AE2-40B6-4324-99E7-0E92191F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/>
          <a:lstStyle/>
          <a:p>
            <a:r>
              <a:rPr lang="en-US" dirty="0"/>
              <a:t>Recommend to Install with R package </a:t>
            </a:r>
            <a:r>
              <a:rPr lang="en-US" b="1" u="sng" dirty="0" err="1"/>
              <a:t>installr</a:t>
            </a:r>
            <a:endParaRPr lang="en-US" b="1" u="sng" dirty="0"/>
          </a:p>
          <a:p>
            <a:pPr lvl="1"/>
            <a:endParaRPr lang="en-US" sz="2400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4D49-3C98-43DB-B92F-1EEE53F1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C2D8-C489-4403-8001-26474F1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1313-22DC-41C1-8DCF-08CCD6D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4D1BA-DADA-4BB1-BCAB-0B22FDFEA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BA7DA-CFBB-4B43-949F-57CFBD64F810}"/>
              </a:ext>
            </a:extLst>
          </p:cNvPr>
          <p:cNvSpPr txBox="1"/>
          <p:nvPr/>
        </p:nvSpPr>
        <p:spPr>
          <a:xfrm>
            <a:off x="1559496" y="2636912"/>
            <a:ext cx="866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# R</a:t>
            </a:r>
          </a:p>
          <a:p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installr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", repos = "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  <a:hlinkClick r:id="rId2"/>
              </a:rPr>
              <a:t>https://cran.rstudio.com/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installr</a:t>
            </a:r>
            <a:r>
              <a:rPr lang="en-US" dirty="0"/>
              <a:t>)</a:t>
            </a:r>
          </a:p>
          <a:p>
            <a:r>
              <a:rPr lang="en-US" dirty="0" err="1"/>
              <a:t>install.Rtools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0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A5E-53CF-41C9-A790-5F5C072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97C7-3010-4B38-8D42-22002B3E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to install under C:\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75C3-0D0C-48E1-85FA-F2B7BEE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97C5-5113-4489-8945-8E4EB39B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A15D-754B-4B39-81E0-024B619A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B24FBF-1EB0-4E7F-865A-FFD798CC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379BD-DFFD-4DB9-AF8B-FCAD60B93F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t="2159" r="1781" b="1884"/>
          <a:stretch/>
        </p:blipFill>
        <p:spPr>
          <a:xfrm>
            <a:off x="943854" y="2836279"/>
            <a:ext cx="4608513" cy="345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AFFB8-7C0B-40FC-900F-602D3A33D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762629"/>
            <a:ext cx="4714167" cy="35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C625-6EA1-49A4-9B36-E8EE2BFE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</a:t>
            </a:r>
            <a:r>
              <a:rPr lang="en-US" dirty="0" err="1"/>
              <a:t>RTools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82F2-BD4E-4CA1-BB5F-5EF323EE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C4F-AA19-423A-BE61-8F3AA989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E3FF-1ADD-4C51-BEAD-A669EE2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6BD4FD-073C-4D93-9E3A-FBEA73ED7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E064B-48A4-40C8-B061-21ECB489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16832"/>
            <a:ext cx="11593288" cy="39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59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73561</TotalTime>
  <Words>1763</Words>
  <Application>Microsoft Office PowerPoint</Application>
  <PresentationFormat>Widescreen</PresentationFormat>
  <Paragraphs>399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Gill Sans</vt:lpstr>
      <vt:lpstr>Microsoft YaHei Mono</vt:lpstr>
      <vt:lpstr>Source Han Sans Bold</vt:lpstr>
      <vt:lpstr>Source Han Sans TC Medium</vt:lpstr>
      <vt:lpstr>Arial</vt:lpstr>
      <vt:lpstr>Calibri</vt:lpstr>
      <vt:lpstr>Custom Design</vt:lpstr>
      <vt:lpstr>Showeet theme</vt:lpstr>
      <vt:lpstr>RcppArmadillo and Parallelism in Rcpp</vt:lpstr>
      <vt:lpstr>Outline</vt:lpstr>
      <vt:lpstr>About Me</vt:lpstr>
      <vt:lpstr>EnV. Settings</vt:lpstr>
      <vt:lpstr>Environmental Settings</vt:lpstr>
      <vt:lpstr>Environmental Settings</vt:lpstr>
      <vt:lpstr>Windows - RTools</vt:lpstr>
      <vt:lpstr>Windows - RTools</vt:lpstr>
      <vt:lpstr>Windows - RTools</vt:lpstr>
      <vt:lpstr>Windows - RTools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Reviews of C++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 Interface to C</vt:lpstr>
      <vt:lpstr>Rcpp</vt:lpstr>
      <vt:lpstr>Rcpp</vt:lpstr>
      <vt:lpstr>When to Use Rcpp</vt:lpstr>
      <vt:lpstr>Rcpp</vt:lpstr>
      <vt:lpstr>Mapping between R objects and Rcpp objects</vt:lpstr>
      <vt:lpstr>Rcpp Attributes</vt:lpstr>
      <vt:lpstr>Rcpp Sugar</vt:lpstr>
      <vt:lpstr>Rcpp Sugar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慶全 陳</cp:lastModifiedBy>
  <cp:revision>236</cp:revision>
  <dcterms:created xsi:type="dcterms:W3CDTF">2011-05-09T14:18:21Z</dcterms:created>
  <dcterms:modified xsi:type="dcterms:W3CDTF">2019-01-04T07:24:57Z</dcterms:modified>
</cp:coreProperties>
</file>