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  <p:sldMasterId id="2147483698" r:id="rId2"/>
  </p:sldMasterIdLst>
  <p:notesMasterIdLst>
    <p:notesMasterId r:id="rId18"/>
  </p:notesMasterIdLst>
  <p:handoutMasterIdLst>
    <p:handoutMasterId r:id="rId19"/>
  </p:handoutMasterIdLst>
  <p:sldIdLst>
    <p:sldId id="866" r:id="rId3"/>
    <p:sldId id="870" r:id="rId4"/>
    <p:sldId id="916" r:id="rId5"/>
    <p:sldId id="921" r:id="rId6"/>
    <p:sldId id="941" r:id="rId7"/>
    <p:sldId id="943" r:id="rId8"/>
    <p:sldId id="942" r:id="rId9"/>
    <p:sldId id="944" r:id="rId10"/>
    <p:sldId id="945" r:id="rId11"/>
    <p:sldId id="946" r:id="rId12"/>
    <p:sldId id="917" r:id="rId13"/>
    <p:sldId id="922" r:id="rId14"/>
    <p:sldId id="933" r:id="rId15"/>
    <p:sldId id="824" r:id="rId16"/>
    <p:sldId id="919" r:id="rId17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4E524A-D6EF-4CBC-A13A-51C3740B0549}">
          <p14:sldIdLst>
            <p14:sldId id="866"/>
            <p14:sldId id="870"/>
          </p14:sldIdLst>
        </p14:section>
        <p14:section name="RcppArmadillo" id="{A751BFE3-548D-44E2-A45E-688EC6FD0A57}">
          <p14:sldIdLst>
            <p14:sldId id="916"/>
            <p14:sldId id="921"/>
            <p14:sldId id="941"/>
            <p14:sldId id="943"/>
            <p14:sldId id="942"/>
            <p14:sldId id="944"/>
            <p14:sldId id="945"/>
            <p14:sldId id="946"/>
          </p14:sldIdLst>
        </p14:section>
        <p14:section name="Parallism in Rcpp" id="{4F6C2A92-8957-444D-8747-C6B5B78E5688}">
          <p14:sldIdLst>
            <p14:sldId id="917"/>
            <p14:sldId id="922"/>
          </p14:sldIdLst>
        </p14:section>
        <p14:section name="After..." id="{35ACC61F-844D-48B4-B19B-DA0CAFA53FB6}">
          <p14:sldIdLst>
            <p14:sldId id="933"/>
            <p14:sldId id="824"/>
          </p14:sldIdLst>
        </p14:section>
        <p14:section name="Reference" id="{FA021582-F2A3-40BD-AE33-C0B5D93C1A68}">
          <p14:sldIdLst>
            <p14:sldId id="9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36E"/>
    <a:srgbClr val="D0343C"/>
    <a:srgbClr val="8DB1C4"/>
    <a:srgbClr val="3D4149"/>
    <a:srgbClr val="615474"/>
    <a:srgbClr val="F9BE75"/>
    <a:srgbClr val="E4625C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71" autoAdjust="0"/>
    <p:restoredTop sz="96532" autoAdjust="0"/>
  </p:normalViewPr>
  <p:slideViewPr>
    <p:cSldViewPr>
      <p:cViewPr varScale="1">
        <p:scale>
          <a:sx n="106" d="100"/>
          <a:sy n="106" d="100"/>
        </p:scale>
        <p:origin x="78" y="360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297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3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</p:spTree>
    <p:extLst>
      <p:ext uri="{BB962C8B-B14F-4D97-AF65-F5344CB8AC3E}">
        <p14:creationId xmlns:p14="http://schemas.microsoft.com/office/powerpoint/2010/main" val="126408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D3A46D-7F78-4A59-A12D-5EE07C50BFCD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E765F1-E837-4960-9A2B-971A41844935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7B0794A8-5CB9-4466-B2A1-B736C2408414}"/>
              </a:ext>
            </a:extLst>
          </p:cNvPr>
          <p:cNvSpPr/>
          <p:nvPr userDrawn="1"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igure">
            <a:extLst>
              <a:ext uri="{FF2B5EF4-FFF2-40B4-BE49-F238E27FC236}">
                <a16:creationId xmlns:a16="http://schemas.microsoft.com/office/drawing/2014/main" id="{43D2B85A-0851-443A-B2F7-A5A2AC52A21C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6361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A2A693-AE58-4C41-825A-D32BC0811ACB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F82D26C-ABC8-4121-9D52-27E8B77173C3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B1E94F-6B0A-4BB6-BFB9-6DB8090FBA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3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 (bis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09E196A-2B73-4233-A237-4B183A27C60C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A7148EA-E1BB-48D0-8BFB-BE2CA7C08F52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6588FD2-164B-4DDE-9260-E26517416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32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093E40-6F04-4491-9C8D-06005D9BB3A5}"/>
              </a:ext>
            </a:extLst>
          </p:cNvPr>
          <p:cNvGrpSpPr/>
          <p:nvPr userDrawn="1"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E9CB3F7-3ABC-4104-B98A-0121ACF534AE}"/>
                </a:ext>
              </a:extLst>
            </p:cNvPr>
            <p:cNvSpPr/>
            <p:nvPr userDrawn="1"/>
          </p:nvSpPr>
          <p:spPr>
            <a:xfrm>
              <a:off x="1490608" y="1750568"/>
              <a:ext cx="10103020" cy="5107432"/>
            </a:xfrm>
            <a:custGeom>
              <a:avLst/>
              <a:gdLst>
                <a:gd name="connsiteX0" fmla="*/ 6871207 w 10103020"/>
                <a:gd name="connsiteY0" fmla="*/ 1379 h 5107432"/>
                <a:gd name="connsiteX1" fmla="*/ 10061003 w 10103020"/>
                <a:gd name="connsiteY1" fmla="*/ 2144415 h 5107432"/>
                <a:gd name="connsiteX2" fmla="*/ 8937022 w 10103020"/>
                <a:gd name="connsiteY2" fmla="*/ 5053985 h 5107432"/>
                <a:gd name="connsiteX3" fmla="*/ 8872567 w 10103020"/>
                <a:gd name="connsiteY3" fmla="*/ 5107432 h 5107432"/>
                <a:gd name="connsiteX4" fmla="*/ 13161 w 10103020"/>
                <a:gd name="connsiteY4" fmla="*/ 5107432 h 5107432"/>
                <a:gd name="connsiteX5" fmla="*/ 3817 w 10103020"/>
                <a:gd name="connsiteY5" fmla="*/ 5033897 h 5107432"/>
                <a:gd name="connsiteX6" fmla="*/ 4513496 w 10103020"/>
                <a:gd name="connsiteY6" fmla="*/ 417007 h 5107432"/>
                <a:gd name="connsiteX7" fmla="*/ 6871207 w 10103020"/>
                <a:gd name="connsiteY7" fmla="*/ 1379 h 510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03020" h="5107432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81A0AE-40AD-4CC1-89EF-16D86FD8CD17}"/>
                </a:ext>
              </a:extLst>
            </p:cNvPr>
            <p:cNvSpPr/>
            <p:nvPr userDrawn="1"/>
          </p:nvSpPr>
          <p:spPr>
            <a:xfrm>
              <a:off x="695401" y="1241443"/>
              <a:ext cx="9953877" cy="5616559"/>
            </a:xfrm>
            <a:custGeom>
              <a:avLst/>
              <a:gdLst>
                <a:gd name="connsiteX0" fmla="*/ 8316277 w 9953877"/>
                <a:gd name="connsiteY0" fmla="*/ 1305 h 5616559"/>
                <a:gd name="connsiteX1" fmla="*/ 9953877 w 9953877"/>
                <a:gd name="connsiteY1" fmla="*/ 2552872 h 5616559"/>
                <a:gd name="connsiteX2" fmla="*/ 8605150 w 9953877"/>
                <a:gd name="connsiteY2" fmla="*/ 5468034 h 5616559"/>
                <a:gd name="connsiteX3" fmla="*/ 8447294 w 9953877"/>
                <a:gd name="connsiteY3" fmla="*/ 5616559 h 5616559"/>
                <a:gd name="connsiteX4" fmla="*/ 2330142 w 9953877"/>
                <a:gd name="connsiteY4" fmla="*/ 5616559 h 5616559"/>
                <a:gd name="connsiteX5" fmla="*/ 2101259 w 9953877"/>
                <a:gd name="connsiteY5" fmla="*/ 5468034 h 5616559"/>
                <a:gd name="connsiteX6" fmla="*/ 0 w 9953877"/>
                <a:gd name="connsiteY6" fmla="*/ 2552872 h 5616559"/>
                <a:gd name="connsiteX7" fmla="*/ 6085691 w 9953877"/>
                <a:gd name="connsiteY7" fmla="*/ 666388 h 5616559"/>
                <a:gd name="connsiteX8" fmla="*/ 8316277 w 9953877"/>
                <a:gd name="connsiteY8" fmla="*/ 1305 h 561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3877" h="5616559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A1E088-FCC0-4BEB-ACA0-B59E2AF07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3431" y="1988719"/>
            <a:ext cx="9505181" cy="36994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5675" y="5880905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Figure">
            <a:extLst>
              <a:ext uri="{FF2B5EF4-FFF2-40B4-BE49-F238E27FC236}">
                <a16:creationId xmlns:a16="http://schemas.microsoft.com/office/drawing/2014/main" id="{A97C9F97-6012-41FB-8B5B-65E606A8CDCD}"/>
              </a:ext>
            </a:extLst>
          </p:cNvPr>
          <p:cNvSpPr/>
          <p:nvPr userDrawn="1"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6" name="Figure">
            <a:extLst>
              <a:ext uri="{FF2B5EF4-FFF2-40B4-BE49-F238E27FC236}">
                <a16:creationId xmlns:a16="http://schemas.microsoft.com/office/drawing/2014/main" id="{A3638349-9CD9-430D-99DB-C2B0F278F4AC}"/>
              </a:ext>
            </a:extLst>
          </p:cNvPr>
          <p:cNvSpPr/>
          <p:nvPr userDrawn="1"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2019/01/03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9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ig Le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</p:spPr>
        <p:txBody>
          <a:bodyPr lIns="0" anchor="b">
            <a:noAutofit/>
          </a:bodyPr>
          <a:lstStyle>
            <a:lvl1pPr>
              <a:defRPr sz="115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D05D1D-5FB4-4F4A-B9D3-9E6F632B7EAC}"/>
              </a:ext>
            </a:extLst>
          </p:cNvPr>
          <p:cNvGrpSpPr/>
          <p:nvPr userDrawn="1"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E6B168-566B-473C-AA14-D312485321F1}"/>
                </a:ext>
              </a:extLst>
            </p:cNvPr>
            <p:cNvSpPr/>
            <p:nvPr userDrawn="1"/>
          </p:nvSpPr>
          <p:spPr>
            <a:xfrm>
              <a:off x="8329881" y="1"/>
              <a:ext cx="3862120" cy="4184987"/>
            </a:xfrm>
            <a:custGeom>
              <a:avLst/>
              <a:gdLst>
                <a:gd name="connsiteX0" fmla="*/ 72632 w 3862120"/>
                <a:gd name="connsiteY0" fmla="*/ 0 h 4184987"/>
                <a:gd name="connsiteX1" fmla="*/ 3862120 w 3862120"/>
                <a:gd name="connsiteY1" fmla="*/ 0 h 4184987"/>
                <a:gd name="connsiteX2" fmla="*/ 3862120 w 3862120"/>
                <a:gd name="connsiteY2" fmla="*/ 4018645 h 4184987"/>
                <a:gd name="connsiteX3" fmla="*/ 3849798 w 3862120"/>
                <a:gd name="connsiteY3" fmla="*/ 4027418 h 4184987"/>
                <a:gd name="connsiteX4" fmla="*/ 3409263 w 3862120"/>
                <a:gd name="connsiteY4" fmla="*/ 4179440 h 4184987"/>
                <a:gd name="connsiteX5" fmla="*/ 11722 w 3862120"/>
                <a:gd name="connsiteY5" fmla="*/ 786066 h 4184987"/>
                <a:gd name="connsiteX6" fmla="*/ 49002 w 3862120"/>
                <a:gd name="connsiteY6" fmla="*/ 88876 h 418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62120" h="4184987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96AA19-84B7-430D-8805-1FC9E3124763}"/>
                </a:ext>
              </a:extLst>
            </p:cNvPr>
            <p:cNvSpPr/>
            <p:nvPr userDrawn="1"/>
          </p:nvSpPr>
          <p:spPr>
            <a:xfrm>
              <a:off x="7390509" y="0"/>
              <a:ext cx="4801492" cy="4017462"/>
            </a:xfrm>
            <a:custGeom>
              <a:avLst/>
              <a:gdLst>
                <a:gd name="connsiteX0" fmla="*/ 2063453 w 4801492"/>
                <a:gd name="connsiteY0" fmla="*/ 0 h 4017462"/>
                <a:gd name="connsiteX1" fmla="*/ 4801492 w 4801492"/>
                <a:gd name="connsiteY1" fmla="*/ 0 h 4017462"/>
                <a:gd name="connsiteX2" fmla="*/ 4801492 w 4801492"/>
                <a:gd name="connsiteY2" fmla="*/ 3620618 h 4017462"/>
                <a:gd name="connsiteX3" fmla="*/ 4540736 w 4801492"/>
                <a:gd name="connsiteY3" fmla="*/ 3716067 h 4017462"/>
                <a:gd name="connsiteX4" fmla="*/ 3663094 w 4801492"/>
                <a:gd name="connsiteY4" fmla="*/ 3936581 h 4017462"/>
                <a:gd name="connsiteX5" fmla="*/ 88907 w 4801492"/>
                <a:gd name="connsiteY5" fmla="*/ 3068732 h 4017462"/>
                <a:gd name="connsiteX6" fmla="*/ 1919217 w 4801492"/>
                <a:gd name="connsiteY6" fmla="*/ 89093 h 401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1492" h="4017462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505493-CC1B-41AE-918B-437E8B2856BA}"/>
                </a:ext>
              </a:extLst>
            </p:cNvPr>
            <p:cNvSpPr/>
            <p:nvPr userDrawn="1"/>
          </p:nvSpPr>
          <p:spPr>
            <a:xfrm>
              <a:off x="6831384" y="0"/>
              <a:ext cx="5360617" cy="3642236"/>
            </a:xfrm>
            <a:custGeom>
              <a:avLst/>
              <a:gdLst>
                <a:gd name="connsiteX0" fmla="*/ 320472 w 5360617"/>
                <a:gd name="connsiteY0" fmla="*/ 0 h 3642236"/>
                <a:gd name="connsiteX1" fmla="*/ 5360617 w 5360617"/>
                <a:gd name="connsiteY1" fmla="*/ 0 h 3642236"/>
                <a:gd name="connsiteX2" fmla="*/ 5360617 w 5360617"/>
                <a:gd name="connsiteY2" fmla="*/ 3227025 h 3642236"/>
                <a:gd name="connsiteX3" fmla="*/ 5351732 w 5360617"/>
                <a:gd name="connsiteY3" fmla="*/ 3232995 h 3642236"/>
                <a:gd name="connsiteX4" fmla="*/ 4028504 w 5360617"/>
                <a:gd name="connsiteY4" fmla="*/ 3642236 h 3642236"/>
                <a:gd name="connsiteX5" fmla="*/ 0 w 5360617"/>
                <a:gd name="connsiteY5" fmla="*/ 624863 h 3642236"/>
                <a:gd name="connsiteX6" fmla="*/ 286013 w 5360617"/>
                <a:gd name="connsiteY6" fmla="*/ 23255 h 364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60617" h="3642236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81426F-5F00-40E9-AA9A-0496C69403A1}"/>
                </a:ext>
              </a:extLst>
            </p:cNvPr>
            <p:cNvSpPr/>
            <p:nvPr userDrawn="1"/>
          </p:nvSpPr>
          <p:spPr>
            <a:xfrm>
              <a:off x="11397987" y="3867634"/>
              <a:ext cx="794014" cy="1182847"/>
            </a:xfrm>
            <a:custGeom>
              <a:avLst/>
              <a:gdLst>
                <a:gd name="connsiteX0" fmla="*/ 794014 w 794014"/>
                <a:gd name="connsiteY0" fmla="*/ 0 h 1182847"/>
                <a:gd name="connsiteX1" fmla="*/ 794014 w 794014"/>
                <a:gd name="connsiteY1" fmla="*/ 1127001 h 1182847"/>
                <a:gd name="connsiteX2" fmla="*/ 772413 w 794014"/>
                <a:gd name="connsiteY2" fmla="*/ 1134386 h 1182847"/>
                <a:gd name="connsiteX3" fmla="*/ 89247 w 794014"/>
                <a:gd name="connsiteY3" fmla="*/ 1098613 h 1182847"/>
                <a:gd name="connsiteX4" fmla="*/ 265906 w 794014"/>
                <a:gd name="connsiteY4" fmla="*/ 295654 h 1182847"/>
                <a:gd name="connsiteX5" fmla="*/ 696781 w 794014"/>
                <a:gd name="connsiteY5" fmla="*/ 18560 h 118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4014" h="1182847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" name="Figure">
              <a:extLst>
                <a:ext uri="{FF2B5EF4-FFF2-40B4-BE49-F238E27FC236}">
                  <a16:creationId xmlns:a16="http://schemas.microsoft.com/office/drawing/2014/main" id="{02F9D22C-FFCD-4847-91CD-37F4DCBD6075}"/>
                </a:ext>
              </a:extLst>
            </p:cNvPr>
            <p:cNvSpPr/>
            <p:nvPr userDrawn="1"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2" name="Figure">
              <a:extLst>
                <a:ext uri="{FF2B5EF4-FFF2-40B4-BE49-F238E27FC236}">
                  <a16:creationId xmlns:a16="http://schemas.microsoft.com/office/drawing/2014/main" id="{7CFEC0CE-FB43-4333-9853-7B5924F208AC}"/>
                </a:ext>
              </a:extLst>
            </p:cNvPr>
            <p:cNvSpPr/>
            <p:nvPr userDrawn="1"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03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DDE6-2F8A-471E-A518-BB13DA06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6C1B7-14B4-4C6B-8DF9-AFB9829E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9B972-84A1-4343-BCEB-B050BA69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FF48D-D008-47E7-B3ED-D6F0B4FF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09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76593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417A-FFFC-4C38-B511-2722630C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8D7D-4E0A-454B-A79D-902EC54D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4BDBD-06AB-4C31-B0F2-5DD5B4B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11E0C-F3A6-4B16-B9AB-5E3667F0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8BFA-BFF6-490C-A0BA-416294E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F87B-2F0A-4942-B880-E8B34C5B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32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D006-0636-42F1-9CDF-76666726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6E0F-BBDE-45B8-A505-73F0AE50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661E-F16E-4409-B697-46876AB7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D03C0-D476-4B22-AB2A-BA13BA5C6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A3DD0-1B03-47CD-9B52-1B55BFD7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505A7-5B4D-4CC0-855A-D8B27D3C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B9F58-8B33-4A6B-83B6-DACBFF55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49A68-E101-43C8-B949-D8505E24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22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187B-8DFC-4E18-8A9E-DEF483D4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F1B9-C192-4ED5-8F68-EECA7418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9952C-E188-44F7-B6AC-FEAD53B9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02327-A8DE-42E1-B8ED-620CCCFD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43995-4F62-42E0-B06A-F6DF5AE8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A0555-7BBD-4C3E-81F3-FF0C1E2D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6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2018/01/04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</p:spTree>
    <p:extLst>
      <p:ext uri="{BB962C8B-B14F-4D97-AF65-F5344CB8AC3E}">
        <p14:creationId xmlns:p14="http://schemas.microsoft.com/office/powerpoint/2010/main" val="427953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3F18-26BE-440C-8365-DBFFCAFF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0AD9F-8698-4DE9-B5C3-5A411C6C5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F8511-FDD6-4BC9-9817-97FAF38EE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8457-7F83-48BF-B23C-E2D90546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9A64-2BF7-4F52-8193-200FAF37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E87D1-7122-4984-8CBE-AAA7EC69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0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5A18-C7BB-4A58-BFDC-25892F9D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CCC6E-55D7-4343-85BB-C0C54327A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8ACC-43DC-4377-8A40-C0B6C151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C815-BA82-4032-9939-8245E0FB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D39EA-5B18-4FD5-A2CE-AEC5F7F8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68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393DF-F0D3-438F-A020-FADDF18C8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6B2C9-FF10-47A1-BB7D-7B37D1FBB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8FE7-5958-4284-9AC4-3C364206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96B1-38F8-4FA2-9040-4D7BE424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D1661-8695-4862-93E8-E000D83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34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6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/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/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/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01068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5997A6-0989-4ABE-9EE2-FAC905B671FA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1972362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0258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E753932-AFD4-4105-9EE3-5F7970C933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3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1556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7B140BD1-698E-4732-9187-BE372F8EAB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7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54997-06A4-499B-8E6A-8EF1A89E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3C88D-292F-4F8A-8FA3-E750F0E6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7DAC-648B-41B2-BAA1-D87B8840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3268-5839-4ECF-A52B-BE90FB6F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0931-55D2-4DD7-B350-755D5AC9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7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14" r:id="rId3"/>
    <p:sldLayoutId id="2147483927" r:id="rId4"/>
    <p:sldLayoutId id="2147483936" r:id="rId5"/>
    <p:sldLayoutId id="2147483915" r:id="rId6"/>
    <p:sldLayoutId id="2147483929" r:id="rId7"/>
    <p:sldLayoutId id="2147483945" r:id="rId8"/>
    <p:sldLayoutId id="2147483946" r:id="rId9"/>
    <p:sldLayoutId id="2147483937" r:id="rId10"/>
    <p:sldLayoutId id="2147483942" r:id="rId11"/>
    <p:sldLayoutId id="2147483943" r:id="rId12"/>
    <p:sldLayoutId id="2147483938" r:id="rId13"/>
    <p:sldLayoutId id="2147483939" r:id="rId14"/>
    <p:sldLayoutId id="2147483918" r:id="rId15"/>
    <p:sldLayoutId id="2147483944" r:id="rId16"/>
    <p:sldLayoutId id="2147483916" r:id="rId17"/>
    <p:sldLayoutId id="2147483917" r:id="rId18"/>
    <p:sldLayoutId id="2147483920" r:id="rId19"/>
    <p:sldLayoutId id="2147483921" r:id="rId20"/>
    <p:sldLayoutId id="2147483922" r:id="rId21"/>
    <p:sldLayoutId id="2147483923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inks/libs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cppMLPACK/index.html" TargetMode="External"/><Relationship Id="rId2" Type="http://schemas.openxmlformats.org/officeDocument/2006/relationships/hyperlink" Target="https://cran.r-project.org/web/packages/BH/index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an.r-project.org/web/packages/RcppNumerical/index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namespaces.htm" TargetMode="External"/><Relationship Id="rId2" Type="http://schemas.openxmlformats.org/officeDocument/2006/relationships/hyperlink" Target="https://www.geeksforgeeks.org/c-classes-and-object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adv-r.had.co.nz/C-interface.html" TargetMode="External"/><Relationship Id="rId5" Type="http://schemas.openxmlformats.org/officeDocument/2006/relationships/hyperlink" Target="https://www.tutorialspoint.com/cplusplus/cpp_templates.htm" TargetMode="External"/><Relationship Id="rId4" Type="http://schemas.openxmlformats.org/officeDocument/2006/relationships/hyperlink" Target="https://www.tutorialspoint.com/cplusplus/cpp_overloading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9536" y="2072667"/>
            <a:ext cx="828092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RcppArmadillo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Parallelism in Rcpp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boost R with C++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71DAE-005A-4FC6-A25D-DF2F8877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587A3-83C9-4BD3-979A-A21E1143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165304"/>
            <a:ext cx="3025552" cy="556171"/>
          </a:xfrm>
        </p:spPr>
        <p:txBody>
          <a:bodyPr/>
          <a:lstStyle/>
          <a:p>
            <a:r>
              <a:rPr lang="zh-TW" altLang="en-US" dirty="0">
                <a:cs typeface="Microsoft Himalaya" panose="01010100010101010101" pitchFamily="2" charset="0"/>
              </a:rPr>
              <a:t>成功大學 </a:t>
            </a:r>
            <a:r>
              <a:rPr lang="en-US" altLang="zh-TW" dirty="0">
                <a:cs typeface="Microsoft Himalaya" panose="01010100010101010101" pitchFamily="2" charset="0"/>
              </a:rPr>
              <a:t>- </a:t>
            </a:r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經濟</a:t>
            </a:r>
            <a:r>
              <a:rPr lang="en-US" altLang="zh-TW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101/</a:t>
            </a:r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統計所</a:t>
            </a:r>
            <a:r>
              <a:rPr lang="en-US" altLang="zh-TW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103</a:t>
            </a:r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 </a:t>
            </a:r>
            <a:endParaRPr lang="en-US" altLang="zh-TW" dirty="0">
              <a:latin typeface="Source Han Sans TC Medium" panose="020B0600000000000000" pitchFamily="34" charset="-128"/>
              <a:ea typeface="Source Han Sans TC Medium" panose="020B0600000000000000" pitchFamily="34" charset="-128"/>
              <a:cs typeface="Microsoft Himalaya" panose="01010100010101010101" pitchFamily="2" charset="0"/>
            </a:endParaRPr>
          </a:p>
          <a:p>
            <a:r>
              <a:rPr lang="en-US" altLang="zh-TW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Ptt.cc R_LANGUAGE</a:t>
            </a:r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板主</a:t>
            </a:r>
            <a:endParaRPr lang="en-US" altLang="zh-TW" dirty="0">
              <a:latin typeface="Source Han Sans TC Medium" panose="020B0600000000000000" pitchFamily="34" charset="-128"/>
              <a:ea typeface="Source Han Sans TC Medium" panose="020B0600000000000000" pitchFamily="34" charset="-128"/>
              <a:cs typeface="Microsoft Himalaya" panose="01010100010101010101" pitchFamily="2" charset="0"/>
            </a:endParaRPr>
          </a:p>
          <a:p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陳慶全</a:t>
            </a:r>
            <a:endParaRPr lang="en-US" dirty="0">
              <a:latin typeface="Source Han Sans TC Medium" panose="020B0600000000000000" pitchFamily="34" charset="-128"/>
              <a:ea typeface="Source Han Sans TC Medium" panose="020B0600000000000000" pitchFamily="34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00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7CCE-DD39-478C-874B-03ECDAA0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53F7-96F2-4F99-AFC5-B7DA902FF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8E0A8-21EF-4A19-8D58-BF5075CD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AADD0-6711-4362-9995-F66FEF91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RcppArmadillo and Parallelism in Rcpp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E3BB4-9053-4277-ADDB-F5C68F39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EB8573-1349-4721-9B47-3678467C16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96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8C74A53-1F29-42A8-941A-26829DA9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6416278" cy="2852737"/>
          </a:xfrm>
        </p:spPr>
        <p:txBody>
          <a:bodyPr/>
          <a:lstStyle/>
          <a:p>
            <a:r>
              <a:rPr lang="en-US" sz="7200" dirty="0" err="1"/>
              <a:t>ParallELism</a:t>
            </a:r>
            <a:r>
              <a:rPr lang="en-US" sz="7200" dirty="0"/>
              <a:t> in Rcpp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2E2DC9-8E0C-4EEA-BE23-F4B7D43C4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OpenMP and RcppParallel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A5F7-2F52-4ED1-8DE4-27E7A610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B9D0B-F37B-4D33-9EE0-528DAFFF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E4D77-97A4-4E80-B1B2-17A544F0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18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24B3-48DD-48E6-978C-2F49061F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Parallelism in Rcpp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D033-4F8D-465C-AA43-8BCD62F5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First question, why we use C++?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It outperforms R in most cases.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C and Fortran are more difficult to use for most people.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There are many libraries in C++ to accelerate computing with matrices like Armadillo, Eigen, boost, MLPACK.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You can find more libraries at </a:t>
            </a:r>
            <a:r>
              <a:rPr lang="en-US" sz="2000" dirty="0">
                <a:hlinkClick r:id="rId2"/>
              </a:rPr>
              <a:t>https://en.cppreference.com/w/cpp/links/libs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B020-7EC4-4CA4-A17D-8B28F31F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5C47-FD47-4EA8-A60E-F9868B41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6708-913B-4997-BCD5-FF5BE7DF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50E964-4F6F-4C1B-BB6A-C9C52FDC41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937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39D1-57B8-4267-BC05-D5251E80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this lesson…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2E475-EAA6-4F16-9D90-81EB5FCF7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There are a lot of R packages under Rcpp framework, i.e.</a:t>
            </a:r>
          </a:p>
          <a:p>
            <a:pPr lvl="1"/>
            <a:r>
              <a:rPr lang="en-US" b="1" dirty="0">
                <a:hlinkClick r:id="rId2"/>
              </a:rPr>
              <a:t>BH</a:t>
            </a:r>
            <a:r>
              <a:rPr lang="en-US" b="1" dirty="0"/>
              <a:t> – Provides boost header</a:t>
            </a:r>
          </a:p>
          <a:p>
            <a:pPr lvl="1"/>
            <a:r>
              <a:rPr lang="en-US" b="1" dirty="0">
                <a:hlinkClick r:id="rId3"/>
              </a:rPr>
              <a:t>RcppMLPACK</a:t>
            </a:r>
            <a:r>
              <a:rPr lang="en-US" b="1" dirty="0"/>
              <a:t> – Integrate MLPACK library</a:t>
            </a:r>
            <a:endParaRPr lang="en-US" b="1" dirty="0">
              <a:hlinkClick r:id="rId4"/>
            </a:endParaRPr>
          </a:p>
          <a:p>
            <a:pPr lvl="1"/>
            <a:r>
              <a:rPr lang="en-US" b="1" dirty="0">
                <a:hlinkClick r:id="rId4"/>
              </a:rPr>
              <a:t>RcppNumerical</a:t>
            </a:r>
            <a:r>
              <a:rPr lang="en-US" b="1" dirty="0"/>
              <a:t> – Integrate Numerical Computing Libraries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C9B80-0C15-4857-AA2D-F95C2C34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6B367-8DD9-4CFB-89DB-E8E64FBE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46418-F9FE-4A6B-9B5E-B05AE82B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D7EED0-8E31-41DF-BB5E-34ABC18F62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68882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494300"/>
            <a:ext cx="9144000" cy="1015663"/>
          </a:xfrm>
        </p:spPr>
        <p:txBody>
          <a:bodyPr/>
          <a:lstStyle/>
          <a:p>
            <a:r>
              <a:rPr lang="en-US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accent6"/>
                </a:solidFill>
              </a:rPr>
              <a:t>Hope you like this tutorial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12737" y="2137172"/>
            <a:ext cx="6966526" cy="1291828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3888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E52A5D-AABE-4238-8E3D-876F095E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B000E4-E4DD-49EA-8F1C-8E0980490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2"/>
              </a:rPr>
              <a:t>https://www.geeksforgeeks.org/c-classes-and-objects/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3"/>
              </a:rPr>
              <a:t>https://www.tutorialspoint.com/cplusplus/cpp_classes_objects.htm</a:t>
            </a:r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3"/>
              </a:rPr>
              <a:t>https://www.tutorialspoint.com/cplusplus/cpp_namespaces.htm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4"/>
              </a:rPr>
              <a:t>https://www.tutorialspoint.com/cplusplus/cpp_overloading.htm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5"/>
              </a:rPr>
              <a:t>https://www.tutorialspoint.com/cplusplus/cpp_templates.htm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6"/>
              </a:rPr>
              <a:t>http://adv-r.had.co.nz/C-interface.html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546C2-95EE-43AC-A8D5-A31785515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414E0-4651-4618-A13A-738D3006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07CD7-4F6C-4A64-A2BA-8F754386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5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F6DCFE65-1BF7-4583-95DD-C16D26CCB0DB}"/>
              </a:ext>
            </a:extLst>
          </p:cNvPr>
          <p:cNvGrpSpPr/>
          <p:nvPr/>
        </p:nvGrpSpPr>
        <p:grpSpPr>
          <a:xfrm>
            <a:off x="912800" y="3339974"/>
            <a:ext cx="1467402" cy="1199551"/>
            <a:chOff x="1921112" y="114053"/>
            <a:chExt cx="8110307" cy="6629895"/>
          </a:xfrm>
        </p:grpSpPr>
        <p:sp>
          <p:nvSpPr>
            <p:cNvPr id="89" name="Figure">
              <a:extLst>
                <a:ext uri="{FF2B5EF4-FFF2-40B4-BE49-F238E27FC236}">
                  <a16:creationId xmlns:a16="http://schemas.microsoft.com/office/drawing/2014/main" id="{3B74A785-3624-43BB-A740-BC0D695DFE3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0" name="Figure">
              <a:extLst>
                <a:ext uri="{FF2B5EF4-FFF2-40B4-BE49-F238E27FC236}">
                  <a16:creationId xmlns:a16="http://schemas.microsoft.com/office/drawing/2014/main" id="{AC1D07C2-EC37-48BA-AD95-479A2D98AA2C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1" name="Figure">
              <a:extLst>
                <a:ext uri="{FF2B5EF4-FFF2-40B4-BE49-F238E27FC236}">
                  <a16:creationId xmlns:a16="http://schemas.microsoft.com/office/drawing/2014/main" id="{7A3EBCD5-9F52-4EE8-A2A4-00D82F2DD40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kumimoji="0" 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rPr>
                <a:t>01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2" name="Figure">
              <a:extLst>
                <a:ext uri="{FF2B5EF4-FFF2-40B4-BE49-F238E27FC236}">
                  <a16:creationId xmlns:a16="http://schemas.microsoft.com/office/drawing/2014/main" id="{0602B3D1-34D0-4EC2-93F9-52121D9D7836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3" name="Figure">
              <a:extLst>
                <a:ext uri="{FF2B5EF4-FFF2-40B4-BE49-F238E27FC236}">
                  <a16:creationId xmlns:a16="http://schemas.microsoft.com/office/drawing/2014/main" id="{C94444AD-F449-48FE-A024-C229BBE1AEE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4" name="Figure">
              <a:extLst>
                <a:ext uri="{FF2B5EF4-FFF2-40B4-BE49-F238E27FC236}">
                  <a16:creationId xmlns:a16="http://schemas.microsoft.com/office/drawing/2014/main" id="{4358133C-3CB3-4CC2-941F-9BB8171C26E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AE0B3E6-89AA-4EB7-999E-3824FB4607AF}"/>
              </a:ext>
            </a:extLst>
          </p:cNvPr>
          <p:cNvGrpSpPr/>
          <p:nvPr/>
        </p:nvGrpSpPr>
        <p:grpSpPr>
          <a:xfrm>
            <a:off x="912800" y="4839622"/>
            <a:ext cx="1467402" cy="1199551"/>
            <a:chOff x="1921112" y="114053"/>
            <a:chExt cx="8110307" cy="6629895"/>
          </a:xfrm>
        </p:grpSpPr>
        <p:sp>
          <p:nvSpPr>
            <p:cNvPr id="96" name="Figure">
              <a:extLst>
                <a:ext uri="{FF2B5EF4-FFF2-40B4-BE49-F238E27FC236}">
                  <a16:creationId xmlns:a16="http://schemas.microsoft.com/office/drawing/2014/main" id="{485A0588-2251-4E22-AE9E-C6F953B68A5E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7" name="Figure">
              <a:extLst>
                <a:ext uri="{FF2B5EF4-FFF2-40B4-BE49-F238E27FC236}">
                  <a16:creationId xmlns:a16="http://schemas.microsoft.com/office/drawing/2014/main" id="{D4033E88-3177-4112-B578-B8C896A047CF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8" name="Figure">
              <a:extLst>
                <a:ext uri="{FF2B5EF4-FFF2-40B4-BE49-F238E27FC236}">
                  <a16:creationId xmlns:a16="http://schemas.microsoft.com/office/drawing/2014/main" id="{2A45EBD4-8F10-434E-97FF-FE7CD741AEA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02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9" name="Figure">
              <a:extLst>
                <a:ext uri="{FF2B5EF4-FFF2-40B4-BE49-F238E27FC236}">
                  <a16:creationId xmlns:a16="http://schemas.microsoft.com/office/drawing/2014/main" id="{1C002C03-A58F-4943-90A2-E3A9BE9D4C9D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0" name="Figure">
              <a:extLst>
                <a:ext uri="{FF2B5EF4-FFF2-40B4-BE49-F238E27FC236}">
                  <a16:creationId xmlns:a16="http://schemas.microsoft.com/office/drawing/2014/main" id="{57697401-BA6C-493D-944A-F3A6B02CAFCB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1" name="Figure">
              <a:extLst>
                <a:ext uri="{FF2B5EF4-FFF2-40B4-BE49-F238E27FC236}">
                  <a16:creationId xmlns:a16="http://schemas.microsoft.com/office/drawing/2014/main" id="{1E9E0F58-1646-45DA-B160-9FC954301A5F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257A48A-5FCD-4F03-9417-52B37EC9E2E9}"/>
              </a:ext>
            </a:extLst>
          </p:cNvPr>
          <p:cNvGrpSpPr/>
          <p:nvPr/>
        </p:nvGrpSpPr>
        <p:grpSpPr>
          <a:xfrm>
            <a:off x="912800" y="1840327"/>
            <a:ext cx="1467402" cy="1199551"/>
            <a:chOff x="1921112" y="114053"/>
            <a:chExt cx="8110307" cy="6629895"/>
          </a:xfrm>
        </p:grpSpPr>
        <p:sp>
          <p:nvSpPr>
            <p:cNvPr id="82" name="Figure">
              <a:extLst>
                <a:ext uri="{FF2B5EF4-FFF2-40B4-BE49-F238E27FC236}">
                  <a16:creationId xmlns:a16="http://schemas.microsoft.com/office/drawing/2014/main" id="{F16371F3-10C5-42FC-87EE-DB32CCEDED2C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3" name="Figure">
              <a:extLst>
                <a:ext uri="{FF2B5EF4-FFF2-40B4-BE49-F238E27FC236}">
                  <a16:creationId xmlns:a16="http://schemas.microsoft.com/office/drawing/2014/main" id="{A247A9B0-E0AE-4078-92D2-BE021879364E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4" name="Figure">
              <a:extLst>
                <a:ext uri="{FF2B5EF4-FFF2-40B4-BE49-F238E27FC236}">
                  <a16:creationId xmlns:a16="http://schemas.microsoft.com/office/drawing/2014/main" id="{85470AAA-139B-417F-B1E5-A317A8E02A1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00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5" name="Figure">
              <a:extLst>
                <a:ext uri="{FF2B5EF4-FFF2-40B4-BE49-F238E27FC236}">
                  <a16:creationId xmlns:a16="http://schemas.microsoft.com/office/drawing/2014/main" id="{D7817829-9A24-489A-AE64-F6D13F0BBD84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6" name="Figure">
              <a:extLst>
                <a:ext uri="{FF2B5EF4-FFF2-40B4-BE49-F238E27FC236}">
                  <a16:creationId xmlns:a16="http://schemas.microsoft.com/office/drawing/2014/main" id="{2870DC24-D382-46B5-8C53-79C7711252F0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7" name="Figure">
              <a:extLst>
                <a:ext uri="{FF2B5EF4-FFF2-40B4-BE49-F238E27FC236}">
                  <a16:creationId xmlns:a16="http://schemas.microsoft.com/office/drawing/2014/main" id="{153F0366-4360-43D7-AFF4-55C72949F87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Outline</a:t>
            </a:r>
            <a:endParaRPr lang="en-US" dirty="0"/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2019/01/04</a:t>
            </a:r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896001-0964-428E-A618-0C0D32043602}"/>
              </a:ext>
            </a:extLst>
          </p:cNvPr>
          <p:cNvGrpSpPr/>
          <p:nvPr/>
        </p:nvGrpSpPr>
        <p:grpSpPr>
          <a:xfrm>
            <a:off x="2385722" y="1946044"/>
            <a:ext cx="2982086" cy="830997"/>
            <a:chOff x="2385722" y="1946044"/>
            <a:chExt cx="2982086" cy="830997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0578806-54D9-4D37-B865-BA2600D47AAD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Env. Settings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31D490B-EC99-4F1B-BDD6-5D787AD924DC}"/>
                </a:ext>
              </a:extLst>
            </p:cNvPr>
            <p:cNvSpPr txBox="1"/>
            <p:nvPr/>
          </p:nvSpPr>
          <p:spPr>
            <a:xfrm>
              <a:off x="2385722" y="2500042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Prepare for Rcpp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8788AF5-5782-4C91-8F0E-F1CFFFA261EB}"/>
              </a:ext>
            </a:extLst>
          </p:cNvPr>
          <p:cNvGrpSpPr/>
          <p:nvPr/>
        </p:nvGrpSpPr>
        <p:grpSpPr>
          <a:xfrm>
            <a:off x="2385722" y="3449044"/>
            <a:ext cx="3234104" cy="814826"/>
            <a:chOff x="2385722" y="1946044"/>
            <a:chExt cx="3234104" cy="814826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C622461-4704-41D9-A52C-03B8AD9FE67F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Reviews of C++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F4DF03A-CD5E-4BAD-A8CE-640DF4266467}"/>
                </a:ext>
              </a:extLst>
            </p:cNvPr>
            <p:cNvSpPr txBox="1"/>
            <p:nvPr/>
          </p:nvSpPr>
          <p:spPr>
            <a:xfrm>
              <a:off x="2385722" y="2483871"/>
              <a:ext cx="323410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Class, Pointer and Why use C++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B7E9918-E504-40BD-B1B3-E47597E98E0D}"/>
              </a:ext>
            </a:extLst>
          </p:cNvPr>
          <p:cNvGrpSpPr/>
          <p:nvPr/>
        </p:nvGrpSpPr>
        <p:grpSpPr>
          <a:xfrm>
            <a:off x="2385722" y="4952045"/>
            <a:ext cx="2982086" cy="814826"/>
            <a:chOff x="2385722" y="1946044"/>
            <a:chExt cx="2982086" cy="81482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B4E1CB5-770B-4761-9F0D-AE9E9D7DAAE6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 Interface to C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F583A1C-915E-465F-8FF0-92ACF48B5F57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What is SEXP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82F3BB7-7983-436E-A14E-6FF378813428}"/>
              </a:ext>
            </a:extLst>
          </p:cNvPr>
          <p:cNvGrpSpPr/>
          <p:nvPr/>
        </p:nvGrpSpPr>
        <p:grpSpPr>
          <a:xfrm>
            <a:off x="8032458" y="1946044"/>
            <a:ext cx="2982086" cy="814826"/>
            <a:chOff x="2385722" y="1946044"/>
            <a:chExt cx="2982086" cy="814826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F66E086-42AB-4B5C-8F92-D1313B24C01C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Rcpp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771227A-93EF-4E4E-A1D1-681C6628266E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Integration of R and C++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822284C-1B9F-4DB4-BC47-D5A77A25EA7D}"/>
              </a:ext>
            </a:extLst>
          </p:cNvPr>
          <p:cNvGrpSpPr/>
          <p:nvPr/>
        </p:nvGrpSpPr>
        <p:grpSpPr>
          <a:xfrm>
            <a:off x="8032458" y="3449044"/>
            <a:ext cx="2982086" cy="814826"/>
            <a:chOff x="2385722" y="1946044"/>
            <a:chExt cx="2982086" cy="814826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2C40FFA-3EF7-4EFD-B587-051D8788C633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RcppArmadillo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11FBD85-B0B7-46C2-B3A8-3FE7D63EF4D1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Rcpp with Armadillo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2EC3756-CCD2-4259-9C94-56589B9C47E4}"/>
              </a:ext>
            </a:extLst>
          </p:cNvPr>
          <p:cNvGrpSpPr/>
          <p:nvPr/>
        </p:nvGrpSpPr>
        <p:grpSpPr>
          <a:xfrm>
            <a:off x="8032458" y="4952045"/>
            <a:ext cx="2982086" cy="814826"/>
            <a:chOff x="2385722" y="1946044"/>
            <a:chExt cx="2982086" cy="814826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3EFBD3E-E2CF-446C-97E6-590353E4829B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Parallelism in Rcpp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1B604D6-865A-48F4-99B7-0D0FFF34EFB0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OpenMP and RcppParallel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68D21FD-8234-4075-A6FF-CF521B2CC9F5}"/>
              </a:ext>
            </a:extLst>
          </p:cNvPr>
          <p:cNvGrpSpPr/>
          <p:nvPr/>
        </p:nvGrpSpPr>
        <p:grpSpPr>
          <a:xfrm>
            <a:off x="6565056" y="3339974"/>
            <a:ext cx="1467402" cy="1199551"/>
            <a:chOff x="1921112" y="114053"/>
            <a:chExt cx="8110307" cy="6629895"/>
          </a:xfrm>
        </p:grpSpPr>
        <p:sp>
          <p:nvSpPr>
            <p:cNvPr id="175" name="Figure">
              <a:extLst>
                <a:ext uri="{FF2B5EF4-FFF2-40B4-BE49-F238E27FC236}">
                  <a16:creationId xmlns:a16="http://schemas.microsoft.com/office/drawing/2014/main" id="{AC136F66-D48F-4ADC-96BD-67D5341821D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6" name="Figure">
              <a:extLst>
                <a:ext uri="{FF2B5EF4-FFF2-40B4-BE49-F238E27FC236}">
                  <a16:creationId xmlns:a16="http://schemas.microsoft.com/office/drawing/2014/main" id="{D475A2A8-A684-4931-AA85-1FEE0BAFAC6D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7" name="Figure">
              <a:extLst>
                <a:ext uri="{FF2B5EF4-FFF2-40B4-BE49-F238E27FC236}">
                  <a16:creationId xmlns:a16="http://schemas.microsoft.com/office/drawing/2014/main" id="{CDE6D832-B371-482B-954C-31A85668647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04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8" name="Figure">
              <a:extLst>
                <a:ext uri="{FF2B5EF4-FFF2-40B4-BE49-F238E27FC236}">
                  <a16:creationId xmlns:a16="http://schemas.microsoft.com/office/drawing/2014/main" id="{D3633A12-5269-45FF-8E30-B117A0DBA23C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9" name="Figure">
              <a:extLst>
                <a:ext uri="{FF2B5EF4-FFF2-40B4-BE49-F238E27FC236}">
                  <a16:creationId xmlns:a16="http://schemas.microsoft.com/office/drawing/2014/main" id="{99945BAE-B69E-4296-A375-397B44CEB87C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80" name="Figure">
              <a:extLst>
                <a:ext uri="{FF2B5EF4-FFF2-40B4-BE49-F238E27FC236}">
                  <a16:creationId xmlns:a16="http://schemas.microsoft.com/office/drawing/2014/main" id="{4DB2E4A4-C050-4619-B3D0-08BE7FAEBF1B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E05EE1B-405D-423B-BFF4-C9741DD480F0}"/>
              </a:ext>
            </a:extLst>
          </p:cNvPr>
          <p:cNvGrpSpPr/>
          <p:nvPr/>
        </p:nvGrpSpPr>
        <p:grpSpPr>
          <a:xfrm>
            <a:off x="6565056" y="4839622"/>
            <a:ext cx="1467402" cy="1199551"/>
            <a:chOff x="1921112" y="114053"/>
            <a:chExt cx="8110307" cy="6629895"/>
          </a:xfrm>
        </p:grpSpPr>
        <p:sp>
          <p:nvSpPr>
            <p:cNvPr id="169" name="Figure">
              <a:extLst>
                <a:ext uri="{FF2B5EF4-FFF2-40B4-BE49-F238E27FC236}">
                  <a16:creationId xmlns:a16="http://schemas.microsoft.com/office/drawing/2014/main" id="{FC0F3616-FA3C-4D6C-9169-F4F4FCEE942E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0" name="Figure">
              <a:extLst>
                <a:ext uri="{FF2B5EF4-FFF2-40B4-BE49-F238E27FC236}">
                  <a16:creationId xmlns:a16="http://schemas.microsoft.com/office/drawing/2014/main" id="{FCF5128E-9A2A-421C-9E94-5AFF30BEB850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1" name="Figure">
              <a:extLst>
                <a:ext uri="{FF2B5EF4-FFF2-40B4-BE49-F238E27FC236}">
                  <a16:creationId xmlns:a16="http://schemas.microsoft.com/office/drawing/2014/main" id="{6F0C14B5-BB24-4457-8E54-B936406B896C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05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2" name="Figure">
              <a:extLst>
                <a:ext uri="{FF2B5EF4-FFF2-40B4-BE49-F238E27FC236}">
                  <a16:creationId xmlns:a16="http://schemas.microsoft.com/office/drawing/2014/main" id="{FE837E1F-FDD9-4B72-BE00-FC283DB3B74C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3" name="Figure">
              <a:extLst>
                <a:ext uri="{FF2B5EF4-FFF2-40B4-BE49-F238E27FC236}">
                  <a16:creationId xmlns:a16="http://schemas.microsoft.com/office/drawing/2014/main" id="{0BF1ABAE-9795-4231-8BD0-A7054ED3261F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4" name="Figure">
              <a:extLst>
                <a:ext uri="{FF2B5EF4-FFF2-40B4-BE49-F238E27FC236}">
                  <a16:creationId xmlns:a16="http://schemas.microsoft.com/office/drawing/2014/main" id="{5CFF1A0D-990A-4C75-8652-00B91227C5BC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8E3F84C-DB54-48F7-938A-52A662495B71}"/>
              </a:ext>
            </a:extLst>
          </p:cNvPr>
          <p:cNvGrpSpPr/>
          <p:nvPr/>
        </p:nvGrpSpPr>
        <p:grpSpPr>
          <a:xfrm>
            <a:off x="6565056" y="1840327"/>
            <a:ext cx="1467402" cy="1199551"/>
            <a:chOff x="1921112" y="114053"/>
            <a:chExt cx="8110307" cy="6629895"/>
          </a:xfrm>
        </p:grpSpPr>
        <p:sp>
          <p:nvSpPr>
            <p:cNvPr id="163" name="Figure">
              <a:extLst>
                <a:ext uri="{FF2B5EF4-FFF2-40B4-BE49-F238E27FC236}">
                  <a16:creationId xmlns:a16="http://schemas.microsoft.com/office/drawing/2014/main" id="{1B7564AA-8927-458F-BA1D-C425A1051560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4" name="Figure">
              <a:extLst>
                <a:ext uri="{FF2B5EF4-FFF2-40B4-BE49-F238E27FC236}">
                  <a16:creationId xmlns:a16="http://schemas.microsoft.com/office/drawing/2014/main" id="{63C8AC06-4FB7-4EC2-9E68-C1F5929045E3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5" name="Figure">
              <a:extLst>
                <a:ext uri="{FF2B5EF4-FFF2-40B4-BE49-F238E27FC236}">
                  <a16:creationId xmlns:a16="http://schemas.microsoft.com/office/drawing/2014/main" id="{8820B7A3-A498-4EB9-94A6-4359A8A8793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03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6" name="Figure">
              <a:extLst>
                <a:ext uri="{FF2B5EF4-FFF2-40B4-BE49-F238E27FC236}">
                  <a16:creationId xmlns:a16="http://schemas.microsoft.com/office/drawing/2014/main" id="{71CEA3BA-BBDC-4318-AD9E-3DF1F80A1AF0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7" name="Figure">
              <a:extLst>
                <a:ext uri="{FF2B5EF4-FFF2-40B4-BE49-F238E27FC236}">
                  <a16:creationId xmlns:a16="http://schemas.microsoft.com/office/drawing/2014/main" id="{BC2CAAEE-217F-4ECB-86BF-F0C8B7DC1C9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8" name="Figure">
              <a:extLst>
                <a:ext uri="{FF2B5EF4-FFF2-40B4-BE49-F238E27FC236}">
                  <a16:creationId xmlns:a16="http://schemas.microsoft.com/office/drawing/2014/main" id="{D9953651-D660-4223-86E0-522D13CA5D43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16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8C74A53-1F29-42A8-941A-26829DA9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504510" cy="2852737"/>
          </a:xfrm>
        </p:spPr>
        <p:txBody>
          <a:bodyPr/>
          <a:lstStyle/>
          <a:p>
            <a:r>
              <a:rPr lang="en-US" sz="7200" dirty="0" err="1"/>
              <a:t>RcppARMADILLO</a:t>
            </a:r>
            <a:endParaRPr lang="en-US" sz="7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2E2DC9-8E0C-4EEA-BE23-F4B7D43C4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Rcpp with Armadillo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A5F7-2F52-4ED1-8DE4-27E7A610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B9D0B-F37B-4D33-9EE0-528DAFFF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E4D77-97A4-4E80-B1B2-17A544F0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4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24B3-48DD-48E6-978C-2F49061F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RcppArmadillo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D033-4F8D-465C-AA43-8BCD62F5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TW" sz="2800" dirty="0"/>
              <a:t>What is Armadillo?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TW" sz="2000" dirty="0"/>
              <a:t>It provides vector and matrix classes with linear algebra support. Also it is able to link external BLAS and LAPACK to improve performance such as Intel MKL, </a:t>
            </a:r>
            <a:r>
              <a:rPr lang="en-US" altLang="zh-TW" sz="2000" dirty="0" err="1"/>
              <a:t>OpenBLAS</a:t>
            </a:r>
            <a:r>
              <a:rPr lang="en-US" altLang="zh-TW" sz="2000" dirty="0"/>
              <a:t>, ACML and CUDA BLAS etc.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TW" sz="2000" dirty="0"/>
              <a:t>It provides efficient classes for vectors, matrices and cubes. And dense and sparse matrices are supported.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TW" sz="2800" dirty="0"/>
              <a:t>There are many matrix libraries, why Armadillo?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TW" sz="2000" dirty="0"/>
              <a:t>It provides more APIs than Eigen, GSL and others.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TW" sz="2000" dirty="0"/>
              <a:t>Its syntax is like </a:t>
            </a:r>
            <a:r>
              <a:rPr lang="en-US" altLang="zh-TW" sz="2000" dirty="0" err="1"/>
              <a:t>MatLab</a:t>
            </a:r>
            <a:r>
              <a:rPr lang="en-US" altLang="zh-TW" sz="2000" dirty="0"/>
              <a:t>. (To me, it is advantage.)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B020-7EC4-4CA4-A17D-8B28F31F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5C47-FD47-4EA8-A60E-F9868B41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6708-913B-4997-BCD5-FF5BE7DF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50E964-4F6F-4C1B-BB6A-C9C52FDC41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3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7C12-6367-47DF-8F78-062A5B51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 and LAPACK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FB5FD-18C7-4A59-8ED0-1C6F74707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802416" cy="411611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b="1" dirty="0"/>
              <a:t>BLAS - </a:t>
            </a:r>
            <a:r>
              <a:rPr lang="en-US" sz="2800" dirty="0"/>
              <a:t>Basic Linear Algebra Subprograms which performs vector addition, scalar multiplication, dot products, linear combinations, and matrix multiplication.</a:t>
            </a:r>
          </a:p>
          <a:p>
            <a:pPr>
              <a:lnSpc>
                <a:spcPct val="110000"/>
              </a:lnSpc>
            </a:pPr>
            <a:r>
              <a:rPr lang="en-US" sz="2800" b="1" dirty="0"/>
              <a:t>LAPACK</a:t>
            </a:r>
            <a:r>
              <a:rPr lang="en-US" sz="2800" dirty="0"/>
              <a:t> - Linear Algebra </a:t>
            </a:r>
            <a:r>
              <a:rPr lang="en-US" sz="2800" dirty="0" err="1"/>
              <a:t>PACKage</a:t>
            </a:r>
            <a:r>
              <a:rPr lang="en-US" sz="2800" dirty="0"/>
              <a:t> which provides routine for solving systems of linear equations and linear least squares, eigenvalue problems, and singular value decomposition.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AA463-9A56-4BD0-82EA-5330F45A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0A5AF-4F2A-4292-A49B-92914136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</a:t>
            </a:r>
            <a:r>
              <a:rPr lang="en-US" dirty="0" err="1"/>
              <a:t>Rcpp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3B9AB-0DDE-4173-85DB-C226CA58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90B84B-0C29-4C38-8CCE-3AFB5FD5C4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4670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112A-39BB-4278-BA73-A9BC9E41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Column-Major </a:t>
            </a:r>
            <a:r>
              <a:rPr lang="en-US" dirty="0" err="1"/>
              <a:t>v.s</a:t>
            </a:r>
            <a:r>
              <a:rPr lang="en-US" dirty="0"/>
              <a:t>. Row-Major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929BF-EB45-4D08-9A0D-0B37C3603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Column-major order and row-major order are methods to store values in linear storage.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56266-DD3B-4B4F-885E-1A3DF237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8BBAB-C990-4CEC-944B-58C8474B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</a:t>
            </a:r>
            <a:r>
              <a:rPr lang="en-US" dirty="0" err="1"/>
              <a:t>Rcpp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37B1C-8861-49A1-94B3-6A9275E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6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D6188A-6977-4BB9-B78F-21DEEDFD07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F89FA-2F8F-4356-81DB-A0011C554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979" y="3212976"/>
            <a:ext cx="5167241" cy="2963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4A2CF2-5072-41EB-84FA-86FDAA559817}"/>
              </a:ext>
            </a:extLst>
          </p:cNvPr>
          <p:cNvSpPr txBox="1"/>
          <p:nvPr/>
        </p:nvSpPr>
        <p:spPr>
          <a:xfrm>
            <a:off x="6607190" y="3645024"/>
            <a:ext cx="53285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Basically, C, C++ and Python NumPy are row-major.</a:t>
            </a:r>
          </a:p>
          <a:p>
            <a:endParaRPr lang="en-US" sz="2800" dirty="0">
              <a:latin typeface="Source Han Sans Medium" panose="020B0600000000000000" pitchFamily="34" charset="-128"/>
              <a:ea typeface="Source Han Sans Medium" panose="020B0600000000000000" pitchFamily="34" charset="-128"/>
            </a:endParaRPr>
          </a:p>
          <a:p>
            <a:r>
              <a:rPr lang="en-US" sz="28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Fortran, R, </a:t>
            </a:r>
            <a:r>
              <a:rPr lang="en-US" sz="2800" dirty="0" err="1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MatLab</a:t>
            </a:r>
            <a:r>
              <a:rPr lang="en-US" sz="28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 are column-major.</a:t>
            </a:r>
          </a:p>
        </p:txBody>
      </p:sp>
    </p:spTree>
    <p:extLst>
      <p:ext uri="{BB962C8B-B14F-4D97-AF65-F5344CB8AC3E}">
        <p14:creationId xmlns:p14="http://schemas.microsoft.com/office/powerpoint/2010/main" val="390422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7EA6-404C-43E8-8687-01FC6682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RcppArmadillo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997D7-49BE-44B8-8B00-56C72AEA6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997366"/>
            <a:ext cx="7772400" cy="4116115"/>
          </a:xfrm>
        </p:spPr>
        <p:txBody>
          <a:bodyPr>
            <a:normAutofit/>
          </a:bodyPr>
          <a:lstStyle/>
          <a:p>
            <a:r>
              <a:rPr lang="en-US" sz="2000" dirty="0"/>
              <a:t>Basic Types: </a:t>
            </a:r>
          </a:p>
          <a:p>
            <a:pPr lvl="1"/>
            <a:r>
              <a:rPr lang="en-US" sz="1800" dirty="0"/>
              <a:t>Mat&lt;Type&gt; - Class for dense matrices (column-major ordering)</a:t>
            </a:r>
          </a:p>
          <a:p>
            <a:pPr lvl="1"/>
            <a:r>
              <a:rPr lang="en-US" sz="1800" dirty="0"/>
              <a:t>Col &lt;Type&gt; - derived from Mat&lt;Type&gt;  with one column.</a:t>
            </a:r>
          </a:p>
          <a:p>
            <a:pPr lvl="1"/>
            <a:r>
              <a:rPr lang="en-US" sz="1800" dirty="0"/>
              <a:t>Row &lt;Type&gt; - derived from Mat&lt;Type&gt;  with one row.</a:t>
            </a:r>
          </a:p>
          <a:p>
            <a:pPr lvl="1"/>
            <a:r>
              <a:rPr lang="en-US" sz="1800" dirty="0"/>
              <a:t>Cube&lt;Type&gt; - Class for 3D arrays or 3</a:t>
            </a:r>
            <a:r>
              <a:rPr lang="en-US" sz="1800" baseline="30000" dirty="0"/>
              <a:t>rd</a:t>
            </a:r>
            <a:r>
              <a:rPr lang="en-US" sz="1800" dirty="0"/>
              <a:t> order tensors.</a:t>
            </a:r>
          </a:p>
          <a:p>
            <a:pPr lvl="1"/>
            <a:r>
              <a:rPr lang="en-US" sz="1800" dirty="0" err="1"/>
              <a:t>SpMat</a:t>
            </a:r>
            <a:r>
              <a:rPr lang="en-US" sz="1800" dirty="0"/>
              <a:t>&lt;type&gt; -  Class for sparse matrices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field&lt;</a:t>
            </a:r>
            <a:r>
              <a:rPr lang="en-US" sz="1800" dirty="0" err="1"/>
              <a:t>Object_Type</a:t>
            </a:r>
            <a:r>
              <a:rPr lang="en-US" sz="1800" dirty="0"/>
              <a:t>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70788-2FBE-44EE-9B8A-9E8EBFB7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B774C-0CF4-497D-B6FA-5D7EC319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</a:t>
            </a:r>
            <a:r>
              <a:rPr lang="en-US" dirty="0" err="1"/>
              <a:t>Rcpp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EC807-3D2A-4902-A02D-2BAB7C2B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B44695-A684-4737-AF2F-C8280BA9EC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216D99-43E0-4D77-8438-119E68DC0345}"/>
              </a:ext>
            </a:extLst>
          </p:cNvPr>
          <p:cNvSpPr txBox="1">
            <a:spLocks/>
          </p:cNvSpPr>
          <p:nvPr/>
        </p:nvSpPr>
        <p:spPr>
          <a:xfrm>
            <a:off x="7509281" y="1628800"/>
            <a:ext cx="4680520" cy="411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69913" indent="-569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 kern="1200">
                <a:solidFill>
                  <a:schemeClr val="accent1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 kern="1200">
                <a:solidFill>
                  <a:schemeClr val="accent1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 kern="1200">
                <a:solidFill>
                  <a:schemeClr val="accent1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 kern="1200">
                <a:solidFill>
                  <a:schemeClr val="accent1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 kern="1200">
                <a:solidFill>
                  <a:schemeClr val="accent1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Type can be one of following:</a:t>
            </a:r>
          </a:p>
          <a:p>
            <a:pPr lvl="1"/>
            <a:r>
              <a:rPr lang="en-US" sz="1800" dirty="0"/>
              <a:t>float</a:t>
            </a:r>
          </a:p>
          <a:p>
            <a:pPr lvl="1"/>
            <a:r>
              <a:rPr lang="en-US" sz="1800" dirty="0" err="1"/>
              <a:t>ouble</a:t>
            </a:r>
            <a:endParaRPr lang="en-US" sz="1800" dirty="0"/>
          </a:p>
          <a:p>
            <a:pPr lvl="1"/>
            <a:r>
              <a:rPr lang="en-US" sz="1800" dirty="0"/>
              <a:t>std::complex&lt;float&gt;</a:t>
            </a:r>
          </a:p>
          <a:p>
            <a:pPr lvl="1"/>
            <a:r>
              <a:rPr lang="en-US" sz="1800" dirty="0"/>
              <a:t> std::complex&lt;double&gt;</a:t>
            </a:r>
          </a:p>
          <a:p>
            <a:pPr lvl="1"/>
            <a:r>
              <a:rPr lang="en-US" sz="1800" dirty="0"/>
              <a:t>(unsigned) short</a:t>
            </a:r>
          </a:p>
          <a:p>
            <a:pPr lvl="1"/>
            <a:r>
              <a:rPr lang="en-US" sz="1800" dirty="0"/>
              <a:t>(unsigned) int</a:t>
            </a:r>
          </a:p>
          <a:p>
            <a:pPr lvl="1"/>
            <a:r>
              <a:rPr lang="en-US" sz="1800" dirty="0"/>
              <a:t>(unsigned) long</a:t>
            </a:r>
          </a:p>
          <a:p>
            <a:pPr lvl="1"/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B33B77-80FB-4508-92A9-DD26C7D7A058}"/>
              </a:ext>
            </a:extLst>
          </p:cNvPr>
          <p:cNvSpPr/>
          <p:nvPr/>
        </p:nvSpPr>
        <p:spPr>
          <a:xfrm>
            <a:off x="695400" y="5157193"/>
            <a:ext cx="2448272" cy="504056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5B4462-DBC5-43FC-81F2-699F2FE65056}"/>
              </a:ext>
            </a:extLst>
          </p:cNvPr>
          <p:cNvSpPr txBox="1"/>
          <p:nvPr/>
        </p:nvSpPr>
        <p:spPr>
          <a:xfrm>
            <a:off x="3143672" y="4877120"/>
            <a:ext cx="4560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It is like a vector of objects. </a:t>
            </a:r>
          </a:p>
          <a:p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Object_Type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 can be matrices, 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Cube or other classes.</a:t>
            </a:r>
          </a:p>
        </p:txBody>
      </p:sp>
    </p:spTree>
    <p:extLst>
      <p:ext uri="{BB962C8B-B14F-4D97-AF65-F5344CB8AC3E}">
        <p14:creationId xmlns:p14="http://schemas.microsoft.com/office/powerpoint/2010/main" val="315320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3F8F-B939-4CE2-B5E9-655797F6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 in Armadillo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D3BBF-4F41-4246-BF1D-7E9BF8B9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A1482-A21E-4EC0-AD3C-AEECF360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</a:t>
            </a:r>
            <a:r>
              <a:rPr lang="en-US" dirty="0" err="1"/>
              <a:t>Rcpp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5A4F6-DBE1-47B9-B3D6-81B8D3FA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25CB3F-26C9-44D7-A7CB-40F86C5CE4B1}" type="slidenum">
              <a:rPr lang="en-US" smtClean="0"/>
              <a:t>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484A5-D1EC-4092-A9CC-0C69FFB000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A08E5E-3EF1-4058-B437-95773A78C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770" y="1836817"/>
            <a:ext cx="1905000" cy="1781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7D1B7B-194C-4FD2-B0C1-D7704D6F8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739" y="1827292"/>
            <a:ext cx="2876550" cy="1790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E80E5F-8259-4D1C-9104-203F09FAB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50" y="1835299"/>
            <a:ext cx="2076450" cy="1752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6BE095-80C0-43FE-A6EA-984D107C6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8264" y="4422395"/>
            <a:ext cx="2019300" cy="1809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767FB0-4570-4D51-952B-8ABD3EBF98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2720" y="4422560"/>
            <a:ext cx="2133600" cy="18192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6A606D-F1AC-407D-A643-DA947DF7ADC5}"/>
              </a:ext>
            </a:extLst>
          </p:cNvPr>
          <p:cNvSpPr txBox="1"/>
          <p:nvPr/>
        </p:nvSpPr>
        <p:spPr>
          <a:xfrm>
            <a:off x="2430162" y="1119406"/>
            <a:ext cx="954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Dense</a:t>
            </a:r>
          </a:p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Matrix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AC131-CE15-4B9D-83C1-FC7E5C224251}"/>
              </a:ext>
            </a:extLst>
          </p:cNvPr>
          <p:cNvSpPr txBox="1"/>
          <p:nvPr/>
        </p:nvSpPr>
        <p:spPr>
          <a:xfrm>
            <a:off x="5291581" y="1143634"/>
            <a:ext cx="1144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Column</a:t>
            </a:r>
          </a:p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Vector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F8E7C0-F281-4D85-8181-9CEA526406F7}"/>
              </a:ext>
            </a:extLst>
          </p:cNvPr>
          <p:cNvSpPr txBox="1"/>
          <p:nvPr/>
        </p:nvSpPr>
        <p:spPr>
          <a:xfrm>
            <a:off x="7401496" y="3789040"/>
            <a:ext cx="1016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Sparse</a:t>
            </a:r>
          </a:p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Matrix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771642-2A0B-4145-A0FD-FEDA071D61AA}"/>
              </a:ext>
            </a:extLst>
          </p:cNvPr>
          <p:cNvSpPr txBox="1"/>
          <p:nvPr/>
        </p:nvSpPr>
        <p:spPr>
          <a:xfrm>
            <a:off x="3270635" y="4054145"/>
            <a:ext cx="811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Cube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24FF7-B723-4419-A2AA-323C89A24875}"/>
              </a:ext>
            </a:extLst>
          </p:cNvPr>
          <p:cNvSpPr txBox="1"/>
          <p:nvPr/>
        </p:nvSpPr>
        <p:spPr>
          <a:xfrm>
            <a:off x="8461599" y="1127413"/>
            <a:ext cx="964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Row</a:t>
            </a:r>
          </a:p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395878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1C7D-C912-4848-99C1-BB624B66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Mapping between R objects and Rcpp objects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C1D6F-B2BB-4A13-BCF0-39D0CDC9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9802B-97FA-4D41-BDCB-43681F52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</a:t>
            </a:r>
            <a:r>
              <a:rPr lang="en-US" dirty="0" err="1"/>
              <a:t>Rcpp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5587-09F5-4E90-ABAA-3D925898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1F5436-C610-4FEF-A6FA-3216CB267B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9EC9E32-5DA1-4247-84A4-1D87977CF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755676"/>
              </p:ext>
            </p:extLst>
          </p:nvPr>
        </p:nvGraphicFramePr>
        <p:xfrm>
          <a:off x="1919536" y="1448729"/>
          <a:ext cx="8529815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779">
                  <a:extLst>
                    <a:ext uri="{9D8B030D-6E8A-4147-A177-3AD203B41FA5}">
                      <a16:colId xmlns:a16="http://schemas.microsoft.com/office/drawing/2014/main" val="1377911091"/>
                    </a:ext>
                  </a:extLst>
                </a:gridCol>
                <a:gridCol w="2271805">
                  <a:extLst>
                    <a:ext uri="{9D8B030D-6E8A-4147-A177-3AD203B41FA5}">
                      <a16:colId xmlns:a16="http://schemas.microsoft.com/office/drawing/2014/main" val="929973118"/>
                    </a:ext>
                  </a:extLst>
                </a:gridCol>
                <a:gridCol w="3273231">
                  <a:extLst>
                    <a:ext uri="{9D8B030D-6E8A-4147-A177-3AD203B41FA5}">
                      <a16:colId xmlns:a16="http://schemas.microsoft.com/office/drawing/2014/main" val="4160856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of </a:t>
                      </a:r>
                    </a:p>
                    <a:p>
                      <a:pPr algn="ctr"/>
                      <a:r>
                        <a:rPr lang="en-US" dirty="0"/>
                        <a:t>R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RcppArmadillo </a:t>
                      </a:r>
                    </a:p>
                    <a:p>
                      <a:pPr algn="ctr"/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72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c(TRUE, FALSE)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logical 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uvec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ucolvec</a:t>
                      </a:r>
                      <a:r>
                        <a:rPr lang="en-US" dirty="0"/>
                        <a:t>) / </a:t>
                      </a:r>
                      <a:r>
                        <a:rPr lang="en-US" dirty="0" err="1"/>
                        <a:t>urowvec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609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c(1L, 5L)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ivec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icolvec</a:t>
                      </a:r>
                      <a:r>
                        <a:rPr lang="en-US" dirty="0"/>
                        <a:t>) / </a:t>
                      </a:r>
                      <a:r>
                        <a:rPr lang="en-US" dirty="0" err="1"/>
                        <a:t>irowvec</a:t>
                      </a: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uvec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ucolvec</a:t>
                      </a:r>
                      <a:r>
                        <a:rPr lang="en-US" dirty="0"/>
                        <a:t>) / </a:t>
                      </a:r>
                      <a:r>
                        <a:rPr lang="en-US" dirty="0" err="1"/>
                        <a:t>urowvec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679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c(1, 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double 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vec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colvec</a:t>
                      </a:r>
                      <a:r>
                        <a:rPr lang="en-US" dirty="0"/>
                        <a:t>) / </a:t>
                      </a:r>
                      <a:r>
                        <a:rPr lang="en-US" dirty="0" err="1"/>
                        <a:t>rowvec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6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c(“A”, “B”)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character 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such type in Armadillo</a:t>
                      </a:r>
                    </a:p>
                    <a:p>
                      <a:pPr algn="ctr"/>
                      <a:r>
                        <a:rPr lang="en-US" dirty="0"/>
                        <a:t>I used to use vector&lt;string&gt;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75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matrix(c(TRUE, FALSE), 2L)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logical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umat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matrix(c(1L,5L), 2L)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imat</a:t>
                      </a:r>
                      <a:r>
                        <a:rPr lang="en-US" dirty="0"/>
                        <a:t> / </a:t>
                      </a:r>
                      <a:r>
                        <a:rPr lang="en-US" dirty="0" err="1"/>
                        <a:t>imat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43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matrix(c(1,5), 2</a:t>
                      </a:r>
                      <a:r>
                        <a:rPr lang="en-US" altLang="zh-TW" dirty="0"/>
                        <a:t>L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double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36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matrix(c(“A”, “B”), 2L)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character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such type in Armadillo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6060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B0122EC-289F-47C5-96B8-6DCEBE8141C7}"/>
              </a:ext>
            </a:extLst>
          </p:cNvPr>
          <p:cNvSpPr txBox="1"/>
          <p:nvPr/>
        </p:nvSpPr>
        <p:spPr>
          <a:xfrm>
            <a:off x="2898273" y="5773979"/>
            <a:ext cx="7083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Please use corresponding </a:t>
            </a:r>
            <a:r>
              <a:rPr lang="en-US" sz="2000" dirty="0" err="1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Rcpp</a:t>
            </a:r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 types for other R objects.</a:t>
            </a:r>
          </a:p>
        </p:txBody>
      </p:sp>
    </p:spTree>
    <p:extLst>
      <p:ext uri="{BB962C8B-B14F-4D97-AF65-F5344CB8AC3E}">
        <p14:creationId xmlns:p14="http://schemas.microsoft.com/office/powerpoint/2010/main" val="165017921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73561</TotalTime>
  <Words>838</Words>
  <Application>Microsoft Office PowerPoint</Application>
  <PresentationFormat>Widescreen</PresentationFormat>
  <Paragraphs>177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Gill Sans</vt:lpstr>
      <vt:lpstr>Source Han Sans Medium</vt:lpstr>
      <vt:lpstr>Source Han Sans TC Medium</vt:lpstr>
      <vt:lpstr>Arial</vt:lpstr>
      <vt:lpstr>Calibri</vt:lpstr>
      <vt:lpstr>Custom Design</vt:lpstr>
      <vt:lpstr>Showeet theme</vt:lpstr>
      <vt:lpstr>RcppArmadillo and Parallelism in Rcpp</vt:lpstr>
      <vt:lpstr>Outline</vt:lpstr>
      <vt:lpstr>RcppARMADILLO</vt:lpstr>
      <vt:lpstr>RcppArmadillo</vt:lpstr>
      <vt:lpstr>BLAS and LAPACK</vt:lpstr>
      <vt:lpstr>Column-Major v.s. Row-Major</vt:lpstr>
      <vt:lpstr>Classes in RcppArmadillo</vt:lpstr>
      <vt:lpstr>Aliases in Armadillo</vt:lpstr>
      <vt:lpstr>Mapping between R objects and Rcpp objects</vt:lpstr>
      <vt:lpstr>PowerPoint Presentation</vt:lpstr>
      <vt:lpstr>ParallELism in Rcpp</vt:lpstr>
      <vt:lpstr>Parallelism in Rcpp</vt:lpstr>
      <vt:lpstr>After this lesson…</vt:lpstr>
      <vt:lpstr>Thank You 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RcppArmadillo and Parallelism in Rcpp</dc:title>
  <dc:creator>showeet.com</dc:creator>
  <cp:lastModifiedBy>慶全 陳</cp:lastModifiedBy>
  <cp:revision>235</cp:revision>
  <dcterms:created xsi:type="dcterms:W3CDTF">2011-05-09T14:18:21Z</dcterms:created>
  <dcterms:modified xsi:type="dcterms:W3CDTF">2019-01-04T07:21:58Z</dcterms:modified>
</cp:coreProperties>
</file>