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  <p:sldMasterId id="2147483698" r:id="rId2"/>
  </p:sldMasterIdLst>
  <p:notesMasterIdLst>
    <p:notesMasterId r:id="rId38"/>
  </p:notesMasterIdLst>
  <p:handoutMasterIdLst>
    <p:handoutMasterId r:id="rId39"/>
  </p:handoutMasterIdLst>
  <p:sldIdLst>
    <p:sldId id="866" r:id="rId3"/>
    <p:sldId id="870" r:id="rId4"/>
    <p:sldId id="895" r:id="rId5"/>
    <p:sldId id="900" r:id="rId6"/>
    <p:sldId id="897" r:id="rId7"/>
    <p:sldId id="903" r:id="rId8"/>
    <p:sldId id="902" r:id="rId9"/>
    <p:sldId id="904" r:id="rId10"/>
    <p:sldId id="905" r:id="rId11"/>
    <p:sldId id="906" r:id="rId12"/>
    <p:sldId id="901" r:id="rId13"/>
    <p:sldId id="899" r:id="rId14"/>
    <p:sldId id="907" r:id="rId15"/>
    <p:sldId id="908" r:id="rId16"/>
    <p:sldId id="911" r:id="rId17"/>
    <p:sldId id="912" r:id="rId18"/>
    <p:sldId id="909" r:id="rId19"/>
    <p:sldId id="910" r:id="rId20"/>
    <p:sldId id="913" r:id="rId21"/>
    <p:sldId id="914" r:id="rId22"/>
    <p:sldId id="924" r:id="rId23"/>
    <p:sldId id="927" r:id="rId24"/>
    <p:sldId id="925" r:id="rId25"/>
    <p:sldId id="928" r:id="rId26"/>
    <p:sldId id="929" r:id="rId27"/>
    <p:sldId id="930" r:id="rId28"/>
    <p:sldId id="931" r:id="rId29"/>
    <p:sldId id="915" r:id="rId30"/>
    <p:sldId id="932" r:id="rId31"/>
    <p:sldId id="938" r:id="rId32"/>
    <p:sldId id="934" r:id="rId33"/>
    <p:sldId id="940" r:id="rId34"/>
    <p:sldId id="935" r:id="rId35"/>
    <p:sldId id="936" r:id="rId36"/>
    <p:sldId id="939" r:id="rId37"/>
  </p:sldIdLst>
  <p:sldSz cx="12192000" cy="6858000"/>
  <p:notesSz cx="6858000" cy="9144000"/>
  <p:defaultTextStyle>
    <a:defPPr>
      <a:defRPr lang="fr-FR"/>
    </a:defPPr>
    <a:lvl1pPr marL="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34E524A-D6EF-4CBC-A13A-51C3740B0549}">
          <p14:sldIdLst>
            <p14:sldId id="866"/>
            <p14:sldId id="870"/>
            <p14:sldId id="895"/>
          </p14:sldIdLst>
        </p14:section>
        <p14:section name="Env. Settings" id="{3A4364EF-16B5-40B6-999A-83DB8855F419}">
          <p14:sldIdLst>
            <p14:sldId id="900"/>
            <p14:sldId id="897"/>
            <p14:sldId id="903"/>
            <p14:sldId id="902"/>
            <p14:sldId id="904"/>
            <p14:sldId id="905"/>
            <p14:sldId id="906"/>
          </p14:sldIdLst>
        </p14:section>
        <p14:section name="Reviews of C++" id="{D706ED8A-16F3-49B5-9E83-AADF50E64853}">
          <p14:sldIdLst>
            <p14:sldId id="901"/>
            <p14:sldId id="899"/>
            <p14:sldId id="907"/>
            <p14:sldId id="908"/>
            <p14:sldId id="911"/>
            <p14:sldId id="912"/>
            <p14:sldId id="909"/>
            <p14:sldId id="910"/>
            <p14:sldId id="913"/>
          </p14:sldIdLst>
        </p14:section>
        <p14:section name="R Interface to C" id="{CFF8C5ED-BA7F-4391-BE73-EF71AC99221F}">
          <p14:sldIdLst>
            <p14:sldId id="914"/>
            <p14:sldId id="924"/>
            <p14:sldId id="927"/>
            <p14:sldId id="925"/>
            <p14:sldId id="928"/>
            <p14:sldId id="929"/>
            <p14:sldId id="930"/>
            <p14:sldId id="931"/>
          </p14:sldIdLst>
        </p14:section>
        <p14:section name="Rcpp" id="{1E9347C2-8C73-4AA0-8823-3DDF3114DD85}">
          <p14:sldIdLst>
            <p14:sldId id="915"/>
            <p14:sldId id="932"/>
            <p14:sldId id="938"/>
            <p14:sldId id="934"/>
            <p14:sldId id="940"/>
            <p14:sldId id="935"/>
            <p14:sldId id="936"/>
            <p14:sldId id="93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51" userDrawn="1">
          <p15:clr>
            <a:srgbClr val="A4A3A4"/>
          </p15:clr>
        </p15:guide>
        <p15:guide id="3" orient="horz" pos="3159" userDrawn="1">
          <p15:clr>
            <a:srgbClr val="A4A3A4"/>
          </p15:clr>
        </p15:guide>
        <p15:guide id="5" orient="horz" pos="981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pos="575" userDrawn="1">
          <p15:clr>
            <a:srgbClr val="A4A3A4"/>
          </p15:clr>
        </p15:guide>
        <p15:guide id="8" pos="7105" userDrawn="1">
          <p15:clr>
            <a:srgbClr val="A4A3A4"/>
          </p15:clr>
        </p15:guide>
        <p15:guide id="9" pos="7408" userDrawn="1">
          <p15:clr>
            <a:srgbClr val="A4A3A4"/>
          </p15:clr>
        </p15:guide>
        <p15:guide id="10" pos="303" userDrawn="1">
          <p15:clr>
            <a:srgbClr val="A4A3A4"/>
          </p15:clr>
        </p15:guide>
        <p15:guide id="11" pos="1965" userDrawn="1">
          <p15:clr>
            <a:srgbClr val="A4A3A4"/>
          </p15:clr>
        </p15:guide>
        <p15:guide id="12" pos="5715" userDrawn="1">
          <p15:clr>
            <a:srgbClr val="A4A3A4"/>
          </p15:clr>
        </p15:guide>
        <p15:guide id="13" pos="4384" userDrawn="1">
          <p15:clr>
            <a:srgbClr val="A4A3A4"/>
          </p15:clr>
        </p15:guide>
        <p15:guide id="14" orient="horz" pos="3295" userDrawn="1">
          <p15:clr>
            <a:srgbClr val="A4A3A4"/>
          </p15:clr>
        </p15:guide>
        <p15:guide id="15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A36E"/>
    <a:srgbClr val="D0343C"/>
    <a:srgbClr val="8DB1C4"/>
    <a:srgbClr val="3D4149"/>
    <a:srgbClr val="615474"/>
    <a:srgbClr val="F9BE75"/>
    <a:srgbClr val="E4625C"/>
    <a:srgbClr val="403551"/>
    <a:srgbClr val="CECFCE"/>
    <a:srgbClr val="E4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Style foncé 1 - Accentuation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Style foncé 1 - Accentuation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Style foncé 1 - Accentuation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Style foncé 1 - Accentuation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Style foncé 1 - Accentuation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Style foncé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571" autoAdjust="0"/>
    <p:restoredTop sz="96532" autoAdjust="0"/>
  </p:normalViewPr>
  <p:slideViewPr>
    <p:cSldViewPr>
      <p:cViewPr varScale="1">
        <p:scale>
          <a:sx n="108" d="100"/>
          <a:sy n="108" d="100"/>
        </p:scale>
        <p:origin x="48" y="378"/>
      </p:cViewPr>
      <p:guideLst>
        <p:guide orient="horz" pos="2251"/>
        <p:guide orient="horz" pos="3159"/>
        <p:guide orient="horz" pos="981"/>
        <p:guide pos="3840"/>
        <p:guide pos="575"/>
        <p:guide pos="7105"/>
        <p:guide pos="7408"/>
        <p:guide pos="303"/>
        <p:guide pos="1965"/>
        <p:guide pos="5715"/>
        <p:guide pos="4384"/>
        <p:guide orient="horz" pos="3295"/>
        <p:guide orient="horz" pos="2160"/>
      </p:guideLst>
    </p:cSldViewPr>
  </p:slideViewPr>
  <p:outlineViewPr>
    <p:cViewPr>
      <p:scale>
        <a:sx n="33" d="100"/>
        <a:sy n="33" d="100"/>
      </p:scale>
      <p:origin x="0" y="-2850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2976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33B4B9-AFB0-43EB-82AF-ED70AC262E4F}" type="datetimeFigureOut">
              <a:rPr lang="en-US" smtClean="0"/>
              <a:pPr/>
              <a:t>1/5/2019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72C8F-9949-4688-BFEB-F813D79CFC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992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1E77A-DD07-4A76-801D-B4BF4990C412}" type="datetimeFigureOut">
              <a:rPr lang="en-US" smtClean="0"/>
              <a:pPr/>
              <a:t>1/5/2019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A3AB2B-189A-4C92-A457-C6A3833631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983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439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561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igure">
            <a:extLst>
              <a:ext uri="{FF2B5EF4-FFF2-40B4-BE49-F238E27FC236}">
                <a16:creationId xmlns:a16="http://schemas.microsoft.com/office/drawing/2014/main" id="{0DFD6B67-4EBF-4059-B726-B133E1C8983A}"/>
              </a:ext>
            </a:extLst>
          </p:cNvPr>
          <p:cNvSpPr/>
          <p:nvPr userDrawn="1"/>
        </p:nvSpPr>
        <p:spPr>
          <a:xfrm>
            <a:off x="3867079" y="785076"/>
            <a:ext cx="4801950" cy="59588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93" h="20744" extrusionOk="0">
                <a:moveTo>
                  <a:pt x="50" y="8912"/>
                </a:moveTo>
                <a:cubicBezTo>
                  <a:pt x="599" y="13351"/>
                  <a:pt x="9033" y="21184"/>
                  <a:pt x="14691" y="20725"/>
                </a:cubicBezTo>
                <a:cubicBezTo>
                  <a:pt x="20349" y="20265"/>
                  <a:pt x="21091" y="11684"/>
                  <a:pt x="20542" y="7246"/>
                </a:cubicBezTo>
                <a:cubicBezTo>
                  <a:pt x="19992" y="2808"/>
                  <a:pt x="14951" y="-416"/>
                  <a:pt x="9293" y="43"/>
                </a:cubicBezTo>
                <a:cubicBezTo>
                  <a:pt x="3636" y="503"/>
                  <a:pt x="-509" y="4474"/>
                  <a:pt x="50" y="8912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8" name="Figure">
            <a:extLst>
              <a:ext uri="{FF2B5EF4-FFF2-40B4-BE49-F238E27FC236}">
                <a16:creationId xmlns:a16="http://schemas.microsoft.com/office/drawing/2014/main" id="{A6AFB5AB-00A5-42C5-8B89-0D4DEAD0012C}"/>
              </a:ext>
            </a:extLst>
          </p:cNvPr>
          <p:cNvSpPr/>
          <p:nvPr userDrawn="1"/>
        </p:nvSpPr>
        <p:spPr>
          <a:xfrm>
            <a:off x="2927648" y="1746876"/>
            <a:ext cx="7103771" cy="48296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9" name="Figure">
            <a:extLst>
              <a:ext uri="{FF2B5EF4-FFF2-40B4-BE49-F238E27FC236}">
                <a16:creationId xmlns:a16="http://schemas.microsoft.com/office/drawing/2014/main" id="{F853A99F-53BE-43F4-B45A-A2127E017721}"/>
              </a:ext>
            </a:extLst>
          </p:cNvPr>
          <p:cNvSpPr/>
          <p:nvPr userDrawn="1"/>
        </p:nvSpPr>
        <p:spPr>
          <a:xfrm>
            <a:off x="2368461" y="1388997"/>
            <a:ext cx="6998772" cy="48122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0" name="Figure">
            <a:extLst>
              <a:ext uri="{FF2B5EF4-FFF2-40B4-BE49-F238E27FC236}">
                <a16:creationId xmlns:a16="http://schemas.microsoft.com/office/drawing/2014/main" id="{523540BF-0941-4408-B229-3B101068B600}"/>
              </a:ext>
            </a:extLst>
          </p:cNvPr>
          <p:cNvSpPr/>
          <p:nvPr userDrawn="1"/>
        </p:nvSpPr>
        <p:spPr>
          <a:xfrm>
            <a:off x="6730112" y="114053"/>
            <a:ext cx="1313884" cy="11862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415" h="19060" extrusionOk="0">
                <a:moveTo>
                  <a:pt x="1251" y="17706"/>
                </a:moveTo>
                <a:cubicBezTo>
                  <a:pt x="3633" y="20258"/>
                  <a:pt x="13007" y="19180"/>
                  <a:pt x="16737" y="14651"/>
                </a:cubicBezTo>
                <a:cubicBezTo>
                  <a:pt x="20468" y="10087"/>
                  <a:pt x="17145" y="3797"/>
                  <a:pt x="14794" y="1210"/>
                </a:cubicBezTo>
                <a:cubicBezTo>
                  <a:pt x="12411" y="-1342"/>
                  <a:pt x="7458" y="275"/>
                  <a:pt x="3727" y="4804"/>
                </a:cubicBezTo>
                <a:cubicBezTo>
                  <a:pt x="-3" y="9368"/>
                  <a:pt x="-1132" y="15155"/>
                  <a:pt x="1251" y="17706"/>
                </a:cubicBezTo>
                <a:close/>
              </a:path>
            </a:pathLst>
          </a:custGeom>
          <a:solidFill>
            <a:schemeClr val="accent5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1" name="Figure">
            <a:extLst>
              <a:ext uri="{FF2B5EF4-FFF2-40B4-BE49-F238E27FC236}">
                <a16:creationId xmlns:a16="http://schemas.microsoft.com/office/drawing/2014/main" id="{BD5C64BF-08E2-4135-B576-782BCC1358BD}"/>
              </a:ext>
            </a:extLst>
          </p:cNvPr>
          <p:cNvSpPr/>
          <p:nvPr userDrawn="1"/>
        </p:nvSpPr>
        <p:spPr>
          <a:xfrm>
            <a:off x="1921112" y="4207292"/>
            <a:ext cx="875650" cy="8921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2" name="Figure">
            <a:extLst>
              <a:ext uri="{FF2B5EF4-FFF2-40B4-BE49-F238E27FC236}">
                <a16:creationId xmlns:a16="http://schemas.microsoft.com/office/drawing/2014/main" id="{284B6DC6-7C4D-44E7-9164-F5FAB39BEF1C}"/>
              </a:ext>
            </a:extLst>
          </p:cNvPr>
          <p:cNvSpPr/>
          <p:nvPr userDrawn="1"/>
        </p:nvSpPr>
        <p:spPr>
          <a:xfrm>
            <a:off x="8765547" y="1031118"/>
            <a:ext cx="604493" cy="5757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9A6E0A-A784-4C45-AFF8-2658713EF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1928" y="2072667"/>
            <a:ext cx="5868144" cy="2387600"/>
          </a:xfrm>
        </p:spPr>
        <p:txBody>
          <a:bodyPr anchor="b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C34C85-A365-4BBD-B9CF-8C6283402A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1928" y="4552342"/>
            <a:ext cx="5868144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5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BA3C7-7567-46E4-A65B-A3825FBDF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2019/01/04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00830-2640-4EEC-B623-30A512C08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28248" y="6356350"/>
            <a:ext cx="3025552" cy="365125"/>
          </a:xfrm>
        </p:spPr>
        <p:txBody>
          <a:bodyPr/>
          <a:lstStyle>
            <a:lvl1pPr algn="r">
              <a:defRPr>
                <a:solidFill>
                  <a:schemeClr val="accent5"/>
                </a:solidFill>
                <a:latin typeface="Source Han Sans TC Medium" panose="020B0600000000000000" pitchFamily="34" charset="-128"/>
                <a:ea typeface="Source Han Sans TC Medium" panose="020B0600000000000000" pitchFamily="34" charset="-128"/>
              </a:defRPr>
            </a:lvl1pPr>
          </a:lstStyle>
          <a:p>
            <a:r>
              <a:rPr lang="en-US" dirty="0"/>
              <a:t>RcppArmadillo and Parallelism in Rcpp</a:t>
            </a:r>
          </a:p>
        </p:txBody>
      </p:sp>
    </p:spTree>
    <p:extLst>
      <p:ext uri="{BB962C8B-B14F-4D97-AF65-F5344CB8AC3E}">
        <p14:creationId xmlns:p14="http://schemas.microsoft.com/office/powerpoint/2010/main" val="1264084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43754"/>
            <a:ext cx="10515600" cy="1197687"/>
          </a:xfrm>
        </p:spPr>
        <p:txBody>
          <a:bodyPr anchor="b"/>
          <a:lstStyle>
            <a:lvl1pPr>
              <a:defRPr sz="600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26842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6D3A46D-7F78-4A59-A12D-5EE07C50BFCD}"/>
              </a:ext>
            </a:extLst>
          </p:cNvPr>
          <p:cNvSpPr/>
          <p:nvPr userDrawn="1"/>
        </p:nvSpPr>
        <p:spPr>
          <a:xfrm>
            <a:off x="4874400" y="980564"/>
            <a:ext cx="5337219" cy="5877435"/>
          </a:xfrm>
          <a:custGeom>
            <a:avLst/>
            <a:gdLst>
              <a:gd name="connsiteX0" fmla="*/ 2668564 w 5337219"/>
              <a:gd name="connsiteY0" fmla="*/ 4 h 5877435"/>
              <a:gd name="connsiteX1" fmla="*/ 5298463 w 5337219"/>
              <a:gd name="connsiteY1" fmla="*/ 2313679 h 5877435"/>
              <a:gd name="connsiteX2" fmla="*/ 4814532 w 5337219"/>
              <a:gd name="connsiteY2" fmla="*/ 5839447 h 5877435"/>
              <a:gd name="connsiteX3" fmla="*/ 4792182 w 5337219"/>
              <a:gd name="connsiteY3" fmla="*/ 5877435 h 5877435"/>
              <a:gd name="connsiteX4" fmla="*/ 2010121 w 5337219"/>
              <a:gd name="connsiteY4" fmla="*/ 5877435 h 5877435"/>
              <a:gd name="connsiteX5" fmla="*/ 1990508 w 5337219"/>
              <a:gd name="connsiteY5" fmla="*/ 5861996 h 5877435"/>
              <a:gd name="connsiteX6" fmla="*/ 13028 w 5337219"/>
              <a:gd name="connsiteY6" fmla="*/ 2845602 h 5877435"/>
              <a:gd name="connsiteX7" fmla="*/ 2397045 w 5337219"/>
              <a:gd name="connsiteY7" fmla="*/ 13894 h 5877435"/>
              <a:gd name="connsiteX8" fmla="*/ 2668564 w 5337219"/>
              <a:gd name="connsiteY8" fmla="*/ 4 h 5877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37219" h="5877435">
                <a:moveTo>
                  <a:pt x="2668564" y="4"/>
                </a:moveTo>
                <a:cubicBezTo>
                  <a:pt x="4014395" y="-2472"/>
                  <a:pt x="5165470" y="985268"/>
                  <a:pt x="5298463" y="2313679"/>
                </a:cubicBezTo>
                <a:cubicBezTo>
                  <a:pt x="5395814" y="3287847"/>
                  <a:pt x="5335779" y="4887236"/>
                  <a:pt x="4814532" y="5839447"/>
                </a:cubicBezTo>
                <a:lnTo>
                  <a:pt x="4792182" y="5877435"/>
                </a:lnTo>
                <a:lnTo>
                  <a:pt x="2010121" y="5877435"/>
                </a:lnTo>
                <a:lnTo>
                  <a:pt x="1990508" y="5861996"/>
                </a:lnTo>
                <a:cubicBezTo>
                  <a:pt x="984465" y="5040513"/>
                  <a:pt x="101529" y="3731409"/>
                  <a:pt x="13028" y="2845602"/>
                </a:cubicBezTo>
                <a:cubicBezTo>
                  <a:pt x="-131154" y="1428631"/>
                  <a:pt x="937953" y="160764"/>
                  <a:pt x="2397045" y="13894"/>
                </a:cubicBezTo>
                <a:cubicBezTo>
                  <a:pt x="2488255" y="4735"/>
                  <a:pt x="2578842" y="169"/>
                  <a:pt x="2668564" y="4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3E765F1-E837-4960-9A2B-971A41844935}"/>
              </a:ext>
            </a:extLst>
          </p:cNvPr>
          <p:cNvSpPr/>
          <p:nvPr userDrawn="1"/>
        </p:nvSpPr>
        <p:spPr>
          <a:xfrm>
            <a:off x="3830303" y="2049794"/>
            <a:ext cx="7895563" cy="4808204"/>
          </a:xfrm>
          <a:custGeom>
            <a:avLst/>
            <a:gdLst>
              <a:gd name="connsiteX0" fmla="*/ 5369884 w 7895563"/>
              <a:gd name="connsiteY0" fmla="*/ 1078 h 4808204"/>
              <a:gd name="connsiteX1" fmla="*/ 7862727 w 7895563"/>
              <a:gd name="connsiteY1" fmla="*/ 1675871 h 4808204"/>
              <a:gd name="connsiteX2" fmla="*/ 5732088 w 7895563"/>
              <a:gd name="connsiteY2" fmla="*/ 4760070 h 4808204"/>
              <a:gd name="connsiteX3" fmla="*/ 5620342 w 7895563"/>
              <a:gd name="connsiteY3" fmla="*/ 4808204 h 4808204"/>
              <a:gd name="connsiteX4" fmla="*/ 549240 w 7895563"/>
              <a:gd name="connsiteY4" fmla="*/ 4808204 h 4808204"/>
              <a:gd name="connsiteX5" fmla="*/ 486839 w 7895563"/>
              <a:gd name="connsiteY5" fmla="*/ 4767416 h 4808204"/>
              <a:gd name="connsiteX6" fmla="*/ 98819 w 7895563"/>
              <a:gd name="connsiteY6" fmla="*/ 4313512 h 4808204"/>
              <a:gd name="connsiteX7" fmla="*/ 3527321 w 7895563"/>
              <a:gd name="connsiteY7" fmla="*/ 325893 h 4808204"/>
              <a:gd name="connsiteX8" fmla="*/ 5369884 w 7895563"/>
              <a:gd name="connsiteY8" fmla="*/ 1078 h 4808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895563" h="4808204">
                <a:moveTo>
                  <a:pt x="5369884" y="1078"/>
                </a:moveTo>
                <a:cubicBezTo>
                  <a:pt x="7190903" y="-38494"/>
                  <a:pt x="7755976" y="1021217"/>
                  <a:pt x="7862727" y="1675871"/>
                </a:cubicBezTo>
                <a:cubicBezTo>
                  <a:pt x="8103812" y="3154214"/>
                  <a:pt x="6979491" y="4179076"/>
                  <a:pt x="5732088" y="4760070"/>
                </a:cubicBezTo>
                <a:lnTo>
                  <a:pt x="5620342" y="4808204"/>
                </a:lnTo>
                <a:lnTo>
                  <a:pt x="549240" y="4808204"/>
                </a:lnTo>
                <a:lnTo>
                  <a:pt x="486839" y="4767416"/>
                </a:lnTo>
                <a:cubicBezTo>
                  <a:pt x="312414" y="4637640"/>
                  <a:pt x="179004" y="4486459"/>
                  <a:pt x="98819" y="4313512"/>
                </a:cubicBezTo>
                <a:cubicBezTo>
                  <a:pt x="-492886" y="3040495"/>
                  <a:pt x="1689731" y="875246"/>
                  <a:pt x="3527321" y="325893"/>
                </a:cubicBezTo>
                <a:cubicBezTo>
                  <a:pt x="4251648" y="109422"/>
                  <a:pt x="4859999" y="12158"/>
                  <a:pt x="5369884" y="1078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5" name="Figure">
            <a:extLst>
              <a:ext uri="{FF2B5EF4-FFF2-40B4-BE49-F238E27FC236}">
                <a16:creationId xmlns:a16="http://schemas.microsoft.com/office/drawing/2014/main" id="{7B0794A8-5CB9-4466-B2A1-B736C2408414}"/>
              </a:ext>
            </a:extLst>
          </p:cNvPr>
          <p:cNvSpPr/>
          <p:nvPr userDrawn="1"/>
        </p:nvSpPr>
        <p:spPr>
          <a:xfrm>
            <a:off x="3208844" y="1651975"/>
            <a:ext cx="7779006" cy="53487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7" name="Figure">
            <a:extLst>
              <a:ext uri="{FF2B5EF4-FFF2-40B4-BE49-F238E27FC236}">
                <a16:creationId xmlns:a16="http://schemas.microsoft.com/office/drawing/2014/main" id="{B833C6E6-D2AD-4F4D-A36B-8F197824B45A}"/>
              </a:ext>
            </a:extLst>
          </p:cNvPr>
          <p:cNvSpPr/>
          <p:nvPr userDrawn="1"/>
        </p:nvSpPr>
        <p:spPr>
          <a:xfrm>
            <a:off x="10319088" y="1254199"/>
            <a:ext cx="671883" cy="6399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3" name="Figure">
            <a:extLst>
              <a:ext uri="{FF2B5EF4-FFF2-40B4-BE49-F238E27FC236}">
                <a16:creationId xmlns:a16="http://schemas.microsoft.com/office/drawing/2014/main" id="{43D2B85A-0851-443A-B2F7-A5A2AC52A21C}"/>
              </a:ext>
            </a:extLst>
          </p:cNvPr>
          <p:cNvSpPr/>
          <p:nvPr userDrawn="1"/>
        </p:nvSpPr>
        <p:spPr>
          <a:xfrm>
            <a:off x="2711624" y="4784458"/>
            <a:ext cx="973269" cy="9916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bg2">
              <a:alpha val="1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863618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 w Phot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43754"/>
            <a:ext cx="10515600" cy="1197687"/>
          </a:xfrm>
        </p:spPr>
        <p:txBody>
          <a:bodyPr anchor="b"/>
          <a:lstStyle>
            <a:lvl1pPr>
              <a:defRPr sz="600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26842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CA2A693-AE58-4C41-825A-D32BC0811ACB}"/>
              </a:ext>
            </a:extLst>
          </p:cNvPr>
          <p:cNvSpPr/>
          <p:nvPr userDrawn="1"/>
        </p:nvSpPr>
        <p:spPr>
          <a:xfrm>
            <a:off x="4874400" y="980564"/>
            <a:ext cx="5337219" cy="5877435"/>
          </a:xfrm>
          <a:custGeom>
            <a:avLst/>
            <a:gdLst>
              <a:gd name="connsiteX0" fmla="*/ 2668564 w 5337219"/>
              <a:gd name="connsiteY0" fmla="*/ 4 h 5877435"/>
              <a:gd name="connsiteX1" fmla="*/ 5298463 w 5337219"/>
              <a:gd name="connsiteY1" fmla="*/ 2313679 h 5877435"/>
              <a:gd name="connsiteX2" fmla="*/ 4814532 w 5337219"/>
              <a:gd name="connsiteY2" fmla="*/ 5839447 h 5877435"/>
              <a:gd name="connsiteX3" fmla="*/ 4792182 w 5337219"/>
              <a:gd name="connsiteY3" fmla="*/ 5877435 h 5877435"/>
              <a:gd name="connsiteX4" fmla="*/ 2010121 w 5337219"/>
              <a:gd name="connsiteY4" fmla="*/ 5877435 h 5877435"/>
              <a:gd name="connsiteX5" fmla="*/ 1990508 w 5337219"/>
              <a:gd name="connsiteY5" fmla="*/ 5861996 h 5877435"/>
              <a:gd name="connsiteX6" fmla="*/ 13028 w 5337219"/>
              <a:gd name="connsiteY6" fmla="*/ 2845602 h 5877435"/>
              <a:gd name="connsiteX7" fmla="*/ 2397045 w 5337219"/>
              <a:gd name="connsiteY7" fmla="*/ 13894 h 5877435"/>
              <a:gd name="connsiteX8" fmla="*/ 2668564 w 5337219"/>
              <a:gd name="connsiteY8" fmla="*/ 4 h 5877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37219" h="5877435">
                <a:moveTo>
                  <a:pt x="2668564" y="4"/>
                </a:moveTo>
                <a:cubicBezTo>
                  <a:pt x="4014395" y="-2472"/>
                  <a:pt x="5165470" y="985268"/>
                  <a:pt x="5298463" y="2313679"/>
                </a:cubicBezTo>
                <a:cubicBezTo>
                  <a:pt x="5395814" y="3287847"/>
                  <a:pt x="5335779" y="4887236"/>
                  <a:pt x="4814532" y="5839447"/>
                </a:cubicBezTo>
                <a:lnTo>
                  <a:pt x="4792182" y="5877435"/>
                </a:lnTo>
                <a:lnTo>
                  <a:pt x="2010121" y="5877435"/>
                </a:lnTo>
                <a:lnTo>
                  <a:pt x="1990508" y="5861996"/>
                </a:lnTo>
                <a:cubicBezTo>
                  <a:pt x="984465" y="5040513"/>
                  <a:pt x="101529" y="3731409"/>
                  <a:pt x="13028" y="2845602"/>
                </a:cubicBezTo>
                <a:cubicBezTo>
                  <a:pt x="-131154" y="1428631"/>
                  <a:pt x="937953" y="160764"/>
                  <a:pt x="2397045" y="13894"/>
                </a:cubicBezTo>
                <a:cubicBezTo>
                  <a:pt x="2488255" y="4735"/>
                  <a:pt x="2578842" y="169"/>
                  <a:pt x="2668564" y="4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F82D26C-ABC8-4121-9D52-27E8B77173C3}"/>
              </a:ext>
            </a:extLst>
          </p:cNvPr>
          <p:cNvSpPr/>
          <p:nvPr userDrawn="1"/>
        </p:nvSpPr>
        <p:spPr>
          <a:xfrm>
            <a:off x="3830303" y="2049794"/>
            <a:ext cx="7895563" cy="4808204"/>
          </a:xfrm>
          <a:custGeom>
            <a:avLst/>
            <a:gdLst>
              <a:gd name="connsiteX0" fmla="*/ 5369884 w 7895563"/>
              <a:gd name="connsiteY0" fmla="*/ 1078 h 4808204"/>
              <a:gd name="connsiteX1" fmla="*/ 7862727 w 7895563"/>
              <a:gd name="connsiteY1" fmla="*/ 1675871 h 4808204"/>
              <a:gd name="connsiteX2" fmla="*/ 5732088 w 7895563"/>
              <a:gd name="connsiteY2" fmla="*/ 4760070 h 4808204"/>
              <a:gd name="connsiteX3" fmla="*/ 5620342 w 7895563"/>
              <a:gd name="connsiteY3" fmla="*/ 4808204 h 4808204"/>
              <a:gd name="connsiteX4" fmla="*/ 549240 w 7895563"/>
              <a:gd name="connsiteY4" fmla="*/ 4808204 h 4808204"/>
              <a:gd name="connsiteX5" fmla="*/ 486839 w 7895563"/>
              <a:gd name="connsiteY5" fmla="*/ 4767416 h 4808204"/>
              <a:gd name="connsiteX6" fmla="*/ 98819 w 7895563"/>
              <a:gd name="connsiteY6" fmla="*/ 4313512 h 4808204"/>
              <a:gd name="connsiteX7" fmla="*/ 3527321 w 7895563"/>
              <a:gd name="connsiteY7" fmla="*/ 325893 h 4808204"/>
              <a:gd name="connsiteX8" fmla="*/ 5369884 w 7895563"/>
              <a:gd name="connsiteY8" fmla="*/ 1078 h 4808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895563" h="4808204">
                <a:moveTo>
                  <a:pt x="5369884" y="1078"/>
                </a:moveTo>
                <a:cubicBezTo>
                  <a:pt x="7190903" y="-38494"/>
                  <a:pt x="7755976" y="1021217"/>
                  <a:pt x="7862727" y="1675871"/>
                </a:cubicBezTo>
                <a:cubicBezTo>
                  <a:pt x="8103812" y="3154214"/>
                  <a:pt x="6979491" y="4179076"/>
                  <a:pt x="5732088" y="4760070"/>
                </a:cubicBezTo>
                <a:lnTo>
                  <a:pt x="5620342" y="4808204"/>
                </a:lnTo>
                <a:lnTo>
                  <a:pt x="549240" y="4808204"/>
                </a:lnTo>
                <a:lnTo>
                  <a:pt x="486839" y="4767416"/>
                </a:lnTo>
                <a:cubicBezTo>
                  <a:pt x="312414" y="4637640"/>
                  <a:pt x="179004" y="4486459"/>
                  <a:pt x="98819" y="4313512"/>
                </a:cubicBezTo>
                <a:cubicBezTo>
                  <a:pt x="-492886" y="3040495"/>
                  <a:pt x="1689731" y="875246"/>
                  <a:pt x="3527321" y="325893"/>
                </a:cubicBezTo>
                <a:cubicBezTo>
                  <a:pt x="4251648" y="109422"/>
                  <a:pt x="4859999" y="12158"/>
                  <a:pt x="5369884" y="1078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6" name="Figure">
            <a:extLst>
              <a:ext uri="{FF2B5EF4-FFF2-40B4-BE49-F238E27FC236}">
                <a16:creationId xmlns:a16="http://schemas.microsoft.com/office/drawing/2014/main" id="{80A40D36-2BD3-4F77-92AA-A95427EF3D43}"/>
              </a:ext>
            </a:extLst>
          </p:cNvPr>
          <p:cNvSpPr/>
          <p:nvPr userDrawn="1"/>
        </p:nvSpPr>
        <p:spPr>
          <a:xfrm>
            <a:off x="2711624" y="4784458"/>
            <a:ext cx="973269" cy="9916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bg2">
              <a:alpha val="1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7" name="Figure">
            <a:extLst>
              <a:ext uri="{FF2B5EF4-FFF2-40B4-BE49-F238E27FC236}">
                <a16:creationId xmlns:a16="http://schemas.microsoft.com/office/drawing/2014/main" id="{B833C6E6-D2AD-4F4D-A36B-8F197824B45A}"/>
              </a:ext>
            </a:extLst>
          </p:cNvPr>
          <p:cNvSpPr/>
          <p:nvPr userDrawn="1"/>
        </p:nvSpPr>
        <p:spPr>
          <a:xfrm>
            <a:off x="10319088" y="1254199"/>
            <a:ext cx="671883" cy="6399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99B1E94F-6B0A-4BB6-BFB9-6DB8090FBA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08844" y="1651909"/>
            <a:ext cx="7779006" cy="5206089"/>
          </a:xfrm>
          <a:custGeom>
            <a:avLst/>
            <a:gdLst>
              <a:gd name="connsiteX0" fmla="*/ 6499213 w 7779006"/>
              <a:gd name="connsiteY0" fmla="*/ 1020 h 5206089"/>
              <a:gd name="connsiteX1" fmla="*/ 7779006 w 7779006"/>
              <a:gd name="connsiteY1" fmla="*/ 1995083 h 5206089"/>
              <a:gd name="connsiteX2" fmla="*/ 5373114 w 7779006"/>
              <a:gd name="connsiteY2" fmla="*/ 5176751 h 5206089"/>
              <a:gd name="connsiteX3" fmla="*/ 5288242 w 7779006"/>
              <a:gd name="connsiteY3" fmla="*/ 5206089 h 5206089"/>
              <a:gd name="connsiteX4" fmla="*/ 3576433 w 7779006"/>
              <a:gd name="connsiteY4" fmla="*/ 5206089 h 5206089"/>
              <a:gd name="connsiteX5" fmla="*/ 3473560 w 7779006"/>
              <a:gd name="connsiteY5" fmla="*/ 5176751 h 5206089"/>
              <a:gd name="connsiteX6" fmla="*/ 0 w 7779006"/>
              <a:gd name="connsiteY6" fmla="*/ 1995083 h 5206089"/>
              <a:gd name="connsiteX7" fmla="*/ 4755998 w 7779006"/>
              <a:gd name="connsiteY7" fmla="*/ 520786 h 5206089"/>
              <a:gd name="connsiteX8" fmla="*/ 6499213 w 7779006"/>
              <a:gd name="connsiteY8" fmla="*/ 1020 h 5206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79006" h="5206089">
                <a:moveTo>
                  <a:pt x="6499213" y="1020"/>
                </a:moveTo>
                <a:cubicBezTo>
                  <a:pt x="7461712" y="34580"/>
                  <a:pt x="7779006" y="892631"/>
                  <a:pt x="7779006" y="1995083"/>
                </a:cubicBezTo>
                <a:cubicBezTo>
                  <a:pt x="7779006" y="3297982"/>
                  <a:pt x="6649940" y="4697672"/>
                  <a:pt x="5373114" y="5176751"/>
                </a:cubicBezTo>
                <a:lnTo>
                  <a:pt x="5288242" y="5206089"/>
                </a:lnTo>
                <a:lnTo>
                  <a:pt x="3576433" y="5206089"/>
                </a:lnTo>
                <a:lnTo>
                  <a:pt x="3473560" y="5176751"/>
                </a:lnTo>
                <a:cubicBezTo>
                  <a:pt x="1905552" y="4697672"/>
                  <a:pt x="0" y="3297982"/>
                  <a:pt x="0" y="1995083"/>
                </a:cubicBezTo>
                <a:cubicBezTo>
                  <a:pt x="0" y="391516"/>
                  <a:pt x="3343892" y="1254157"/>
                  <a:pt x="4755998" y="520786"/>
                </a:cubicBezTo>
                <a:cubicBezTo>
                  <a:pt x="5490907" y="140862"/>
                  <a:pt x="6061713" y="-14234"/>
                  <a:pt x="6499213" y="1020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wrap="square" tIns="1645920" anchor="t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953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 w Photo (bis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405909"/>
            <a:ext cx="10515600" cy="1197687"/>
          </a:xfrm>
        </p:spPr>
        <p:txBody>
          <a:bodyPr anchor="b"/>
          <a:lstStyle>
            <a:lvl1pPr>
              <a:defRPr sz="600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63058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09E196A-2B73-4233-A237-4B183A27C60C}"/>
              </a:ext>
            </a:extLst>
          </p:cNvPr>
          <p:cNvSpPr/>
          <p:nvPr userDrawn="1"/>
        </p:nvSpPr>
        <p:spPr>
          <a:xfrm>
            <a:off x="4874400" y="980564"/>
            <a:ext cx="5337219" cy="5877435"/>
          </a:xfrm>
          <a:custGeom>
            <a:avLst/>
            <a:gdLst>
              <a:gd name="connsiteX0" fmla="*/ 2668564 w 5337219"/>
              <a:gd name="connsiteY0" fmla="*/ 4 h 5877435"/>
              <a:gd name="connsiteX1" fmla="*/ 5298463 w 5337219"/>
              <a:gd name="connsiteY1" fmla="*/ 2313679 h 5877435"/>
              <a:gd name="connsiteX2" fmla="*/ 4814532 w 5337219"/>
              <a:gd name="connsiteY2" fmla="*/ 5839447 h 5877435"/>
              <a:gd name="connsiteX3" fmla="*/ 4792182 w 5337219"/>
              <a:gd name="connsiteY3" fmla="*/ 5877435 h 5877435"/>
              <a:gd name="connsiteX4" fmla="*/ 2010121 w 5337219"/>
              <a:gd name="connsiteY4" fmla="*/ 5877435 h 5877435"/>
              <a:gd name="connsiteX5" fmla="*/ 1990508 w 5337219"/>
              <a:gd name="connsiteY5" fmla="*/ 5861996 h 5877435"/>
              <a:gd name="connsiteX6" fmla="*/ 13028 w 5337219"/>
              <a:gd name="connsiteY6" fmla="*/ 2845602 h 5877435"/>
              <a:gd name="connsiteX7" fmla="*/ 2397045 w 5337219"/>
              <a:gd name="connsiteY7" fmla="*/ 13894 h 5877435"/>
              <a:gd name="connsiteX8" fmla="*/ 2668564 w 5337219"/>
              <a:gd name="connsiteY8" fmla="*/ 4 h 5877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37219" h="5877435">
                <a:moveTo>
                  <a:pt x="2668564" y="4"/>
                </a:moveTo>
                <a:cubicBezTo>
                  <a:pt x="4014395" y="-2472"/>
                  <a:pt x="5165470" y="985268"/>
                  <a:pt x="5298463" y="2313679"/>
                </a:cubicBezTo>
                <a:cubicBezTo>
                  <a:pt x="5395814" y="3287847"/>
                  <a:pt x="5335779" y="4887236"/>
                  <a:pt x="4814532" y="5839447"/>
                </a:cubicBezTo>
                <a:lnTo>
                  <a:pt x="4792182" y="5877435"/>
                </a:lnTo>
                <a:lnTo>
                  <a:pt x="2010121" y="5877435"/>
                </a:lnTo>
                <a:lnTo>
                  <a:pt x="1990508" y="5861996"/>
                </a:lnTo>
                <a:cubicBezTo>
                  <a:pt x="984465" y="5040513"/>
                  <a:pt x="101529" y="3731409"/>
                  <a:pt x="13028" y="2845602"/>
                </a:cubicBezTo>
                <a:cubicBezTo>
                  <a:pt x="-131154" y="1428631"/>
                  <a:pt x="937953" y="160764"/>
                  <a:pt x="2397045" y="13894"/>
                </a:cubicBezTo>
                <a:cubicBezTo>
                  <a:pt x="2488255" y="4735"/>
                  <a:pt x="2578842" y="169"/>
                  <a:pt x="2668564" y="4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A7148EA-E1BB-48D0-8BFB-BE2CA7C08F52}"/>
              </a:ext>
            </a:extLst>
          </p:cNvPr>
          <p:cNvSpPr/>
          <p:nvPr userDrawn="1"/>
        </p:nvSpPr>
        <p:spPr>
          <a:xfrm>
            <a:off x="3830303" y="2049794"/>
            <a:ext cx="7895563" cy="4808204"/>
          </a:xfrm>
          <a:custGeom>
            <a:avLst/>
            <a:gdLst>
              <a:gd name="connsiteX0" fmla="*/ 5369884 w 7895563"/>
              <a:gd name="connsiteY0" fmla="*/ 1078 h 4808204"/>
              <a:gd name="connsiteX1" fmla="*/ 7862727 w 7895563"/>
              <a:gd name="connsiteY1" fmla="*/ 1675871 h 4808204"/>
              <a:gd name="connsiteX2" fmla="*/ 5732088 w 7895563"/>
              <a:gd name="connsiteY2" fmla="*/ 4760070 h 4808204"/>
              <a:gd name="connsiteX3" fmla="*/ 5620342 w 7895563"/>
              <a:gd name="connsiteY3" fmla="*/ 4808204 h 4808204"/>
              <a:gd name="connsiteX4" fmla="*/ 549240 w 7895563"/>
              <a:gd name="connsiteY4" fmla="*/ 4808204 h 4808204"/>
              <a:gd name="connsiteX5" fmla="*/ 486839 w 7895563"/>
              <a:gd name="connsiteY5" fmla="*/ 4767416 h 4808204"/>
              <a:gd name="connsiteX6" fmla="*/ 98819 w 7895563"/>
              <a:gd name="connsiteY6" fmla="*/ 4313512 h 4808204"/>
              <a:gd name="connsiteX7" fmla="*/ 3527321 w 7895563"/>
              <a:gd name="connsiteY7" fmla="*/ 325893 h 4808204"/>
              <a:gd name="connsiteX8" fmla="*/ 5369884 w 7895563"/>
              <a:gd name="connsiteY8" fmla="*/ 1078 h 4808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895563" h="4808204">
                <a:moveTo>
                  <a:pt x="5369884" y="1078"/>
                </a:moveTo>
                <a:cubicBezTo>
                  <a:pt x="7190903" y="-38494"/>
                  <a:pt x="7755976" y="1021217"/>
                  <a:pt x="7862727" y="1675871"/>
                </a:cubicBezTo>
                <a:cubicBezTo>
                  <a:pt x="8103812" y="3154214"/>
                  <a:pt x="6979491" y="4179076"/>
                  <a:pt x="5732088" y="4760070"/>
                </a:cubicBezTo>
                <a:lnTo>
                  <a:pt x="5620342" y="4808204"/>
                </a:lnTo>
                <a:lnTo>
                  <a:pt x="549240" y="4808204"/>
                </a:lnTo>
                <a:lnTo>
                  <a:pt x="486839" y="4767416"/>
                </a:lnTo>
                <a:cubicBezTo>
                  <a:pt x="312414" y="4637640"/>
                  <a:pt x="179004" y="4486459"/>
                  <a:pt x="98819" y="4313512"/>
                </a:cubicBezTo>
                <a:cubicBezTo>
                  <a:pt x="-492886" y="3040495"/>
                  <a:pt x="1689731" y="875246"/>
                  <a:pt x="3527321" y="325893"/>
                </a:cubicBezTo>
                <a:cubicBezTo>
                  <a:pt x="4251648" y="109422"/>
                  <a:pt x="4859999" y="12158"/>
                  <a:pt x="5369884" y="1078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6" name="Figure">
            <a:extLst>
              <a:ext uri="{FF2B5EF4-FFF2-40B4-BE49-F238E27FC236}">
                <a16:creationId xmlns:a16="http://schemas.microsoft.com/office/drawing/2014/main" id="{80A40D36-2BD3-4F77-92AA-A95427EF3D43}"/>
              </a:ext>
            </a:extLst>
          </p:cNvPr>
          <p:cNvSpPr/>
          <p:nvPr userDrawn="1"/>
        </p:nvSpPr>
        <p:spPr>
          <a:xfrm>
            <a:off x="2711624" y="4784458"/>
            <a:ext cx="973269" cy="9916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bg2">
              <a:alpha val="1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7" name="Figure">
            <a:extLst>
              <a:ext uri="{FF2B5EF4-FFF2-40B4-BE49-F238E27FC236}">
                <a16:creationId xmlns:a16="http://schemas.microsoft.com/office/drawing/2014/main" id="{B833C6E6-D2AD-4F4D-A36B-8F197824B45A}"/>
              </a:ext>
            </a:extLst>
          </p:cNvPr>
          <p:cNvSpPr/>
          <p:nvPr userDrawn="1"/>
        </p:nvSpPr>
        <p:spPr>
          <a:xfrm>
            <a:off x="10319088" y="1254199"/>
            <a:ext cx="671883" cy="6399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6588FD2-164B-4DDE-9260-E2651741661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08844" y="1651909"/>
            <a:ext cx="7779006" cy="5206089"/>
          </a:xfrm>
          <a:custGeom>
            <a:avLst/>
            <a:gdLst>
              <a:gd name="connsiteX0" fmla="*/ 6499213 w 7779006"/>
              <a:gd name="connsiteY0" fmla="*/ 1020 h 5206089"/>
              <a:gd name="connsiteX1" fmla="*/ 7779006 w 7779006"/>
              <a:gd name="connsiteY1" fmla="*/ 1995083 h 5206089"/>
              <a:gd name="connsiteX2" fmla="*/ 5373114 w 7779006"/>
              <a:gd name="connsiteY2" fmla="*/ 5176751 h 5206089"/>
              <a:gd name="connsiteX3" fmla="*/ 5288242 w 7779006"/>
              <a:gd name="connsiteY3" fmla="*/ 5206089 h 5206089"/>
              <a:gd name="connsiteX4" fmla="*/ 3576433 w 7779006"/>
              <a:gd name="connsiteY4" fmla="*/ 5206089 h 5206089"/>
              <a:gd name="connsiteX5" fmla="*/ 3473560 w 7779006"/>
              <a:gd name="connsiteY5" fmla="*/ 5176751 h 5206089"/>
              <a:gd name="connsiteX6" fmla="*/ 0 w 7779006"/>
              <a:gd name="connsiteY6" fmla="*/ 1995083 h 5206089"/>
              <a:gd name="connsiteX7" fmla="*/ 4755998 w 7779006"/>
              <a:gd name="connsiteY7" fmla="*/ 520786 h 5206089"/>
              <a:gd name="connsiteX8" fmla="*/ 6499213 w 7779006"/>
              <a:gd name="connsiteY8" fmla="*/ 1020 h 5206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79006" h="5206089">
                <a:moveTo>
                  <a:pt x="6499213" y="1020"/>
                </a:moveTo>
                <a:cubicBezTo>
                  <a:pt x="7461712" y="34580"/>
                  <a:pt x="7779006" y="892631"/>
                  <a:pt x="7779006" y="1995083"/>
                </a:cubicBezTo>
                <a:cubicBezTo>
                  <a:pt x="7779006" y="3297982"/>
                  <a:pt x="6649940" y="4697672"/>
                  <a:pt x="5373114" y="5176751"/>
                </a:cubicBezTo>
                <a:lnTo>
                  <a:pt x="5288242" y="5206089"/>
                </a:lnTo>
                <a:lnTo>
                  <a:pt x="3576433" y="5206089"/>
                </a:lnTo>
                <a:lnTo>
                  <a:pt x="3473560" y="5176751"/>
                </a:lnTo>
                <a:cubicBezTo>
                  <a:pt x="1905552" y="4697672"/>
                  <a:pt x="0" y="3297982"/>
                  <a:pt x="0" y="1995083"/>
                </a:cubicBezTo>
                <a:cubicBezTo>
                  <a:pt x="0" y="391516"/>
                  <a:pt x="3343892" y="1254157"/>
                  <a:pt x="4755998" y="520786"/>
                </a:cubicBezTo>
                <a:cubicBezTo>
                  <a:pt x="5490907" y="140862"/>
                  <a:pt x="6061713" y="-14234"/>
                  <a:pt x="6499213" y="1020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wrap="square" tIns="1645920" anchor="t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5326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6093E40-6F04-4491-9C8D-06005D9BB3A5}"/>
              </a:ext>
            </a:extLst>
          </p:cNvPr>
          <p:cNvGrpSpPr/>
          <p:nvPr userDrawn="1"/>
        </p:nvGrpSpPr>
        <p:grpSpPr>
          <a:xfrm>
            <a:off x="41945" y="620688"/>
            <a:ext cx="12102727" cy="6237315"/>
            <a:chOff x="695401" y="1241443"/>
            <a:chExt cx="10898227" cy="5616559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E9CB3F7-3ABC-4104-B98A-0121ACF534AE}"/>
                </a:ext>
              </a:extLst>
            </p:cNvPr>
            <p:cNvSpPr/>
            <p:nvPr userDrawn="1"/>
          </p:nvSpPr>
          <p:spPr>
            <a:xfrm>
              <a:off x="1490608" y="1750568"/>
              <a:ext cx="10103020" cy="5107432"/>
            </a:xfrm>
            <a:custGeom>
              <a:avLst/>
              <a:gdLst>
                <a:gd name="connsiteX0" fmla="*/ 6871207 w 10103020"/>
                <a:gd name="connsiteY0" fmla="*/ 1379 h 5107432"/>
                <a:gd name="connsiteX1" fmla="*/ 10061003 w 10103020"/>
                <a:gd name="connsiteY1" fmla="*/ 2144415 h 5107432"/>
                <a:gd name="connsiteX2" fmla="*/ 8937022 w 10103020"/>
                <a:gd name="connsiteY2" fmla="*/ 5053985 h 5107432"/>
                <a:gd name="connsiteX3" fmla="*/ 8872567 w 10103020"/>
                <a:gd name="connsiteY3" fmla="*/ 5107432 h 5107432"/>
                <a:gd name="connsiteX4" fmla="*/ 13161 w 10103020"/>
                <a:gd name="connsiteY4" fmla="*/ 5107432 h 5107432"/>
                <a:gd name="connsiteX5" fmla="*/ 3817 w 10103020"/>
                <a:gd name="connsiteY5" fmla="*/ 5033897 h 5107432"/>
                <a:gd name="connsiteX6" fmla="*/ 4513496 w 10103020"/>
                <a:gd name="connsiteY6" fmla="*/ 417007 h 5107432"/>
                <a:gd name="connsiteX7" fmla="*/ 6871207 w 10103020"/>
                <a:gd name="connsiteY7" fmla="*/ 1379 h 5107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103020" h="5107432">
                  <a:moveTo>
                    <a:pt x="6871207" y="1379"/>
                  </a:moveTo>
                  <a:cubicBezTo>
                    <a:pt x="9201349" y="-49256"/>
                    <a:pt x="9924407" y="1306731"/>
                    <a:pt x="10061003" y="2144415"/>
                  </a:cubicBezTo>
                  <a:cubicBezTo>
                    <a:pt x="10257314" y="3348198"/>
                    <a:pt x="9746101" y="4316998"/>
                    <a:pt x="8937022" y="5053985"/>
                  </a:cubicBezTo>
                  <a:lnTo>
                    <a:pt x="8872567" y="5107432"/>
                  </a:lnTo>
                  <a:lnTo>
                    <a:pt x="13161" y="5107432"/>
                  </a:lnTo>
                  <a:lnTo>
                    <a:pt x="3817" y="5033897"/>
                  </a:lnTo>
                  <a:cubicBezTo>
                    <a:pt x="-110911" y="3389245"/>
                    <a:pt x="2382588" y="1054048"/>
                    <a:pt x="4513496" y="417007"/>
                  </a:cubicBezTo>
                  <a:cubicBezTo>
                    <a:pt x="5440331" y="140015"/>
                    <a:pt x="6218767" y="15557"/>
                    <a:pt x="6871207" y="1379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481A0AE-40AD-4CC1-89EF-16D86FD8CD17}"/>
                </a:ext>
              </a:extLst>
            </p:cNvPr>
            <p:cNvSpPr/>
            <p:nvPr userDrawn="1"/>
          </p:nvSpPr>
          <p:spPr>
            <a:xfrm>
              <a:off x="695401" y="1241443"/>
              <a:ext cx="9953877" cy="5616559"/>
            </a:xfrm>
            <a:custGeom>
              <a:avLst/>
              <a:gdLst>
                <a:gd name="connsiteX0" fmla="*/ 8316277 w 9953877"/>
                <a:gd name="connsiteY0" fmla="*/ 1305 h 5616559"/>
                <a:gd name="connsiteX1" fmla="*/ 9953877 w 9953877"/>
                <a:gd name="connsiteY1" fmla="*/ 2552872 h 5616559"/>
                <a:gd name="connsiteX2" fmla="*/ 8605150 w 9953877"/>
                <a:gd name="connsiteY2" fmla="*/ 5468034 h 5616559"/>
                <a:gd name="connsiteX3" fmla="*/ 8447294 w 9953877"/>
                <a:gd name="connsiteY3" fmla="*/ 5616559 h 5616559"/>
                <a:gd name="connsiteX4" fmla="*/ 2330142 w 9953877"/>
                <a:gd name="connsiteY4" fmla="*/ 5616559 h 5616559"/>
                <a:gd name="connsiteX5" fmla="*/ 2101259 w 9953877"/>
                <a:gd name="connsiteY5" fmla="*/ 5468034 h 5616559"/>
                <a:gd name="connsiteX6" fmla="*/ 0 w 9953877"/>
                <a:gd name="connsiteY6" fmla="*/ 2552872 h 5616559"/>
                <a:gd name="connsiteX7" fmla="*/ 6085691 w 9953877"/>
                <a:gd name="connsiteY7" fmla="*/ 666388 h 5616559"/>
                <a:gd name="connsiteX8" fmla="*/ 8316277 w 9953877"/>
                <a:gd name="connsiteY8" fmla="*/ 1305 h 5616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953877" h="5616559">
                  <a:moveTo>
                    <a:pt x="8316277" y="1305"/>
                  </a:moveTo>
                  <a:cubicBezTo>
                    <a:pt x="9547873" y="44247"/>
                    <a:pt x="9953877" y="1142193"/>
                    <a:pt x="9953877" y="2552872"/>
                  </a:cubicBezTo>
                  <a:cubicBezTo>
                    <a:pt x="9953877" y="3578820"/>
                    <a:pt x="9406759" y="4651671"/>
                    <a:pt x="8605150" y="5468034"/>
                  </a:cubicBezTo>
                  <a:lnTo>
                    <a:pt x="8447294" y="5616559"/>
                  </a:lnTo>
                  <a:lnTo>
                    <a:pt x="2330142" y="5616559"/>
                  </a:lnTo>
                  <a:lnTo>
                    <a:pt x="2101259" y="5468034"/>
                  </a:lnTo>
                  <a:cubicBezTo>
                    <a:pt x="923384" y="4651671"/>
                    <a:pt x="0" y="3578820"/>
                    <a:pt x="0" y="2552872"/>
                  </a:cubicBezTo>
                  <a:cubicBezTo>
                    <a:pt x="0" y="500976"/>
                    <a:pt x="4278785" y="1604796"/>
                    <a:pt x="6085691" y="666388"/>
                  </a:cubicBezTo>
                  <a:cubicBezTo>
                    <a:pt x="7026067" y="180244"/>
                    <a:pt x="7756460" y="-18214"/>
                    <a:pt x="8316277" y="13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BEA1E088-FCC0-4BEB-ACA0-B59E2AF07C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83431" y="1988719"/>
            <a:ext cx="9505181" cy="3699442"/>
          </a:xfrm>
        </p:spPr>
        <p:txBody>
          <a:bodyPr anchor="ctr">
            <a:normAutofit/>
          </a:bodyPr>
          <a:lstStyle>
            <a:lvl1pPr marL="0" indent="0" algn="ctr">
              <a:buNone/>
              <a:defRPr sz="4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5675" y="5880905"/>
            <a:ext cx="3400692" cy="647826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Figure">
            <a:extLst>
              <a:ext uri="{FF2B5EF4-FFF2-40B4-BE49-F238E27FC236}">
                <a16:creationId xmlns:a16="http://schemas.microsoft.com/office/drawing/2014/main" id="{A97C9F97-6012-41FB-8B5B-65E606A8CDCD}"/>
              </a:ext>
            </a:extLst>
          </p:cNvPr>
          <p:cNvSpPr/>
          <p:nvPr userDrawn="1"/>
        </p:nvSpPr>
        <p:spPr>
          <a:xfrm>
            <a:off x="303229" y="1621497"/>
            <a:ext cx="1049353" cy="10691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6" name="Figure">
            <a:extLst>
              <a:ext uri="{FF2B5EF4-FFF2-40B4-BE49-F238E27FC236}">
                <a16:creationId xmlns:a16="http://schemas.microsoft.com/office/drawing/2014/main" id="{A3638349-9CD9-430D-99DB-C2B0F278F4AC}"/>
              </a:ext>
            </a:extLst>
          </p:cNvPr>
          <p:cNvSpPr/>
          <p:nvPr userDrawn="1"/>
        </p:nvSpPr>
        <p:spPr>
          <a:xfrm rot="10800000">
            <a:off x="1487488" y="1643744"/>
            <a:ext cx="724406" cy="6899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2019/01/04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325CB3F-26C9-44D7-A7CB-40F86C5CE4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497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Big Let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5552182" cy="2852737"/>
          </a:xfrm>
        </p:spPr>
        <p:txBody>
          <a:bodyPr lIns="0" anchor="b">
            <a:noAutofit/>
          </a:bodyPr>
          <a:lstStyle>
            <a:lvl1pPr>
              <a:defRPr sz="115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BD05D1D-5FB4-4F4A-B9D3-9E6F632B7EAC}"/>
              </a:ext>
            </a:extLst>
          </p:cNvPr>
          <p:cNvGrpSpPr/>
          <p:nvPr userDrawn="1"/>
        </p:nvGrpSpPr>
        <p:grpSpPr>
          <a:xfrm>
            <a:off x="5231904" y="-1"/>
            <a:ext cx="6960097" cy="6661131"/>
            <a:chOff x="6384032" y="0"/>
            <a:chExt cx="5807969" cy="5558492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6E6B168-566B-473C-AA14-D312485321F1}"/>
                </a:ext>
              </a:extLst>
            </p:cNvPr>
            <p:cNvSpPr/>
            <p:nvPr userDrawn="1"/>
          </p:nvSpPr>
          <p:spPr>
            <a:xfrm>
              <a:off x="8329881" y="1"/>
              <a:ext cx="3862120" cy="4184987"/>
            </a:xfrm>
            <a:custGeom>
              <a:avLst/>
              <a:gdLst>
                <a:gd name="connsiteX0" fmla="*/ 72632 w 3862120"/>
                <a:gd name="connsiteY0" fmla="*/ 0 h 4184987"/>
                <a:gd name="connsiteX1" fmla="*/ 3862120 w 3862120"/>
                <a:gd name="connsiteY1" fmla="*/ 0 h 4184987"/>
                <a:gd name="connsiteX2" fmla="*/ 3862120 w 3862120"/>
                <a:gd name="connsiteY2" fmla="*/ 4018645 h 4184987"/>
                <a:gd name="connsiteX3" fmla="*/ 3849798 w 3862120"/>
                <a:gd name="connsiteY3" fmla="*/ 4027418 h 4184987"/>
                <a:gd name="connsiteX4" fmla="*/ 3409263 w 3862120"/>
                <a:gd name="connsiteY4" fmla="*/ 4179440 h 4184987"/>
                <a:gd name="connsiteX5" fmla="*/ 11722 w 3862120"/>
                <a:gd name="connsiteY5" fmla="*/ 786066 h 4184987"/>
                <a:gd name="connsiteX6" fmla="*/ 49002 w 3862120"/>
                <a:gd name="connsiteY6" fmla="*/ 88876 h 4184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62120" h="4184987">
                  <a:moveTo>
                    <a:pt x="72632" y="0"/>
                  </a:moveTo>
                  <a:lnTo>
                    <a:pt x="3862120" y="0"/>
                  </a:lnTo>
                  <a:lnTo>
                    <a:pt x="3862120" y="4018645"/>
                  </a:lnTo>
                  <a:lnTo>
                    <a:pt x="3849798" y="4027418"/>
                  </a:lnTo>
                  <a:cubicBezTo>
                    <a:pt x="3719683" y="4109955"/>
                    <a:pt x="3573386" y="4162923"/>
                    <a:pt x="3409263" y="4179440"/>
                  </a:cubicBezTo>
                  <a:cubicBezTo>
                    <a:pt x="2096287" y="4311293"/>
                    <a:pt x="139121" y="2061203"/>
                    <a:pt x="11722" y="786066"/>
                  </a:cubicBezTo>
                  <a:cubicBezTo>
                    <a:pt x="-12601" y="547032"/>
                    <a:pt x="1454" y="312714"/>
                    <a:pt x="49002" y="88876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E96AA19-84B7-430D-8805-1FC9E3124763}"/>
                </a:ext>
              </a:extLst>
            </p:cNvPr>
            <p:cNvSpPr/>
            <p:nvPr userDrawn="1"/>
          </p:nvSpPr>
          <p:spPr>
            <a:xfrm>
              <a:off x="7390509" y="0"/>
              <a:ext cx="4801492" cy="4017462"/>
            </a:xfrm>
            <a:custGeom>
              <a:avLst/>
              <a:gdLst>
                <a:gd name="connsiteX0" fmla="*/ 2063453 w 4801492"/>
                <a:gd name="connsiteY0" fmla="*/ 0 h 4017462"/>
                <a:gd name="connsiteX1" fmla="*/ 4801492 w 4801492"/>
                <a:gd name="connsiteY1" fmla="*/ 0 h 4017462"/>
                <a:gd name="connsiteX2" fmla="*/ 4801492 w 4801492"/>
                <a:gd name="connsiteY2" fmla="*/ 3620618 h 4017462"/>
                <a:gd name="connsiteX3" fmla="*/ 4540736 w 4801492"/>
                <a:gd name="connsiteY3" fmla="*/ 3716067 h 4017462"/>
                <a:gd name="connsiteX4" fmla="*/ 3663094 w 4801492"/>
                <a:gd name="connsiteY4" fmla="*/ 3936581 h 4017462"/>
                <a:gd name="connsiteX5" fmla="*/ 88907 w 4801492"/>
                <a:gd name="connsiteY5" fmla="*/ 3068732 h 4017462"/>
                <a:gd name="connsiteX6" fmla="*/ 1919217 w 4801492"/>
                <a:gd name="connsiteY6" fmla="*/ 89093 h 401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01492" h="4017462">
                  <a:moveTo>
                    <a:pt x="2063453" y="0"/>
                  </a:moveTo>
                  <a:lnTo>
                    <a:pt x="4801492" y="0"/>
                  </a:lnTo>
                  <a:lnTo>
                    <a:pt x="4801492" y="3620618"/>
                  </a:lnTo>
                  <a:lnTo>
                    <a:pt x="4540736" y="3716067"/>
                  </a:lnTo>
                  <a:cubicBezTo>
                    <a:pt x="4233752" y="3819100"/>
                    <a:pt x="3933647" y="3892546"/>
                    <a:pt x="3663094" y="3936581"/>
                  </a:cubicBezTo>
                  <a:cubicBezTo>
                    <a:pt x="2220509" y="4171435"/>
                    <a:pt x="473668" y="3898601"/>
                    <a:pt x="88907" y="3068732"/>
                  </a:cubicBezTo>
                  <a:cubicBezTo>
                    <a:pt x="-310361" y="2209732"/>
                    <a:pt x="694404" y="899190"/>
                    <a:pt x="1919217" y="89093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5505493-CC1B-41AE-918B-437E8B2856BA}"/>
                </a:ext>
              </a:extLst>
            </p:cNvPr>
            <p:cNvSpPr/>
            <p:nvPr userDrawn="1"/>
          </p:nvSpPr>
          <p:spPr>
            <a:xfrm>
              <a:off x="6831384" y="0"/>
              <a:ext cx="5360617" cy="3642236"/>
            </a:xfrm>
            <a:custGeom>
              <a:avLst/>
              <a:gdLst>
                <a:gd name="connsiteX0" fmla="*/ 320472 w 5360617"/>
                <a:gd name="connsiteY0" fmla="*/ 0 h 3642236"/>
                <a:gd name="connsiteX1" fmla="*/ 5360617 w 5360617"/>
                <a:gd name="connsiteY1" fmla="*/ 0 h 3642236"/>
                <a:gd name="connsiteX2" fmla="*/ 5360617 w 5360617"/>
                <a:gd name="connsiteY2" fmla="*/ 3227025 h 3642236"/>
                <a:gd name="connsiteX3" fmla="*/ 5351732 w 5360617"/>
                <a:gd name="connsiteY3" fmla="*/ 3232995 h 3642236"/>
                <a:gd name="connsiteX4" fmla="*/ 4028504 w 5360617"/>
                <a:gd name="connsiteY4" fmla="*/ 3642236 h 3642236"/>
                <a:gd name="connsiteX5" fmla="*/ 0 w 5360617"/>
                <a:gd name="connsiteY5" fmla="*/ 624863 h 3642236"/>
                <a:gd name="connsiteX6" fmla="*/ 286013 w 5360617"/>
                <a:gd name="connsiteY6" fmla="*/ 23255 h 3642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360617" h="3642236">
                  <a:moveTo>
                    <a:pt x="320472" y="0"/>
                  </a:moveTo>
                  <a:lnTo>
                    <a:pt x="5360617" y="0"/>
                  </a:lnTo>
                  <a:lnTo>
                    <a:pt x="5360617" y="3227025"/>
                  </a:lnTo>
                  <a:lnTo>
                    <a:pt x="5351732" y="3232995"/>
                  </a:lnTo>
                  <a:cubicBezTo>
                    <a:pt x="4933670" y="3488463"/>
                    <a:pt x="4475851" y="3642236"/>
                    <a:pt x="4028504" y="3642236"/>
                  </a:cubicBezTo>
                  <a:cubicBezTo>
                    <a:pt x="2596996" y="3642236"/>
                    <a:pt x="0" y="2067594"/>
                    <a:pt x="0" y="624863"/>
                  </a:cubicBezTo>
                  <a:cubicBezTo>
                    <a:pt x="0" y="354352"/>
                    <a:pt x="105767" y="161846"/>
                    <a:pt x="286013" y="23255"/>
                  </a:cubicBez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6181426F-5F00-40E9-AA9A-0496C69403A1}"/>
                </a:ext>
              </a:extLst>
            </p:cNvPr>
            <p:cNvSpPr/>
            <p:nvPr userDrawn="1"/>
          </p:nvSpPr>
          <p:spPr>
            <a:xfrm>
              <a:off x="11397987" y="3867634"/>
              <a:ext cx="794014" cy="1182847"/>
            </a:xfrm>
            <a:custGeom>
              <a:avLst/>
              <a:gdLst>
                <a:gd name="connsiteX0" fmla="*/ 794014 w 794014"/>
                <a:gd name="connsiteY0" fmla="*/ 0 h 1182847"/>
                <a:gd name="connsiteX1" fmla="*/ 794014 w 794014"/>
                <a:gd name="connsiteY1" fmla="*/ 1127001 h 1182847"/>
                <a:gd name="connsiteX2" fmla="*/ 772413 w 794014"/>
                <a:gd name="connsiteY2" fmla="*/ 1134386 h 1182847"/>
                <a:gd name="connsiteX3" fmla="*/ 89247 w 794014"/>
                <a:gd name="connsiteY3" fmla="*/ 1098613 h 1182847"/>
                <a:gd name="connsiteX4" fmla="*/ 265906 w 794014"/>
                <a:gd name="connsiteY4" fmla="*/ 295654 h 1182847"/>
                <a:gd name="connsiteX5" fmla="*/ 696781 w 794014"/>
                <a:gd name="connsiteY5" fmla="*/ 18560 h 1182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94014" h="1182847">
                  <a:moveTo>
                    <a:pt x="794014" y="0"/>
                  </a:moveTo>
                  <a:lnTo>
                    <a:pt x="794014" y="1127001"/>
                  </a:lnTo>
                  <a:lnTo>
                    <a:pt x="772413" y="1134386"/>
                  </a:lnTo>
                  <a:cubicBezTo>
                    <a:pt x="496558" y="1208896"/>
                    <a:pt x="195467" y="1197878"/>
                    <a:pt x="89247" y="1098613"/>
                  </a:cubicBezTo>
                  <a:cubicBezTo>
                    <a:pt x="-80777" y="939851"/>
                    <a:pt x="-224" y="579696"/>
                    <a:pt x="265906" y="295654"/>
                  </a:cubicBezTo>
                  <a:cubicBezTo>
                    <a:pt x="399007" y="154723"/>
                    <a:pt x="553905" y="59098"/>
                    <a:pt x="696781" y="1856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1" name="Figure">
              <a:extLst>
                <a:ext uri="{FF2B5EF4-FFF2-40B4-BE49-F238E27FC236}">
                  <a16:creationId xmlns:a16="http://schemas.microsoft.com/office/drawing/2014/main" id="{02F9D22C-FFCD-4847-91CD-37F4DCBD6075}"/>
                </a:ext>
              </a:extLst>
            </p:cNvPr>
            <p:cNvSpPr/>
            <p:nvPr userDrawn="1"/>
          </p:nvSpPr>
          <p:spPr>
            <a:xfrm>
              <a:off x="6384032" y="1648242"/>
              <a:ext cx="875650" cy="89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2" name="Figure">
              <a:extLst>
                <a:ext uri="{FF2B5EF4-FFF2-40B4-BE49-F238E27FC236}">
                  <a16:creationId xmlns:a16="http://schemas.microsoft.com/office/drawing/2014/main" id="{7CFEC0CE-FB43-4333-9853-7B5924F208AC}"/>
                </a:ext>
              </a:extLst>
            </p:cNvPr>
            <p:cNvSpPr/>
            <p:nvPr userDrawn="1"/>
          </p:nvSpPr>
          <p:spPr>
            <a:xfrm>
              <a:off x="10139329" y="4982756"/>
              <a:ext cx="604493" cy="575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5034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ADDE6-2F8A-471E-A518-BB13DA06D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46C1B7-14B4-4C6B-8DF9-AFB9829EE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49B972-84A1-4343-BCEB-B050BA697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8FF48D-D008-47E7-B3ED-D6F0B4FF1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096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 Nu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2BE77-6C43-40AD-ABCF-E64E36A51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5270" y="136525"/>
            <a:ext cx="8428529" cy="113223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16D0A-CC06-4975-A732-F53359E90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54B79-E7FE-48ED-B0DA-7D78B7035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E6126-25F8-4B03-BBC1-DF5D33FFE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4C2378E-37F4-4D35-A4CE-098A70BB67C3}"/>
              </a:ext>
            </a:extLst>
          </p:cNvPr>
          <p:cNvSpPr/>
          <p:nvPr userDrawn="1"/>
        </p:nvSpPr>
        <p:spPr>
          <a:xfrm>
            <a:off x="861777" y="-2072"/>
            <a:ext cx="1197858" cy="1389174"/>
          </a:xfrm>
          <a:custGeom>
            <a:avLst/>
            <a:gdLst>
              <a:gd name="connsiteX0" fmla="*/ 272811 w 1197858"/>
              <a:gd name="connsiteY0" fmla="*/ 0 h 1389174"/>
              <a:gd name="connsiteX1" fmla="*/ 924678 w 1197858"/>
              <a:gd name="connsiteY1" fmla="*/ 0 h 1389174"/>
              <a:gd name="connsiteX2" fmla="*/ 974454 w 1197858"/>
              <a:gd name="connsiteY2" fmla="*/ 32247 h 1389174"/>
              <a:gd name="connsiteX3" fmla="*/ 1189160 w 1197858"/>
              <a:gd name="connsiteY3" fmla="*/ 421913 h 1389174"/>
              <a:gd name="connsiteX4" fmla="*/ 850459 w 1197858"/>
              <a:gd name="connsiteY4" fmla="*/ 1387791 h 1389174"/>
              <a:gd name="connsiteX5" fmla="*/ 2923 w 1197858"/>
              <a:gd name="connsiteY5" fmla="*/ 541295 h 1389174"/>
              <a:gd name="connsiteX6" fmla="*/ 216245 w 1197858"/>
              <a:gd name="connsiteY6" fmla="*/ 37481 h 1389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97858" h="1389174">
                <a:moveTo>
                  <a:pt x="272811" y="0"/>
                </a:moveTo>
                <a:lnTo>
                  <a:pt x="924678" y="0"/>
                </a:lnTo>
                <a:lnTo>
                  <a:pt x="974454" y="32247"/>
                </a:lnTo>
                <a:cubicBezTo>
                  <a:pt x="1092328" y="125644"/>
                  <a:pt x="1173241" y="262904"/>
                  <a:pt x="1189160" y="421913"/>
                </a:cubicBezTo>
                <a:cubicBezTo>
                  <a:pt x="1220940" y="739931"/>
                  <a:pt x="1177988" y="1354828"/>
                  <a:pt x="850459" y="1387791"/>
                </a:cubicBezTo>
                <a:cubicBezTo>
                  <a:pt x="522929" y="1420682"/>
                  <a:pt x="34704" y="859385"/>
                  <a:pt x="2923" y="541295"/>
                </a:cubicBezTo>
                <a:cubicBezTo>
                  <a:pt x="-17301" y="342534"/>
                  <a:pt x="68843" y="156845"/>
                  <a:pt x="216245" y="37481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5" name="Figure">
            <a:extLst>
              <a:ext uri="{FF2B5EF4-FFF2-40B4-BE49-F238E27FC236}">
                <a16:creationId xmlns:a16="http://schemas.microsoft.com/office/drawing/2014/main" id="{F4657BEA-DC8F-4BE7-BF7C-680143DD0533}"/>
              </a:ext>
            </a:extLst>
          </p:cNvPr>
          <p:cNvSpPr/>
          <p:nvPr userDrawn="1"/>
        </p:nvSpPr>
        <p:spPr>
          <a:xfrm>
            <a:off x="627460" y="140534"/>
            <a:ext cx="1772074" cy="1204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6" name="Figure">
            <a:extLst>
              <a:ext uri="{FF2B5EF4-FFF2-40B4-BE49-F238E27FC236}">
                <a16:creationId xmlns:a16="http://schemas.microsoft.com/office/drawing/2014/main" id="{8D24ED71-D1A6-4B3D-92ED-855ED2F859DB}"/>
              </a:ext>
            </a:extLst>
          </p:cNvPr>
          <p:cNvSpPr/>
          <p:nvPr userDrawn="1"/>
        </p:nvSpPr>
        <p:spPr>
          <a:xfrm>
            <a:off x="487968" y="51259"/>
            <a:ext cx="1745881" cy="12004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8" name="Figure">
            <a:extLst>
              <a:ext uri="{FF2B5EF4-FFF2-40B4-BE49-F238E27FC236}">
                <a16:creationId xmlns:a16="http://schemas.microsoft.com/office/drawing/2014/main" id="{4E29128A-65FF-46D9-9AC5-CD5F360D05FD}"/>
              </a:ext>
            </a:extLst>
          </p:cNvPr>
          <p:cNvSpPr/>
          <p:nvPr userDrawn="1"/>
        </p:nvSpPr>
        <p:spPr>
          <a:xfrm>
            <a:off x="889707" y="1402361"/>
            <a:ext cx="218435" cy="2225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9" name="Figure">
            <a:extLst>
              <a:ext uri="{FF2B5EF4-FFF2-40B4-BE49-F238E27FC236}">
                <a16:creationId xmlns:a16="http://schemas.microsoft.com/office/drawing/2014/main" id="{B3BA8C1E-A710-4F84-9924-34F2C3A20531}"/>
              </a:ext>
            </a:extLst>
          </p:cNvPr>
          <p:cNvSpPr/>
          <p:nvPr userDrawn="1"/>
        </p:nvSpPr>
        <p:spPr>
          <a:xfrm>
            <a:off x="2281390" y="140534"/>
            <a:ext cx="150794" cy="1436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0A941A22-1624-42ED-B289-69DC7E776C8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878553" y="141289"/>
            <a:ext cx="1163046" cy="1127472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lang="en-US" sz="5400" b="1">
                <a:ea typeface="+mj-ea"/>
                <a:cs typeface="+mj-cs"/>
              </a:defRPr>
            </a:lvl1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9765932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D417A-FFFC-4C38-B511-2722630CD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C8D7D-4E0A-454B-A79D-902EC54DE9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04BDBD-06AB-4C31-B0F2-5DD5B4BE07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811E0C-F3A6-4B16-B9AB-5E3667F09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E38BFA-BFF6-490C-A0BA-416294EFC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5CF87B-2F0A-4942-B880-E8B34C5BD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1323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ED006-0636-42F1-9CDF-76666726A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D36E0F-BBDE-45B8-A505-73F0AE507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88661E-F16E-4409-B697-46876AB7A3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5D03C0-D476-4B22-AB2A-BA13BA5C62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4A3DD0-1B03-47CD-9B52-1B55BFD74C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A505A7-5B4D-4CC0-855A-D8B27D3CA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2019/01/04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BB9F58-8B33-4A6B-83B6-DACBFF55C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C49A68-E101-43C8-B949-D8505E24B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1220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C187B-8DFC-4E18-8A9E-DEF483D42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CF1B9-C192-4ED5-8F68-EECA74181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B9952C-E188-44F7-B6AC-FEAD53B95E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D02327-A8DE-42E1-B8ED-620CCCFD0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443995-4F62-42E0-B06A-F6DF5AE82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8A0555-7BBD-4C3E-81F3-FF0C1E2D0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063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igure">
            <a:extLst>
              <a:ext uri="{FF2B5EF4-FFF2-40B4-BE49-F238E27FC236}">
                <a16:creationId xmlns:a16="http://schemas.microsoft.com/office/drawing/2014/main" id="{0DFD6B67-4EBF-4059-B726-B133E1C8983A}"/>
              </a:ext>
            </a:extLst>
          </p:cNvPr>
          <p:cNvSpPr/>
          <p:nvPr userDrawn="1"/>
        </p:nvSpPr>
        <p:spPr>
          <a:xfrm>
            <a:off x="3867079" y="785076"/>
            <a:ext cx="4801950" cy="59588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93" h="20744" extrusionOk="0">
                <a:moveTo>
                  <a:pt x="50" y="8912"/>
                </a:moveTo>
                <a:cubicBezTo>
                  <a:pt x="599" y="13351"/>
                  <a:pt x="9033" y="21184"/>
                  <a:pt x="14691" y="20725"/>
                </a:cubicBezTo>
                <a:cubicBezTo>
                  <a:pt x="20349" y="20265"/>
                  <a:pt x="21091" y="11684"/>
                  <a:pt x="20542" y="7246"/>
                </a:cubicBezTo>
                <a:cubicBezTo>
                  <a:pt x="19992" y="2808"/>
                  <a:pt x="14951" y="-416"/>
                  <a:pt x="9293" y="43"/>
                </a:cubicBezTo>
                <a:cubicBezTo>
                  <a:pt x="3636" y="503"/>
                  <a:pt x="-509" y="4474"/>
                  <a:pt x="50" y="8912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8" name="Figure">
            <a:extLst>
              <a:ext uri="{FF2B5EF4-FFF2-40B4-BE49-F238E27FC236}">
                <a16:creationId xmlns:a16="http://schemas.microsoft.com/office/drawing/2014/main" id="{A6AFB5AB-00A5-42C5-8B89-0D4DEAD0012C}"/>
              </a:ext>
            </a:extLst>
          </p:cNvPr>
          <p:cNvSpPr/>
          <p:nvPr userDrawn="1"/>
        </p:nvSpPr>
        <p:spPr>
          <a:xfrm>
            <a:off x="2927648" y="1746876"/>
            <a:ext cx="7103771" cy="48296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9" name="Figure">
            <a:extLst>
              <a:ext uri="{FF2B5EF4-FFF2-40B4-BE49-F238E27FC236}">
                <a16:creationId xmlns:a16="http://schemas.microsoft.com/office/drawing/2014/main" id="{F853A99F-53BE-43F4-B45A-A2127E017721}"/>
              </a:ext>
            </a:extLst>
          </p:cNvPr>
          <p:cNvSpPr/>
          <p:nvPr userDrawn="1"/>
        </p:nvSpPr>
        <p:spPr>
          <a:xfrm>
            <a:off x="2368461" y="1388997"/>
            <a:ext cx="6998772" cy="48122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0" name="Figure">
            <a:extLst>
              <a:ext uri="{FF2B5EF4-FFF2-40B4-BE49-F238E27FC236}">
                <a16:creationId xmlns:a16="http://schemas.microsoft.com/office/drawing/2014/main" id="{523540BF-0941-4408-B229-3B101068B600}"/>
              </a:ext>
            </a:extLst>
          </p:cNvPr>
          <p:cNvSpPr/>
          <p:nvPr userDrawn="1"/>
        </p:nvSpPr>
        <p:spPr>
          <a:xfrm>
            <a:off x="6730112" y="114053"/>
            <a:ext cx="1313884" cy="11862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415" h="19060" extrusionOk="0">
                <a:moveTo>
                  <a:pt x="1251" y="17706"/>
                </a:moveTo>
                <a:cubicBezTo>
                  <a:pt x="3633" y="20258"/>
                  <a:pt x="13007" y="19180"/>
                  <a:pt x="16737" y="14651"/>
                </a:cubicBezTo>
                <a:cubicBezTo>
                  <a:pt x="20468" y="10087"/>
                  <a:pt x="17145" y="3797"/>
                  <a:pt x="14794" y="1210"/>
                </a:cubicBezTo>
                <a:cubicBezTo>
                  <a:pt x="12411" y="-1342"/>
                  <a:pt x="7458" y="275"/>
                  <a:pt x="3727" y="4804"/>
                </a:cubicBezTo>
                <a:cubicBezTo>
                  <a:pt x="-3" y="9368"/>
                  <a:pt x="-1132" y="15155"/>
                  <a:pt x="1251" y="17706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1" name="Figure">
            <a:extLst>
              <a:ext uri="{FF2B5EF4-FFF2-40B4-BE49-F238E27FC236}">
                <a16:creationId xmlns:a16="http://schemas.microsoft.com/office/drawing/2014/main" id="{BD5C64BF-08E2-4135-B576-782BCC1358BD}"/>
              </a:ext>
            </a:extLst>
          </p:cNvPr>
          <p:cNvSpPr/>
          <p:nvPr userDrawn="1"/>
        </p:nvSpPr>
        <p:spPr>
          <a:xfrm>
            <a:off x="1921112" y="4207292"/>
            <a:ext cx="875650" cy="8921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2" name="Figure">
            <a:extLst>
              <a:ext uri="{FF2B5EF4-FFF2-40B4-BE49-F238E27FC236}">
                <a16:creationId xmlns:a16="http://schemas.microsoft.com/office/drawing/2014/main" id="{284B6DC6-7C4D-44E7-9164-F5FAB39BEF1C}"/>
              </a:ext>
            </a:extLst>
          </p:cNvPr>
          <p:cNvSpPr/>
          <p:nvPr userDrawn="1"/>
        </p:nvSpPr>
        <p:spPr>
          <a:xfrm>
            <a:off x="8765547" y="1031118"/>
            <a:ext cx="604493" cy="5757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9A6E0A-A784-4C45-AFF8-2658713EF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1928" y="2072667"/>
            <a:ext cx="5868144" cy="2387600"/>
          </a:xfrm>
        </p:spPr>
        <p:txBody>
          <a:bodyPr anchor="b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C34C85-A365-4BBD-B9CF-8C6283402A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1928" y="4552342"/>
            <a:ext cx="5868144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5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BA3C7-7567-46E4-A65B-A3825FBDF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2018/01/04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00830-2640-4EEC-B623-30A512C08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28248" y="6356350"/>
            <a:ext cx="3025552" cy="365125"/>
          </a:xfrm>
        </p:spPr>
        <p:txBody>
          <a:bodyPr/>
          <a:lstStyle>
            <a:lvl1pPr algn="r">
              <a:defRPr>
                <a:solidFill>
                  <a:schemeClr val="accent5"/>
                </a:solidFill>
                <a:latin typeface="Source Han Sans TC Medium" panose="020B0600000000000000" pitchFamily="34" charset="-128"/>
                <a:ea typeface="Source Han Sans TC Medium" panose="020B0600000000000000" pitchFamily="34" charset="-128"/>
              </a:defRPr>
            </a:lvl1pPr>
          </a:lstStyle>
          <a:p>
            <a:r>
              <a:rPr lang="en-US" dirty="0"/>
              <a:t>RcppArmadillo and Parallelism in Rcpp</a:t>
            </a:r>
          </a:p>
        </p:txBody>
      </p:sp>
    </p:spTree>
    <p:extLst>
      <p:ext uri="{BB962C8B-B14F-4D97-AF65-F5344CB8AC3E}">
        <p14:creationId xmlns:p14="http://schemas.microsoft.com/office/powerpoint/2010/main" val="4279534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63F18-26BE-440C-8365-DBFFCAFF1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D0AD9F-8698-4DE9-B5C3-5A411C6C5A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1F8511-FDD6-4BC9-9817-97FAF38EE4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6E8457-7F83-48BF-B23C-E2D90546E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E49A64-2BF7-4F52-8193-200FAF370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7E87D1-7122-4984-8CBE-AAA7EC69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1301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75A18-C7BB-4A58-BFDC-25892F9D1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CCC6E-55D7-4343-85BB-C0C54327A8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68ACC-43DC-4377-8A40-C0B6C151C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7C815-BA82-4032-9939-8245E0FB2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D39EA-5B18-4FD5-A2CE-AEC5F7F88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2684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5393DF-F0D3-438F-A020-FADDF18C8C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36B2C9-FF10-47A1-BB7D-7B37D1FBBF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18FE7-5958-4284-9AC4-3C364206D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196B1-38F8-4FA2-9040-4D7BE424B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D1661-8695-4862-93E8-E000D83FD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534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2BE77-6C43-40AD-ABCF-E64E36A51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62276-1662-4EB6-B7CB-4BCCA4334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16D0A-CC06-4975-A732-F53359E90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54B79-E7FE-48ED-B0DA-7D78B7035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ource Han Sans TC Medium" panose="020B0600000000000000" pitchFamily="34" charset="-128"/>
                <a:ea typeface="Source Han Sans TC Medium" panose="020B0600000000000000" pitchFamily="34" charset="-128"/>
              </a:defRPr>
            </a:lvl1pPr>
          </a:lstStyle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E6126-25F8-4B03-BBC1-DF5D33FFE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397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2BE77-6C43-40AD-ABCF-E64E36A51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5270" y="136525"/>
            <a:ext cx="8428529" cy="113223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62276-1662-4EB6-B7CB-4BCCA4334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0848"/>
            <a:ext cx="10515600" cy="4116115"/>
          </a:xfrm>
        </p:spPr>
        <p:txBody>
          <a:bodyPr>
            <a:normAutofit/>
          </a:bodyPr>
          <a:lstStyle>
            <a:lvl1pPr marL="569913" indent="-569913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3600"/>
            </a:lvl1pPr>
            <a:lvl2pPr marL="6858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3200"/>
            </a:lvl2pPr>
            <a:lvl3pPr marL="11430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2800"/>
            </a:lvl3pPr>
            <a:lvl4pPr marL="16002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2400"/>
            </a:lvl4pPr>
            <a:lvl5pPr marL="20574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16D0A-CC06-4975-A732-F53359E90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54B79-E7FE-48ED-B0DA-7D78B7035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ource Han Sans TC Medium" panose="020B0600000000000000" pitchFamily="34" charset="-128"/>
                <a:ea typeface="Source Han Sans TC Medium" panose="020B0600000000000000" pitchFamily="34" charset="-128"/>
              </a:defRPr>
            </a:lvl1pPr>
          </a:lstStyle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E6126-25F8-4B03-BBC1-DF5D33FFE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4C2378E-37F4-4D35-A4CE-098A70BB67C3}"/>
              </a:ext>
            </a:extLst>
          </p:cNvPr>
          <p:cNvSpPr/>
          <p:nvPr userDrawn="1"/>
        </p:nvSpPr>
        <p:spPr>
          <a:xfrm>
            <a:off x="861777" y="-2072"/>
            <a:ext cx="1197858" cy="1389174"/>
          </a:xfrm>
          <a:custGeom>
            <a:avLst/>
            <a:gdLst>
              <a:gd name="connsiteX0" fmla="*/ 272811 w 1197858"/>
              <a:gd name="connsiteY0" fmla="*/ 0 h 1389174"/>
              <a:gd name="connsiteX1" fmla="*/ 924678 w 1197858"/>
              <a:gd name="connsiteY1" fmla="*/ 0 h 1389174"/>
              <a:gd name="connsiteX2" fmla="*/ 974454 w 1197858"/>
              <a:gd name="connsiteY2" fmla="*/ 32247 h 1389174"/>
              <a:gd name="connsiteX3" fmla="*/ 1189160 w 1197858"/>
              <a:gd name="connsiteY3" fmla="*/ 421913 h 1389174"/>
              <a:gd name="connsiteX4" fmla="*/ 850459 w 1197858"/>
              <a:gd name="connsiteY4" fmla="*/ 1387791 h 1389174"/>
              <a:gd name="connsiteX5" fmla="*/ 2923 w 1197858"/>
              <a:gd name="connsiteY5" fmla="*/ 541295 h 1389174"/>
              <a:gd name="connsiteX6" fmla="*/ 216245 w 1197858"/>
              <a:gd name="connsiteY6" fmla="*/ 37481 h 1389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97858" h="1389174">
                <a:moveTo>
                  <a:pt x="272811" y="0"/>
                </a:moveTo>
                <a:lnTo>
                  <a:pt x="924678" y="0"/>
                </a:lnTo>
                <a:lnTo>
                  <a:pt x="974454" y="32247"/>
                </a:lnTo>
                <a:cubicBezTo>
                  <a:pt x="1092328" y="125644"/>
                  <a:pt x="1173241" y="262904"/>
                  <a:pt x="1189160" y="421913"/>
                </a:cubicBezTo>
                <a:cubicBezTo>
                  <a:pt x="1220940" y="739931"/>
                  <a:pt x="1177988" y="1354828"/>
                  <a:pt x="850459" y="1387791"/>
                </a:cubicBezTo>
                <a:cubicBezTo>
                  <a:pt x="522929" y="1420682"/>
                  <a:pt x="34704" y="859385"/>
                  <a:pt x="2923" y="541295"/>
                </a:cubicBezTo>
                <a:cubicBezTo>
                  <a:pt x="-17301" y="342534"/>
                  <a:pt x="68843" y="156845"/>
                  <a:pt x="216245" y="37481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5" name="Figure">
            <a:extLst>
              <a:ext uri="{FF2B5EF4-FFF2-40B4-BE49-F238E27FC236}">
                <a16:creationId xmlns:a16="http://schemas.microsoft.com/office/drawing/2014/main" id="{F4657BEA-DC8F-4BE7-BF7C-680143DD0533}"/>
              </a:ext>
            </a:extLst>
          </p:cNvPr>
          <p:cNvSpPr/>
          <p:nvPr userDrawn="1"/>
        </p:nvSpPr>
        <p:spPr>
          <a:xfrm>
            <a:off x="627460" y="140534"/>
            <a:ext cx="1772074" cy="1204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6" name="Figure">
            <a:extLst>
              <a:ext uri="{FF2B5EF4-FFF2-40B4-BE49-F238E27FC236}">
                <a16:creationId xmlns:a16="http://schemas.microsoft.com/office/drawing/2014/main" id="{8D24ED71-D1A6-4B3D-92ED-855ED2F859DB}"/>
              </a:ext>
            </a:extLst>
          </p:cNvPr>
          <p:cNvSpPr/>
          <p:nvPr userDrawn="1"/>
        </p:nvSpPr>
        <p:spPr>
          <a:xfrm>
            <a:off x="487968" y="51259"/>
            <a:ext cx="1745881" cy="12004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8" name="Figure">
            <a:extLst>
              <a:ext uri="{FF2B5EF4-FFF2-40B4-BE49-F238E27FC236}">
                <a16:creationId xmlns:a16="http://schemas.microsoft.com/office/drawing/2014/main" id="{4E29128A-65FF-46D9-9AC5-CD5F360D05FD}"/>
              </a:ext>
            </a:extLst>
          </p:cNvPr>
          <p:cNvSpPr/>
          <p:nvPr userDrawn="1"/>
        </p:nvSpPr>
        <p:spPr>
          <a:xfrm>
            <a:off x="889707" y="1402361"/>
            <a:ext cx="218435" cy="2225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9" name="Figure">
            <a:extLst>
              <a:ext uri="{FF2B5EF4-FFF2-40B4-BE49-F238E27FC236}">
                <a16:creationId xmlns:a16="http://schemas.microsoft.com/office/drawing/2014/main" id="{B3BA8C1E-A710-4F84-9924-34F2C3A20531}"/>
              </a:ext>
            </a:extLst>
          </p:cNvPr>
          <p:cNvSpPr/>
          <p:nvPr userDrawn="1"/>
        </p:nvSpPr>
        <p:spPr>
          <a:xfrm>
            <a:off x="2281390" y="140534"/>
            <a:ext cx="150794" cy="1436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0A941A22-1624-42ED-B289-69DC7E776C8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878553" y="141289"/>
            <a:ext cx="1163046" cy="1127472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lang="en-US" sz="5400" b="1">
                <a:ea typeface="+mj-ea"/>
                <a:cs typeface="+mj-cs"/>
              </a:defRPr>
            </a:lvl1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20106801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 Number (Dark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2BE77-6C43-40AD-ABCF-E64E36A51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5270" y="136525"/>
            <a:ext cx="8428529" cy="1132235"/>
          </a:xfrm>
        </p:spPr>
        <p:txBody>
          <a:bodyPr>
            <a:normAutofit/>
          </a:bodyPr>
          <a:lstStyle>
            <a:lvl1pPr>
              <a:defRPr sz="4400">
                <a:solidFill>
                  <a:schemeClr val="accent5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62276-1662-4EB6-B7CB-4BCCA4334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0848"/>
            <a:ext cx="10515600" cy="4116115"/>
          </a:xfrm>
        </p:spPr>
        <p:txBody>
          <a:bodyPr>
            <a:normAutofit/>
          </a:bodyPr>
          <a:lstStyle>
            <a:lvl1pPr marL="569913" indent="-569913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3600">
                <a:solidFill>
                  <a:schemeClr val="accent5">
                    <a:lumMod val="20000"/>
                    <a:lumOff val="80000"/>
                  </a:schemeClr>
                </a:solidFill>
              </a:defRPr>
            </a:lvl1pPr>
            <a:lvl2pPr marL="6858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3200">
                <a:solidFill>
                  <a:schemeClr val="accent5">
                    <a:lumMod val="20000"/>
                    <a:lumOff val="80000"/>
                  </a:schemeClr>
                </a:solidFill>
              </a:defRPr>
            </a:lvl2pPr>
            <a:lvl3pPr marL="11430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2800">
                <a:solidFill>
                  <a:schemeClr val="accent5">
                    <a:lumMod val="20000"/>
                    <a:lumOff val="80000"/>
                  </a:schemeClr>
                </a:solidFill>
              </a:defRPr>
            </a:lvl3pPr>
            <a:lvl4pPr marL="16002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2400">
                <a:solidFill>
                  <a:schemeClr val="accent5">
                    <a:lumMod val="20000"/>
                    <a:lumOff val="80000"/>
                  </a:schemeClr>
                </a:solidFill>
              </a:defRPr>
            </a:lvl4pPr>
            <a:lvl5pPr marL="20574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2400">
                <a:solidFill>
                  <a:schemeClr val="accent5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16D0A-CC06-4975-A732-F53359E90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54B79-E7FE-48ED-B0DA-7D78B7035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ource Han Sans TC Medium" panose="020B0600000000000000" pitchFamily="34" charset="-128"/>
                <a:ea typeface="Source Han Sans TC Medium" panose="020B0600000000000000" pitchFamily="34" charset="-128"/>
              </a:defRPr>
            </a:lvl1pPr>
          </a:lstStyle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E6126-25F8-4B03-BBC1-DF5D33FFE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A5997A6-0989-4ABE-9EE2-FAC905B671FA}"/>
              </a:ext>
            </a:extLst>
          </p:cNvPr>
          <p:cNvSpPr/>
          <p:nvPr userDrawn="1"/>
        </p:nvSpPr>
        <p:spPr>
          <a:xfrm>
            <a:off x="861777" y="-2072"/>
            <a:ext cx="1197858" cy="1389174"/>
          </a:xfrm>
          <a:custGeom>
            <a:avLst/>
            <a:gdLst>
              <a:gd name="connsiteX0" fmla="*/ 272811 w 1197858"/>
              <a:gd name="connsiteY0" fmla="*/ 0 h 1389174"/>
              <a:gd name="connsiteX1" fmla="*/ 924678 w 1197858"/>
              <a:gd name="connsiteY1" fmla="*/ 0 h 1389174"/>
              <a:gd name="connsiteX2" fmla="*/ 974454 w 1197858"/>
              <a:gd name="connsiteY2" fmla="*/ 32247 h 1389174"/>
              <a:gd name="connsiteX3" fmla="*/ 1189160 w 1197858"/>
              <a:gd name="connsiteY3" fmla="*/ 421913 h 1389174"/>
              <a:gd name="connsiteX4" fmla="*/ 850459 w 1197858"/>
              <a:gd name="connsiteY4" fmla="*/ 1387791 h 1389174"/>
              <a:gd name="connsiteX5" fmla="*/ 2923 w 1197858"/>
              <a:gd name="connsiteY5" fmla="*/ 541295 h 1389174"/>
              <a:gd name="connsiteX6" fmla="*/ 216245 w 1197858"/>
              <a:gd name="connsiteY6" fmla="*/ 37481 h 1389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97858" h="1389174">
                <a:moveTo>
                  <a:pt x="272811" y="0"/>
                </a:moveTo>
                <a:lnTo>
                  <a:pt x="924678" y="0"/>
                </a:lnTo>
                <a:lnTo>
                  <a:pt x="974454" y="32247"/>
                </a:lnTo>
                <a:cubicBezTo>
                  <a:pt x="1092328" y="125644"/>
                  <a:pt x="1173241" y="262904"/>
                  <a:pt x="1189160" y="421913"/>
                </a:cubicBezTo>
                <a:cubicBezTo>
                  <a:pt x="1220940" y="739931"/>
                  <a:pt x="1177988" y="1354828"/>
                  <a:pt x="850459" y="1387791"/>
                </a:cubicBezTo>
                <a:cubicBezTo>
                  <a:pt x="522929" y="1420682"/>
                  <a:pt x="34704" y="859385"/>
                  <a:pt x="2923" y="541295"/>
                </a:cubicBezTo>
                <a:cubicBezTo>
                  <a:pt x="-17301" y="342534"/>
                  <a:pt x="68843" y="156845"/>
                  <a:pt x="216245" y="37481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5" name="Figure">
            <a:extLst>
              <a:ext uri="{FF2B5EF4-FFF2-40B4-BE49-F238E27FC236}">
                <a16:creationId xmlns:a16="http://schemas.microsoft.com/office/drawing/2014/main" id="{F4657BEA-DC8F-4BE7-BF7C-680143DD0533}"/>
              </a:ext>
            </a:extLst>
          </p:cNvPr>
          <p:cNvSpPr/>
          <p:nvPr userDrawn="1"/>
        </p:nvSpPr>
        <p:spPr>
          <a:xfrm>
            <a:off x="627460" y="140534"/>
            <a:ext cx="1772074" cy="1204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6" name="Figure">
            <a:extLst>
              <a:ext uri="{FF2B5EF4-FFF2-40B4-BE49-F238E27FC236}">
                <a16:creationId xmlns:a16="http://schemas.microsoft.com/office/drawing/2014/main" id="{8D24ED71-D1A6-4B3D-92ED-855ED2F859DB}"/>
              </a:ext>
            </a:extLst>
          </p:cNvPr>
          <p:cNvSpPr/>
          <p:nvPr userDrawn="1"/>
        </p:nvSpPr>
        <p:spPr>
          <a:xfrm>
            <a:off x="487968" y="51259"/>
            <a:ext cx="1745881" cy="12004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8" name="Figure">
            <a:extLst>
              <a:ext uri="{FF2B5EF4-FFF2-40B4-BE49-F238E27FC236}">
                <a16:creationId xmlns:a16="http://schemas.microsoft.com/office/drawing/2014/main" id="{4E29128A-65FF-46D9-9AC5-CD5F360D05FD}"/>
              </a:ext>
            </a:extLst>
          </p:cNvPr>
          <p:cNvSpPr/>
          <p:nvPr userDrawn="1"/>
        </p:nvSpPr>
        <p:spPr>
          <a:xfrm>
            <a:off x="889707" y="1402361"/>
            <a:ext cx="218435" cy="2225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9" name="Figure">
            <a:extLst>
              <a:ext uri="{FF2B5EF4-FFF2-40B4-BE49-F238E27FC236}">
                <a16:creationId xmlns:a16="http://schemas.microsoft.com/office/drawing/2014/main" id="{B3BA8C1E-A710-4F84-9924-34F2C3A20531}"/>
              </a:ext>
            </a:extLst>
          </p:cNvPr>
          <p:cNvSpPr/>
          <p:nvPr userDrawn="1"/>
        </p:nvSpPr>
        <p:spPr>
          <a:xfrm>
            <a:off x="2281390" y="140534"/>
            <a:ext cx="150794" cy="1436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0A941A22-1624-42ED-B289-69DC7E776C8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878553" y="141289"/>
            <a:ext cx="1163046" cy="1127472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lang="en-US" sz="5400" b="1">
                <a:ea typeface="+mj-ea"/>
                <a:cs typeface="+mj-cs"/>
              </a:defRPr>
            </a:lvl1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119723622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ource Han Sans TC Medium" panose="020B0600000000000000" pitchFamily="34" charset="-128"/>
                <a:ea typeface="Source Han Sans TC Medium" panose="020B0600000000000000" pitchFamily="34" charset="-128"/>
              </a:defRPr>
            </a:lvl1pPr>
          </a:lstStyle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6E6B168-566B-473C-AA14-D312485321F1}"/>
              </a:ext>
            </a:extLst>
          </p:cNvPr>
          <p:cNvSpPr/>
          <p:nvPr userDrawn="1"/>
        </p:nvSpPr>
        <p:spPr>
          <a:xfrm>
            <a:off x="8329881" y="1"/>
            <a:ext cx="3862120" cy="4184987"/>
          </a:xfrm>
          <a:custGeom>
            <a:avLst/>
            <a:gdLst>
              <a:gd name="connsiteX0" fmla="*/ 72632 w 3862120"/>
              <a:gd name="connsiteY0" fmla="*/ 0 h 4184987"/>
              <a:gd name="connsiteX1" fmla="*/ 3862120 w 3862120"/>
              <a:gd name="connsiteY1" fmla="*/ 0 h 4184987"/>
              <a:gd name="connsiteX2" fmla="*/ 3862120 w 3862120"/>
              <a:gd name="connsiteY2" fmla="*/ 4018645 h 4184987"/>
              <a:gd name="connsiteX3" fmla="*/ 3849798 w 3862120"/>
              <a:gd name="connsiteY3" fmla="*/ 4027418 h 4184987"/>
              <a:gd name="connsiteX4" fmla="*/ 3409263 w 3862120"/>
              <a:gd name="connsiteY4" fmla="*/ 4179440 h 4184987"/>
              <a:gd name="connsiteX5" fmla="*/ 11722 w 3862120"/>
              <a:gd name="connsiteY5" fmla="*/ 786066 h 4184987"/>
              <a:gd name="connsiteX6" fmla="*/ 49002 w 3862120"/>
              <a:gd name="connsiteY6" fmla="*/ 88876 h 4184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2120" h="4184987">
                <a:moveTo>
                  <a:pt x="72632" y="0"/>
                </a:moveTo>
                <a:lnTo>
                  <a:pt x="3862120" y="0"/>
                </a:lnTo>
                <a:lnTo>
                  <a:pt x="3862120" y="4018645"/>
                </a:lnTo>
                <a:lnTo>
                  <a:pt x="3849798" y="4027418"/>
                </a:lnTo>
                <a:cubicBezTo>
                  <a:pt x="3719683" y="4109955"/>
                  <a:pt x="3573386" y="4162923"/>
                  <a:pt x="3409263" y="4179440"/>
                </a:cubicBezTo>
                <a:cubicBezTo>
                  <a:pt x="2096287" y="4311293"/>
                  <a:pt x="139121" y="2061203"/>
                  <a:pt x="11722" y="786066"/>
                </a:cubicBezTo>
                <a:cubicBezTo>
                  <a:pt x="-12601" y="547032"/>
                  <a:pt x="1454" y="312714"/>
                  <a:pt x="49002" y="88876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E96AA19-84B7-430D-8805-1FC9E3124763}"/>
              </a:ext>
            </a:extLst>
          </p:cNvPr>
          <p:cNvSpPr/>
          <p:nvPr userDrawn="1"/>
        </p:nvSpPr>
        <p:spPr>
          <a:xfrm>
            <a:off x="7390509" y="0"/>
            <a:ext cx="4801492" cy="4017462"/>
          </a:xfrm>
          <a:custGeom>
            <a:avLst/>
            <a:gdLst>
              <a:gd name="connsiteX0" fmla="*/ 2063453 w 4801492"/>
              <a:gd name="connsiteY0" fmla="*/ 0 h 4017462"/>
              <a:gd name="connsiteX1" fmla="*/ 4801492 w 4801492"/>
              <a:gd name="connsiteY1" fmla="*/ 0 h 4017462"/>
              <a:gd name="connsiteX2" fmla="*/ 4801492 w 4801492"/>
              <a:gd name="connsiteY2" fmla="*/ 3620618 h 4017462"/>
              <a:gd name="connsiteX3" fmla="*/ 4540736 w 4801492"/>
              <a:gd name="connsiteY3" fmla="*/ 3716067 h 4017462"/>
              <a:gd name="connsiteX4" fmla="*/ 3663094 w 4801492"/>
              <a:gd name="connsiteY4" fmla="*/ 3936581 h 4017462"/>
              <a:gd name="connsiteX5" fmla="*/ 88907 w 4801492"/>
              <a:gd name="connsiteY5" fmla="*/ 3068732 h 4017462"/>
              <a:gd name="connsiteX6" fmla="*/ 1919217 w 4801492"/>
              <a:gd name="connsiteY6" fmla="*/ 89093 h 4017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01492" h="4017462">
                <a:moveTo>
                  <a:pt x="2063453" y="0"/>
                </a:moveTo>
                <a:lnTo>
                  <a:pt x="4801492" y="0"/>
                </a:lnTo>
                <a:lnTo>
                  <a:pt x="4801492" y="3620618"/>
                </a:lnTo>
                <a:lnTo>
                  <a:pt x="4540736" y="3716067"/>
                </a:lnTo>
                <a:cubicBezTo>
                  <a:pt x="4233752" y="3819100"/>
                  <a:pt x="3933647" y="3892546"/>
                  <a:pt x="3663094" y="3936581"/>
                </a:cubicBezTo>
                <a:cubicBezTo>
                  <a:pt x="2220509" y="4171435"/>
                  <a:pt x="473668" y="3898601"/>
                  <a:pt x="88907" y="3068732"/>
                </a:cubicBezTo>
                <a:cubicBezTo>
                  <a:pt x="-310361" y="2209732"/>
                  <a:pt x="694404" y="899190"/>
                  <a:pt x="1919217" y="89093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5505493-CC1B-41AE-918B-437E8B2856BA}"/>
              </a:ext>
            </a:extLst>
          </p:cNvPr>
          <p:cNvSpPr/>
          <p:nvPr userDrawn="1"/>
        </p:nvSpPr>
        <p:spPr>
          <a:xfrm>
            <a:off x="6831384" y="0"/>
            <a:ext cx="5360617" cy="3642236"/>
          </a:xfrm>
          <a:custGeom>
            <a:avLst/>
            <a:gdLst>
              <a:gd name="connsiteX0" fmla="*/ 320472 w 5360617"/>
              <a:gd name="connsiteY0" fmla="*/ 0 h 3642236"/>
              <a:gd name="connsiteX1" fmla="*/ 5360617 w 5360617"/>
              <a:gd name="connsiteY1" fmla="*/ 0 h 3642236"/>
              <a:gd name="connsiteX2" fmla="*/ 5360617 w 5360617"/>
              <a:gd name="connsiteY2" fmla="*/ 3227025 h 3642236"/>
              <a:gd name="connsiteX3" fmla="*/ 5351732 w 5360617"/>
              <a:gd name="connsiteY3" fmla="*/ 3232995 h 3642236"/>
              <a:gd name="connsiteX4" fmla="*/ 4028504 w 5360617"/>
              <a:gd name="connsiteY4" fmla="*/ 3642236 h 3642236"/>
              <a:gd name="connsiteX5" fmla="*/ 0 w 5360617"/>
              <a:gd name="connsiteY5" fmla="*/ 624863 h 3642236"/>
              <a:gd name="connsiteX6" fmla="*/ 286013 w 5360617"/>
              <a:gd name="connsiteY6" fmla="*/ 23255 h 364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60617" h="3642236">
                <a:moveTo>
                  <a:pt x="320472" y="0"/>
                </a:moveTo>
                <a:lnTo>
                  <a:pt x="5360617" y="0"/>
                </a:lnTo>
                <a:lnTo>
                  <a:pt x="5360617" y="3227025"/>
                </a:lnTo>
                <a:lnTo>
                  <a:pt x="5351732" y="3232995"/>
                </a:lnTo>
                <a:cubicBezTo>
                  <a:pt x="4933670" y="3488463"/>
                  <a:pt x="4475851" y="3642236"/>
                  <a:pt x="4028504" y="3642236"/>
                </a:cubicBezTo>
                <a:cubicBezTo>
                  <a:pt x="2596996" y="3642236"/>
                  <a:pt x="0" y="2067594"/>
                  <a:pt x="0" y="624863"/>
                </a:cubicBezTo>
                <a:cubicBezTo>
                  <a:pt x="0" y="354352"/>
                  <a:pt x="105767" y="161846"/>
                  <a:pt x="286013" y="23255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181426F-5F00-40E9-AA9A-0496C69403A1}"/>
              </a:ext>
            </a:extLst>
          </p:cNvPr>
          <p:cNvSpPr/>
          <p:nvPr userDrawn="1"/>
        </p:nvSpPr>
        <p:spPr>
          <a:xfrm>
            <a:off x="11397987" y="3867634"/>
            <a:ext cx="794014" cy="1182847"/>
          </a:xfrm>
          <a:custGeom>
            <a:avLst/>
            <a:gdLst>
              <a:gd name="connsiteX0" fmla="*/ 794014 w 794014"/>
              <a:gd name="connsiteY0" fmla="*/ 0 h 1182847"/>
              <a:gd name="connsiteX1" fmla="*/ 794014 w 794014"/>
              <a:gd name="connsiteY1" fmla="*/ 1127001 h 1182847"/>
              <a:gd name="connsiteX2" fmla="*/ 772413 w 794014"/>
              <a:gd name="connsiteY2" fmla="*/ 1134386 h 1182847"/>
              <a:gd name="connsiteX3" fmla="*/ 89247 w 794014"/>
              <a:gd name="connsiteY3" fmla="*/ 1098613 h 1182847"/>
              <a:gd name="connsiteX4" fmla="*/ 265906 w 794014"/>
              <a:gd name="connsiteY4" fmla="*/ 295654 h 1182847"/>
              <a:gd name="connsiteX5" fmla="*/ 696781 w 794014"/>
              <a:gd name="connsiteY5" fmla="*/ 18560 h 1182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4014" h="1182847">
                <a:moveTo>
                  <a:pt x="794014" y="0"/>
                </a:moveTo>
                <a:lnTo>
                  <a:pt x="794014" y="1127001"/>
                </a:lnTo>
                <a:lnTo>
                  <a:pt x="772413" y="1134386"/>
                </a:lnTo>
                <a:cubicBezTo>
                  <a:pt x="496558" y="1208896"/>
                  <a:pt x="195467" y="1197878"/>
                  <a:pt x="89247" y="1098613"/>
                </a:cubicBezTo>
                <a:cubicBezTo>
                  <a:pt x="-80777" y="939851"/>
                  <a:pt x="-224" y="579696"/>
                  <a:pt x="265906" y="295654"/>
                </a:cubicBezTo>
                <a:cubicBezTo>
                  <a:pt x="399007" y="154723"/>
                  <a:pt x="553905" y="59098"/>
                  <a:pt x="696781" y="18560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1" name="Figure">
            <a:extLst>
              <a:ext uri="{FF2B5EF4-FFF2-40B4-BE49-F238E27FC236}">
                <a16:creationId xmlns:a16="http://schemas.microsoft.com/office/drawing/2014/main" id="{02F9D22C-FFCD-4847-91CD-37F4DCBD6075}"/>
              </a:ext>
            </a:extLst>
          </p:cNvPr>
          <p:cNvSpPr/>
          <p:nvPr userDrawn="1"/>
        </p:nvSpPr>
        <p:spPr>
          <a:xfrm>
            <a:off x="6384032" y="1648242"/>
            <a:ext cx="875650" cy="8921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2" name="Figure">
            <a:extLst>
              <a:ext uri="{FF2B5EF4-FFF2-40B4-BE49-F238E27FC236}">
                <a16:creationId xmlns:a16="http://schemas.microsoft.com/office/drawing/2014/main" id="{7CFEC0CE-FB43-4333-9853-7B5924F208AC}"/>
              </a:ext>
            </a:extLst>
          </p:cNvPr>
          <p:cNvSpPr/>
          <p:nvPr userDrawn="1"/>
        </p:nvSpPr>
        <p:spPr>
          <a:xfrm>
            <a:off x="10139329" y="4982756"/>
            <a:ext cx="604493" cy="5757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002589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ource Han Sans TC Medium" panose="020B0600000000000000" pitchFamily="34" charset="-128"/>
                <a:ea typeface="Source Han Sans TC Medium" panose="020B0600000000000000" pitchFamily="34" charset="-128"/>
              </a:defRPr>
            </a:lvl1pPr>
          </a:lstStyle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6E6B168-566B-473C-AA14-D312485321F1}"/>
              </a:ext>
            </a:extLst>
          </p:cNvPr>
          <p:cNvSpPr/>
          <p:nvPr userDrawn="1"/>
        </p:nvSpPr>
        <p:spPr>
          <a:xfrm>
            <a:off x="8329881" y="1"/>
            <a:ext cx="3862120" cy="4184987"/>
          </a:xfrm>
          <a:custGeom>
            <a:avLst/>
            <a:gdLst>
              <a:gd name="connsiteX0" fmla="*/ 72632 w 3862120"/>
              <a:gd name="connsiteY0" fmla="*/ 0 h 4184987"/>
              <a:gd name="connsiteX1" fmla="*/ 3862120 w 3862120"/>
              <a:gd name="connsiteY1" fmla="*/ 0 h 4184987"/>
              <a:gd name="connsiteX2" fmla="*/ 3862120 w 3862120"/>
              <a:gd name="connsiteY2" fmla="*/ 4018645 h 4184987"/>
              <a:gd name="connsiteX3" fmla="*/ 3849798 w 3862120"/>
              <a:gd name="connsiteY3" fmla="*/ 4027418 h 4184987"/>
              <a:gd name="connsiteX4" fmla="*/ 3409263 w 3862120"/>
              <a:gd name="connsiteY4" fmla="*/ 4179440 h 4184987"/>
              <a:gd name="connsiteX5" fmla="*/ 11722 w 3862120"/>
              <a:gd name="connsiteY5" fmla="*/ 786066 h 4184987"/>
              <a:gd name="connsiteX6" fmla="*/ 49002 w 3862120"/>
              <a:gd name="connsiteY6" fmla="*/ 88876 h 4184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2120" h="4184987">
                <a:moveTo>
                  <a:pt x="72632" y="0"/>
                </a:moveTo>
                <a:lnTo>
                  <a:pt x="3862120" y="0"/>
                </a:lnTo>
                <a:lnTo>
                  <a:pt x="3862120" y="4018645"/>
                </a:lnTo>
                <a:lnTo>
                  <a:pt x="3849798" y="4027418"/>
                </a:lnTo>
                <a:cubicBezTo>
                  <a:pt x="3719683" y="4109955"/>
                  <a:pt x="3573386" y="4162923"/>
                  <a:pt x="3409263" y="4179440"/>
                </a:cubicBezTo>
                <a:cubicBezTo>
                  <a:pt x="2096287" y="4311293"/>
                  <a:pt x="139121" y="2061203"/>
                  <a:pt x="11722" y="786066"/>
                </a:cubicBezTo>
                <a:cubicBezTo>
                  <a:pt x="-12601" y="547032"/>
                  <a:pt x="1454" y="312714"/>
                  <a:pt x="49002" y="88876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E96AA19-84B7-430D-8805-1FC9E3124763}"/>
              </a:ext>
            </a:extLst>
          </p:cNvPr>
          <p:cNvSpPr/>
          <p:nvPr userDrawn="1"/>
        </p:nvSpPr>
        <p:spPr>
          <a:xfrm>
            <a:off x="7390509" y="0"/>
            <a:ext cx="4801492" cy="4017462"/>
          </a:xfrm>
          <a:custGeom>
            <a:avLst/>
            <a:gdLst>
              <a:gd name="connsiteX0" fmla="*/ 2063453 w 4801492"/>
              <a:gd name="connsiteY0" fmla="*/ 0 h 4017462"/>
              <a:gd name="connsiteX1" fmla="*/ 4801492 w 4801492"/>
              <a:gd name="connsiteY1" fmla="*/ 0 h 4017462"/>
              <a:gd name="connsiteX2" fmla="*/ 4801492 w 4801492"/>
              <a:gd name="connsiteY2" fmla="*/ 3620618 h 4017462"/>
              <a:gd name="connsiteX3" fmla="*/ 4540736 w 4801492"/>
              <a:gd name="connsiteY3" fmla="*/ 3716067 h 4017462"/>
              <a:gd name="connsiteX4" fmla="*/ 3663094 w 4801492"/>
              <a:gd name="connsiteY4" fmla="*/ 3936581 h 4017462"/>
              <a:gd name="connsiteX5" fmla="*/ 88907 w 4801492"/>
              <a:gd name="connsiteY5" fmla="*/ 3068732 h 4017462"/>
              <a:gd name="connsiteX6" fmla="*/ 1919217 w 4801492"/>
              <a:gd name="connsiteY6" fmla="*/ 89093 h 4017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01492" h="4017462">
                <a:moveTo>
                  <a:pt x="2063453" y="0"/>
                </a:moveTo>
                <a:lnTo>
                  <a:pt x="4801492" y="0"/>
                </a:lnTo>
                <a:lnTo>
                  <a:pt x="4801492" y="3620618"/>
                </a:lnTo>
                <a:lnTo>
                  <a:pt x="4540736" y="3716067"/>
                </a:lnTo>
                <a:cubicBezTo>
                  <a:pt x="4233752" y="3819100"/>
                  <a:pt x="3933647" y="3892546"/>
                  <a:pt x="3663094" y="3936581"/>
                </a:cubicBezTo>
                <a:cubicBezTo>
                  <a:pt x="2220509" y="4171435"/>
                  <a:pt x="473668" y="3898601"/>
                  <a:pt x="88907" y="3068732"/>
                </a:cubicBezTo>
                <a:cubicBezTo>
                  <a:pt x="-310361" y="2209732"/>
                  <a:pt x="694404" y="899190"/>
                  <a:pt x="1919217" y="89093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181426F-5F00-40E9-AA9A-0496C69403A1}"/>
              </a:ext>
            </a:extLst>
          </p:cNvPr>
          <p:cNvSpPr/>
          <p:nvPr userDrawn="1"/>
        </p:nvSpPr>
        <p:spPr>
          <a:xfrm>
            <a:off x="11397987" y="3867634"/>
            <a:ext cx="794014" cy="1182847"/>
          </a:xfrm>
          <a:custGeom>
            <a:avLst/>
            <a:gdLst>
              <a:gd name="connsiteX0" fmla="*/ 794014 w 794014"/>
              <a:gd name="connsiteY0" fmla="*/ 0 h 1182847"/>
              <a:gd name="connsiteX1" fmla="*/ 794014 w 794014"/>
              <a:gd name="connsiteY1" fmla="*/ 1127001 h 1182847"/>
              <a:gd name="connsiteX2" fmla="*/ 772413 w 794014"/>
              <a:gd name="connsiteY2" fmla="*/ 1134386 h 1182847"/>
              <a:gd name="connsiteX3" fmla="*/ 89247 w 794014"/>
              <a:gd name="connsiteY3" fmla="*/ 1098613 h 1182847"/>
              <a:gd name="connsiteX4" fmla="*/ 265906 w 794014"/>
              <a:gd name="connsiteY4" fmla="*/ 295654 h 1182847"/>
              <a:gd name="connsiteX5" fmla="*/ 696781 w 794014"/>
              <a:gd name="connsiteY5" fmla="*/ 18560 h 1182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4014" h="1182847">
                <a:moveTo>
                  <a:pt x="794014" y="0"/>
                </a:moveTo>
                <a:lnTo>
                  <a:pt x="794014" y="1127001"/>
                </a:lnTo>
                <a:lnTo>
                  <a:pt x="772413" y="1134386"/>
                </a:lnTo>
                <a:cubicBezTo>
                  <a:pt x="496558" y="1208896"/>
                  <a:pt x="195467" y="1197878"/>
                  <a:pt x="89247" y="1098613"/>
                </a:cubicBezTo>
                <a:cubicBezTo>
                  <a:pt x="-80777" y="939851"/>
                  <a:pt x="-224" y="579696"/>
                  <a:pt x="265906" y="295654"/>
                </a:cubicBezTo>
                <a:cubicBezTo>
                  <a:pt x="399007" y="154723"/>
                  <a:pt x="553905" y="59098"/>
                  <a:pt x="696781" y="18560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1" name="Figure">
            <a:extLst>
              <a:ext uri="{FF2B5EF4-FFF2-40B4-BE49-F238E27FC236}">
                <a16:creationId xmlns:a16="http://schemas.microsoft.com/office/drawing/2014/main" id="{02F9D22C-FFCD-4847-91CD-37F4DCBD6075}"/>
              </a:ext>
            </a:extLst>
          </p:cNvPr>
          <p:cNvSpPr/>
          <p:nvPr userDrawn="1"/>
        </p:nvSpPr>
        <p:spPr>
          <a:xfrm>
            <a:off x="6384032" y="1648242"/>
            <a:ext cx="875650" cy="8921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2" name="Figure">
            <a:extLst>
              <a:ext uri="{FF2B5EF4-FFF2-40B4-BE49-F238E27FC236}">
                <a16:creationId xmlns:a16="http://schemas.microsoft.com/office/drawing/2014/main" id="{7CFEC0CE-FB43-4333-9853-7B5924F208AC}"/>
              </a:ext>
            </a:extLst>
          </p:cNvPr>
          <p:cNvSpPr/>
          <p:nvPr userDrawn="1"/>
        </p:nvSpPr>
        <p:spPr>
          <a:xfrm>
            <a:off x="10139329" y="4982756"/>
            <a:ext cx="604493" cy="5757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5E753932-AFD4-4105-9EE3-5F7970C933D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31385" y="0"/>
            <a:ext cx="5360617" cy="3642236"/>
          </a:xfrm>
          <a:custGeom>
            <a:avLst/>
            <a:gdLst>
              <a:gd name="connsiteX0" fmla="*/ 320472 w 5360617"/>
              <a:gd name="connsiteY0" fmla="*/ 0 h 3642236"/>
              <a:gd name="connsiteX1" fmla="*/ 5360617 w 5360617"/>
              <a:gd name="connsiteY1" fmla="*/ 0 h 3642236"/>
              <a:gd name="connsiteX2" fmla="*/ 5360617 w 5360617"/>
              <a:gd name="connsiteY2" fmla="*/ 3227025 h 3642236"/>
              <a:gd name="connsiteX3" fmla="*/ 5351732 w 5360617"/>
              <a:gd name="connsiteY3" fmla="*/ 3232995 h 3642236"/>
              <a:gd name="connsiteX4" fmla="*/ 4028504 w 5360617"/>
              <a:gd name="connsiteY4" fmla="*/ 3642236 h 3642236"/>
              <a:gd name="connsiteX5" fmla="*/ 0 w 5360617"/>
              <a:gd name="connsiteY5" fmla="*/ 624863 h 3642236"/>
              <a:gd name="connsiteX6" fmla="*/ 286013 w 5360617"/>
              <a:gd name="connsiteY6" fmla="*/ 23255 h 364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60617" h="3642236">
                <a:moveTo>
                  <a:pt x="320472" y="0"/>
                </a:moveTo>
                <a:lnTo>
                  <a:pt x="5360617" y="0"/>
                </a:lnTo>
                <a:lnTo>
                  <a:pt x="5360617" y="3227025"/>
                </a:lnTo>
                <a:lnTo>
                  <a:pt x="5351732" y="3232995"/>
                </a:lnTo>
                <a:cubicBezTo>
                  <a:pt x="4933670" y="3488463"/>
                  <a:pt x="4475851" y="3642236"/>
                  <a:pt x="4028504" y="3642236"/>
                </a:cubicBezTo>
                <a:cubicBezTo>
                  <a:pt x="2596996" y="3642236"/>
                  <a:pt x="0" y="2067594"/>
                  <a:pt x="0" y="624863"/>
                </a:cubicBezTo>
                <a:cubicBezTo>
                  <a:pt x="0" y="354352"/>
                  <a:pt x="105767" y="161846"/>
                  <a:pt x="286013" y="23255"/>
                </a:cubicBezTo>
                <a:close/>
              </a:path>
            </a:pathLst>
          </a:custGeom>
        </p:spPr>
        <p:txBody>
          <a:bodyPr wrap="square" tIns="1097280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639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(Dark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6E6B168-566B-473C-AA14-D312485321F1}"/>
              </a:ext>
            </a:extLst>
          </p:cNvPr>
          <p:cNvSpPr/>
          <p:nvPr userDrawn="1"/>
        </p:nvSpPr>
        <p:spPr>
          <a:xfrm>
            <a:off x="8329881" y="1"/>
            <a:ext cx="3862120" cy="4184987"/>
          </a:xfrm>
          <a:custGeom>
            <a:avLst/>
            <a:gdLst>
              <a:gd name="connsiteX0" fmla="*/ 72632 w 3862120"/>
              <a:gd name="connsiteY0" fmla="*/ 0 h 4184987"/>
              <a:gd name="connsiteX1" fmla="*/ 3862120 w 3862120"/>
              <a:gd name="connsiteY1" fmla="*/ 0 h 4184987"/>
              <a:gd name="connsiteX2" fmla="*/ 3862120 w 3862120"/>
              <a:gd name="connsiteY2" fmla="*/ 4018645 h 4184987"/>
              <a:gd name="connsiteX3" fmla="*/ 3849798 w 3862120"/>
              <a:gd name="connsiteY3" fmla="*/ 4027418 h 4184987"/>
              <a:gd name="connsiteX4" fmla="*/ 3409263 w 3862120"/>
              <a:gd name="connsiteY4" fmla="*/ 4179440 h 4184987"/>
              <a:gd name="connsiteX5" fmla="*/ 11722 w 3862120"/>
              <a:gd name="connsiteY5" fmla="*/ 786066 h 4184987"/>
              <a:gd name="connsiteX6" fmla="*/ 49002 w 3862120"/>
              <a:gd name="connsiteY6" fmla="*/ 88876 h 4184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2120" h="4184987">
                <a:moveTo>
                  <a:pt x="72632" y="0"/>
                </a:moveTo>
                <a:lnTo>
                  <a:pt x="3862120" y="0"/>
                </a:lnTo>
                <a:lnTo>
                  <a:pt x="3862120" y="4018645"/>
                </a:lnTo>
                <a:lnTo>
                  <a:pt x="3849798" y="4027418"/>
                </a:lnTo>
                <a:cubicBezTo>
                  <a:pt x="3719683" y="4109955"/>
                  <a:pt x="3573386" y="4162923"/>
                  <a:pt x="3409263" y="4179440"/>
                </a:cubicBezTo>
                <a:cubicBezTo>
                  <a:pt x="2096287" y="4311293"/>
                  <a:pt x="139121" y="2061203"/>
                  <a:pt x="11722" y="786066"/>
                </a:cubicBezTo>
                <a:cubicBezTo>
                  <a:pt x="-12601" y="547032"/>
                  <a:pt x="1454" y="312714"/>
                  <a:pt x="49002" y="88876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E96AA19-84B7-430D-8805-1FC9E3124763}"/>
              </a:ext>
            </a:extLst>
          </p:cNvPr>
          <p:cNvSpPr/>
          <p:nvPr userDrawn="1"/>
        </p:nvSpPr>
        <p:spPr>
          <a:xfrm>
            <a:off x="7390509" y="0"/>
            <a:ext cx="4801492" cy="4017462"/>
          </a:xfrm>
          <a:custGeom>
            <a:avLst/>
            <a:gdLst>
              <a:gd name="connsiteX0" fmla="*/ 2063453 w 4801492"/>
              <a:gd name="connsiteY0" fmla="*/ 0 h 4017462"/>
              <a:gd name="connsiteX1" fmla="*/ 4801492 w 4801492"/>
              <a:gd name="connsiteY1" fmla="*/ 0 h 4017462"/>
              <a:gd name="connsiteX2" fmla="*/ 4801492 w 4801492"/>
              <a:gd name="connsiteY2" fmla="*/ 3620618 h 4017462"/>
              <a:gd name="connsiteX3" fmla="*/ 4540736 w 4801492"/>
              <a:gd name="connsiteY3" fmla="*/ 3716067 h 4017462"/>
              <a:gd name="connsiteX4" fmla="*/ 3663094 w 4801492"/>
              <a:gd name="connsiteY4" fmla="*/ 3936581 h 4017462"/>
              <a:gd name="connsiteX5" fmla="*/ 88907 w 4801492"/>
              <a:gd name="connsiteY5" fmla="*/ 3068732 h 4017462"/>
              <a:gd name="connsiteX6" fmla="*/ 1919217 w 4801492"/>
              <a:gd name="connsiteY6" fmla="*/ 89093 h 4017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01492" h="4017462">
                <a:moveTo>
                  <a:pt x="2063453" y="0"/>
                </a:moveTo>
                <a:lnTo>
                  <a:pt x="4801492" y="0"/>
                </a:lnTo>
                <a:lnTo>
                  <a:pt x="4801492" y="3620618"/>
                </a:lnTo>
                <a:lnTo>
                  <a:pt x="4540736" y="3716067"/>
                </a:lnTo>
                <a:cubicBezTo>
                  <a:pt x="4233752" y="3819100"/>
                  <a:pt x="3933647" y="3892546"/>
                  <a:pt x="3663094" y="3936581"/>
                </a:cubicBezTo>
                <a:cubicBezTo>
                  <a:pt x="2220509" y="4171435"/>
                  <a:pt x="473668" y="3898601"/>
                  <a:pt x="88907" y="3068732"/>
                </a:cubicBezTo>
                <a:cubicBezTo>
                  <a:pt x="-310361" y="2209732"/>
                  <a:pt x="694404" y="899190"/>
                  <a:pt x="1919217" y="89093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5505493-CC1B-41AE-918B-437E8B2856BA}"/>
              </a:ext>
            </a:extLst>
          </p:cNvPr>
          <p:cNvSpPr/>
          <p:nvPr userDrawn="1"/>
        </p:nvSpPr>
        <p:spPr>
          <a:xfrm>
            <a:off x="6831384" y="0"/>
            <a:ext cx="5360617" cy="3642236"/>
          </a:xfrm>
          <a:custGeom>
            <a:avLst/>
            <a:gdLst>
              <a:gd name="connsiteX0" fmla="*/ 320472 w 5360617"/>
              <a:gd name="connsiteY0" fmla="*/ 0 h 3642236"/>
              <a:gd name="connsiteX1" fmla="*/ 5360617 w 5360617"/>
              <a:gd name="connsiteY1" fmla="*/ 0 h 3642236"/>
              <a:gd name="connsiteX2" fmla="*/ 5360617 w 5360617"/>
              <a:gd name="connsiteY2" fmla="*/ 3227025 h 3642236"/>
              <a:gd name="connsiteX3" fmla="*/ 5351732 w 5360617"/>
              <a:gd name="connsiteY3" fmla="*/ 3232995 h 3642236"/>
              <a:gd name="connsiteX4" fmla="*/ 4028504 w 5360617"/>
              <a:gd name="connsiteY4" fmla="*/ 3642236 h 3642236"/>
              <a:gd name="connsiteX5" fmla="*/ 0 w 5360617"/>
              <a:gd name="connsiteY5" fmla="*/ 624863 h 3642236"/>
              <a:gd name="connsiteX6" fmla="*/ 286013 w 5360617"/>
              <a:gd name="connsiteY6" fmla="*/ 23255 h 364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60617" h="3642236">
                <a:moveTo>
                  <a:pt x="320472" y="0"/>
                </a:moveTo>
                <a:lnTo>
                  <a:pt x="5360617" y="0"/>
                </a:lnTo>
                <a:lnTo>
                  <a:pt x="5360617" y="3227025"/>
                </a:lnTo>
                <a:lnTo>
                  <a:pt x="5351732" y="3232995"/>
                </a:lnTo>
                <a:cubicBezTo>
                  <a:pt x="4933670" y="3488463"/>
                  <a:pt x="4475851" y="3642236"/>
                  <a:pt x="4028504" y="3642236"/>
                </a:cubicBezTo>
                <a:cubicBezTo>
                  <a:pt x="2596996" y="3642236"/>
                  <a:pt x="0" y="2067594"/>
                  <a:pt x="0" y="624863"/>
                </a:cubicBezTo>
                <a:cubicBezTo>
                  <a:pt x="0" y="354352"/>
                  <a:pt x="105767" y="161846"/>
                  <a:pt x="286013" y="23255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181426F-5F00-40E9-AA9A-0496C69403A1}"/>
              </a:ext>
            </a:extLst>
          </p:cNvPr>
          <p:cNvSpPr/>
          <p:nvPr userDrawn="1"/>
        </p:nvSpPr>
        <p:spPr>
          <a:xfrm>
            <a:off x="11397987" y="3867634"/>
            <a:ext cx="794014" cy="1182847"/>
          </a:xfrm>
          <a:custGeom>
            <a:avLst/>
            <a:gdLst>
              <a:gd name="connsiteX0" fmla="*/ 794014 w 794014"/>
              <a:gd name="connsiteY0" fmla="*/ 0 h 1182847"/>
              <a:gd name="connsiteX1" fmla="*/ 794014 w 794014"/>
              <a:gd name="connsiteY1" fmla="*/ 1127001 h 1182847"/>
              <a:gd name="connsiteX2" fmla="*/ 772413 w 794014"/>
              <a:gd name="connsiteY2" fmla="*/ 1134386 h 1182847"/>
              <a:gd name="connsiteX3" fmla="*/ 89247 w 794014"/>
              <a:gd name="connsiteY3" fmla="*/ 1098613 h 1182847"/>
              <a:gd name="connsiteX4" fmla="*/ 265906 w 794014"/>
              <a:gd name="connsiteY4" fmla="*/ 295654 h 1182847"/>
              <a:gd name="connsiteX5" fmla="*/ 696781 w 794014"/>
              <a:gd name="connsiteY5" fmla="*/ 18560 h 1182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4014" h="1182847">
                <a:moveTo>
                  <a:pt x="794014" y="0"/>
                </a:moveTo>
                <a:lnTo>
                  <a:pt x="794014" y="1127001"/>
                </a:lnTo>
                <a:lnTo>
                  <a:pt x="772413" y="1134386"/>
                </a:lnTo>
                <a:cubicBezTo>
                  <a:pt x="496558" y="1208896"/>
                  <a:pt x="195467" y="1197878"/>
                  <a:pt x="89247" y="1098613"/>
                </a:cubicBezTo>
                <a:cubicBezTo>
                  <a:pt x="-80777" y="939851"/>
                  <a:pt x="-224" y="579696"/>
                  <a:pt x="265906" y="295654"/>
                </a:cubicBezTo>
                <a:cubicBezTo>
                  <a:pt x="399007" y="154723"/>
                  <a:pt x="553905" y="59098"/>
                  <a:pt x="696781" y="18560"/>
                </a:cubicBezTo>
                <a:close/>
              </a:path>
            </a:pathLst>
          </a:custGeom>
          <a:solidFill>
            <a:schemeClr val="bg2">
              <a:alpha val="60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R="0" lvl="0" indent="0" algn="ctr" defTabSz="4572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1" name="Figure">
            <a:extLst>
              <a:ext uri="{FF2B5EF4-FFF2-40B4-BE49-F238E27FC236}">
                <a16:creationId xmlns:a16="http://schemas.microsoft.com/office/drawing/2014/main" id="{02F9D22C-FFCD-4847-91CD-37F4DCBD6075}"/>
              </a:ext>
            </a:extLst>
          </p:cNvPr>
          <p:cNvSpPr/>
          <p:nvPr userDrawn="1"/>
        </p:nvSpPr>
        <p:spPr>
          <a:xfrm>
            <a:off x="6384032" y="1648242"/>
            <a:ext cx="875650" cy="8921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bg2">
              <a:alpha val="7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2" name="Figure">
            <a:extLst>
              <a:ext uri="{FF2B5EF4-FFF2-40B4-BE49-F238E27FC236}">
                <a16:creationId xmlns:a16="http://schemas.microsoft.com/office/drawing/2014/main" id="{7CFEC0CE-FB43-4333-9853-7B5924F208AC}"/>
              </a:ext>
            </a:extLst>
          </p:cNvPr>
          <p:cNvSpPr/>
          <p:nvPr userDrawn="1"/>
        </p:nvSpPr>
        <p:spPr>
          <a:xfrm>
            <a:off x="10139329" y="4982756"/>
            <a:ext cx="604493" cy="5757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815564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 Photo (Dark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6E6B168-566B-473C-AA14-D312485321F1}"/>
              </a:ext>
            </a:extLst>
          </p:cNvPr>
          <p:cNvSpPr/>
          <p:nvPr userDrawn="1"/>
        </p:nvSpPr>
        <p:spPr>
          <a:xfrm>
            <a:off x="8329881" y="1"/>
            <a:ext cx="3862120" cy="4184987"/>
          </a:xfrm>
          <a:custGeom>
            <a:avLst/>
            <a:gdLst>
              <a:gd name="connsiteX0" fmla="*/ 72632 w 3862120"/>
              <a:gd name="connsiteY0" fmla="*/ 0 h 4184987"/>
              <a:gd name="connsiteX1" fmla="*/ 3862120 w 3862120"/>
              <a:gd name="connsiteY1" fmla="*/ 0 h 4184987"/>
              <a:gd name="connsiteX2" fmla="*/ 3862120 w 3862120"/>
              <a:gd name="connsiteY2" fmla="*/ 4018645 h 4184987"/>
              <a:gd name="connsiteX3" fmla="*/ 3849798 w 3862120"/>
              <a:gd name="connsiteY3" fmla="*/ 4027418 h 4184987"/>
              <a:gd name="connsiteX4" fmla="*/ 3409263 w 3862120"/>
              <a:gd name="connsiteY4" fmla="*/ 4179440 h 4184987"/>
              <a:gd name="connsiteX5" fmla="*/ 11722 w 3862120"/>
              <a:gd name="connsiteY5" fmla="*/ 786066 h 4184987"/>
              <a:gd name="connsiteX6" fmla="*/ 49002 w 3862120"/>
              <a:gd name="connsiteY6" fmla="*/ 88876 h 4184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2120" h="4184987">
                <a:moveTo>
                  <a:pt x="72632" y="0"/>
                </a:moveTo>
                <a:lnTo>
                  <a:pt x="3862120" y="0"/>
                </a:lnTo>
                <a:lnTo>
                  <a:pt x="3862120" y="4018645"/>
                </a:lnTo>
                <a:lnTo>
                  <a:pt x="3849798" y="4027418"/>
                </a:lnTo>
                <a:cubicBezTo>
                  <a:pt x="3719683" y="4109955"/>
                  <a:pt x="3573386" y="4162923"/>
                  <a:pt x="3409263" y="4179440"/>
                </a:cubicBezTo>
                <a:cubicBezTo>
                  <a:pt x="2096287" y="4311293"/>
                  <a:pt x="139121" y="2061203"/>
                  <a:pt x="11722" y="786066"/>
                </a:cubicBezTo>
                <a:cubicBezTo>
                  <a:pt x="-12601" y="547032"/>
                  <a:pt x="1454" y="312714"/>
                  <a:pt x="49002" y="88876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E96AA19-84B7-430D-8805-1FC9E3124763}"/>
              </a:ext>
            </a:extLst>
          </p:cNvPr>
          <p:cNvSpPr/>
          <p:nvPr userDrawn="1"/>
        </p:nvSpPr>
        <p:spPr>
          <a:xfrm>
            <a:off x="7390509" y="0"/>
            <a:ext cx="4801492" cy="4017462"/>
          </a:xfrm>
          <a:custGeom>
            <a:avLst/>
            <a:gdLst>
              <a:gd name="connsiteX0" fmla="*/ 2063453 w 4801492"/>
              <a:gd name="connsiteY0" fmla="*/ 0 h 4017462"/>
              <a:gd name="connsiteX1" fmla="*/ 4801492 w 4801492"/>
              <a:gd name="connsiteY1" fmla="*/ 0 h 4017462"/>
              <a:gd name="connsiteX2" fmla="*/ 4801492 w 4801492"/>
              <a:gd name="connsiteY2" fmla="*/ 3620618 h 4017462"/>
              <a:gd name="connsiteX3" fmla="*/ 4540736 w 4801492"/>
              <a:gd name="connsiteY3" fmla="*/ 3716067 h 4017462"/>
              <a:gd name="connsiteX4" fmla="*/ 3663094 w 4801492"/>
              <a:gd name="connsiteY4" fmla="*/ 3936581 h 4017462"/>
              <a:gd name="connsiteX5" fmla="*/ 88907 w 4801492"/>
              <a:gd name="connsiteY5" fmla="*/ 3068732 h 4017462"/>
              <a:gd name="connsiteX6" fmla="*/ 1919217 w 4801492"/>
              <a:gd name="connsiteY6" fmla="*/ 89093 h 4017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01492" h="4017462">
                <a:moveTo>
                  <a:pt x="2063453" y="0"/>
                </a:moveTo>
                <a:lnTo>
                  <a:pt x="4801492" y="0"/>
                </a:lnTo>
                <a:lnTo>
                  <a:pt x="4801492" y="3620618"/>
                </a:lnTo>
                <a:lnTo>
                  <a:pt x="4540736" y="3716067"/>
                </a:lnTo>
                <a:cubicBezTo>
                  <a:pt x="4233752" y="3819100"/>
                  <a:pt x="3933647" y="3892546"/>
                  <a:pt x="3663094" y="3936581"/>
                </a:cubicBezTo>
                <a:cubicBezTo>
                  <a:pt x="2220509" y="4171435"/>
                  <a:pt x="473668" y="3898601"/>
                  <a:pt x="88907" y="3068732"/>
                </a:cubicBezTo>
                <a:cubicBezTo>
                  <a:pt x="-310361" y="2209732"/>
                  <a:pt x="694404" y="899190"/>
                  <a:pt x="1919217" y="89093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181426F-5F00-40E9-AA9A-0496C69403A1}"/>
              </a:ext>
            </a:extLst>
          </p:cNvPr>
          <p:cNvSpPr/>
          <p:nvPr userDrawn="1"/>
        </p:nvSpPr>
        <p:spPr>
          <a:xfrm>
            <a:off x="11397987" y="3867634"/>
            <a:ext cx="794014" cy="1182847"/>
          </a:xfrm>
          <a:custGeom>
            <a:avLst/>
            <a:gdLst>
              <a:gd name="connsiteX0" fmla="*/ 794014 w 794014"/>
              <a:gd name="connsiteY0" fmla="*/ 0 h 1182847"/>
              <a:gd name="connsiteX1" fmla="*/ 794014 w 794014"/>
              <a:gd name="connsiteY1" fmla="*/ 1127001 h 1182847"/>
              <a:gd name="connsiteX2" fmla="*/ 772413 w 794014"/>
              <a:gd name="connsiteY2" fmla="*/ 1134386 h 1182847"/>
              <a:gd name="connsiteX3" fmla="*/ 89247 w 794014"/>
              <a:gd name="connsiteY3" fmla="*/ 1098613 h 1182847"/>
              <a:gd name="connsiteX4" fmla="*/ 265906 w 794014"/>
              <a:gd name="connsiteY4" fmla="*/ 295654 h 1182847"/>
              <a:gd name="connsiteX5" fmla="*/ 696781 w 794014"/>
              <a:gd name="connsiteY5" fmla="*/ 18560 h 1182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4014" h="1182847">
                <a:moveTo>
                  <a:pt x="794014" y="0"/>
                </a:moveTo>
                <a:lnTo>
                  <a:pt x="794014" y="1127001"/>
                </a:lnTo>
                <a:lnTo>
                  <a:pt x="772413" y="1134386"/>
                </a:lnTo>
                <a:cubicBezTo>
                  <a:pt x="496558" y="1208896"/>
                  <a:pt x="195467" y="1197878"/>
                  <a:pt x="89247" y="1098613"/>
                </a:cubicBezTo>
                <a:cubicBezTo>
                  <a:pt x="-80777" y="939851"/>
                  <a:pt x="-224" y="579696"/>
                  <a:pt x="265906" y="295654"/>
                </a:cubicBezTo>
                <a:cubicBezTo>
                  <a:pt x="399007" y="154723"/>
                  <a:pt x="553905" y="59098"/>
                  <a:pt x="696781" y="18560"/>
                </a:cubicBezTo>
                <a:close/>
              </a:path>
            </a:pathLst>
          </a:custGeom>
          <a:solidFill>
            <a:schemeClr val="bg2">
              <a:alpha val="60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R="0" lvl="0" indent="0" algn="ctr" defTabSz="4572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1" name="Figure">
            <a:extLst>
              <a:ext uri="{FF2B5EF4-FFF2-40B4-BE49-F238E27FC236}">
                <a16:creationId xmlns:a16="http://schemas.microsoft.com/office/drawing/2014/main" id="{02F9D22C-FFCD-4847-91CD-37F4DCBD6075}"/>
              </a:ext>
            </a:extLst>
          </p:cNvPr>
          <p:cNvSpPr/>
          <p:nvPr userDrawn="1"/>
        </p:nvSpPr>
        <p:spPr>
          <a:xfrm>
            <a:off x="6384032" y="1648242"/>
            <a:ext cx="875650" cy="8921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bg2">
              <a:alpha val="7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R="0" lvl="0" indent="0" algn="ctr" defTabSz="4572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2" name="Figure">
            <a:extLst>
              <a:ext uri="{FF2B5EF4-FFF2-40B4-BE49-F238E27FC236}">
                <a16:creationId xmlns:a16="http://schemas.microsoft.com/office/drawing/2014/main" id="{7CFEC0CE-FB43-4333-9853-7B5924F208AC}"/>
              </a:ext>
            </a:extLst>
          </p:cNvPr>
          <p:cNvSpPr/>
          <p:nvPr userDrawn="1"/>
        </p:nvSpPr>
        <p:spPr>
          <a:xfrm>
            <a:off x="10139329" y="4982756"/>
            <a:ext cx="604493" cy="5757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3" name="Picture Placeholder 29">
            <a:extLst>
              <a:ext uri="{FF2B5EF4-FFF2-40B4-BE49-F238E27FC236}">
                <a16:creationId xmlns:a16="http://schemas.microsoft.com/office/drawing/2014/main" id="{7B140BD1-698E-4732-9187-BE372F8EAB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31385" y="0"/>
            <a:ext cx="5360617" cy="3642236"/>
          </a:xfrm>
          <a:custGeom>
            <a:avLst/>
            <a:gdLst>
              <a:gd name="connsiteX0" fmla="*/ 320472 w 5360617"/>
              <a:gd name="connsiteY0" fmla="*/ 0 h 3642236"/>
              <a:gd name="connsiteX1" fmla="*/ 5360617 w 5360617"/>
              <a:gd name="connsiteY1" fmla="*/ 0 h 3642236"/>
              <a:gd name="connsiteX2" fmla="*/ 5360617 w 5360617"/>
              <a:gd name="connsiteY2" fmla="*/ 3227025 h 3642236"/>
              <a:gd name="connsiteX3" fmla="*/ 5351732 w 5360617"/>
              <a:gd name="connsiteY3" fmla="*/ 3232995 h 3642236"/>
              <a:gd name="connsiteX4" fmla="*/ 4028504 w 5360617"/>
              <a:gd name="connsiteY4" fmla="*/ 3642236 h 3642236"/>
              <a:gd name="connsiteX5" fmla="*/ 0 w 5360617"/>
              <a:gd name="connsiteY5" fmla="*/ 624863 h 3642236"/>
              <a:gd name="connsiteX6" fmla="*/ 286013 w 5360617"/>
              <a:gd name="connsiteY6" fmla="*/ 23255 h 364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60617" h="3642236">
                <a:moveTo>
                  <a:pt x="320472" y="0"/>
                </a:moveTo>
                <a:lnTo>
                  <a:pt x="5360617" y="0"/>
                </a:lnTo>
                <a:lnTo>
                  <a:pt x="5360617" y="3227025"/>
                </a:lnTo>
                <a:lnTo>
                  <a:pt x="5351732" y="3232995"/>
                </a:lnTo>
                <a:cubicBezTo>
                  <a:pt x="4933670" y="3488463"/>
                  <a:pt x="4475851" y="3642236"/>
                  <a:pt x="4028504" y="3642236"/>
                </a:cubicBezTo>
                <a:cubicBezTo>
                  <a:pt x="2596996" y="3642236"/>
                  <a:pt x="0" y="2067594"/>
                  <a:pt x="0" y="624863"/>
                </a:cubicBezTo>
                <a:cubicBezTo>
                  <a:pt x="0" y="354352"/>
                  <a:pt x="105767" y="161846"/>
                  <a:pt x="286013" y="23255"/>
                </a:cubicBezTo>
                <a:close/>
              </a:path>
            </a:pathLst>
          </a:custGeom>
        </p:spPr>
        <p:txBody>
          <a:bodyPr wrap="square" tIns="109728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73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D54997-06A4-499B-8E6A-8EF1A89EB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4863"/>
            <a:ext cx="10515600" cy="1132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3C88D-292F-4F8A-8FA3-E750F0E632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56792"/>
            <a:ext cx="10515600" cy="46201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C7DAC-648B-41B2-BAA1-D87B884056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60000"/>
                    <a:lumOff val="40000"/>
                  </a:schemeClr>
                </a:solidFill>
                <a:latin typeface="Source Han Sans TC Medium" panose="020B0600000000000000" pitchFamily="34" charset="-128"/>
                <a:ea typeface="Source Han Sans TC Medium" panose="020B0600000000000000" pitchFamily="34" charset="-128"/>
              </a:defRPr>
            </a:lvl1pPr>
          </a:lstStyle>
          <a:p>
            <a:r>
              <a:rPr lang="en-US" dirty="0"/>
              <a:t>2019/01/04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73268-5839-4ECF-A52B-BE90FB6F5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60000"/>
                    <a:lumOff val="40000"/>
                  </a:schemeClr>
                </a:solidFill>
                <a:latin typeface="Source Han Sans TC Medium" panose="020B0600000000000000" pitchFamily="34" charset="-128"/>
                <a:ea typeface="Source Han Sans TC Medium" panose="020B0600000000000000" pitchFamily="34" charset="-128"/>
              </a:defRPr>
            </a:lvl1pPr>
          </a:lstStyle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A0931-55D2-4DD7-B350-755D5AC96D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>
                    <a:lumMod val="60000"/>
                    <a:lumOff val="40000"/>
                  </a:schemeClr>
                </a:solidFill>
                <a:latin typeface="Source Han Sans TC Medium" panose="020B0600000000000000" pitchFamily="34" charset="-128"/>
                <a:ea typeface="Source Han Sans TC Medium" panose="020B0600000000000000" pitchFamily="34" charset="-128"/>
              </a:defRPr>
            </a:lvl1pPr>
          </a:lstStyle>
          <a:p>
            <a:fld id="{D325CB3F-26C9-44D7-A7CB-40F86C5CE4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274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14" r:id="rId3"/>
    <p:sldLayoutId id="2147483927" r:id="rId4"/>
    <p:sldLayoutId id="2147483936" r:id="rId5"/>
    <p:sldLayoutId id="2147483915" r:id="rId6"/>
    <p:sldLayoutId id="2147483929" r:id="rId7"/>
    <p:sldLayoutId id="2147483945" r:id="rId8"/>
    <p:sldLayoutId id="2147483946" r:id="rId9"/>
    <p:sldLayoutId id="2147483937" r:id="rId10"/>
    <p:sldLayoutId id="2147483942" r:id="rId11"/>
    <p:sldLayoutId id="2147483943" r:id="rId12"/>
    <p:sldLayoutId id="2147483938" r:id="rId13"/>
    <p:sldLayoutId id="2147483939" r:id="rId14"/>
    <p:sldLayoutId id="2147483918" r:id="rId15"/>
    <p:sldLayoutId id="2147483944" r:id="rId16"/>
    <p:sldLayoutId id="2147483916" r:id="rId17"/>
    <p:sldLayoutId id="2147483917" r:id="rId18"/>
    <p:sldLayoutId id="2147483920" r:id="rId19"/>
    <p:sldLayoutId id="2147483921" r:id="rId20"/>
    <p:sldLayoutId id="2147483922" r:id="rId21"/>
    <p:sldLayoutId id="2147483923" r:id="rId2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Source Han Sans TC Medium" panose="020B0600000000000000" pitchFamily="34" charset="-128"/>
          <a:ea typeface="Source Han Sans TC Medium" panose="020B0600000000000000" pitchFamily="34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sz="2800" kern="1200">
          <a:solidFill>
            <a:schemeClr val="accent1"/>
          </a:solidFill>
          <a:latin typeface="Source Han Sans TC Medium" panose="020B0600000000000000" pitchFamily="34" charset="-128"/>
          <a:ea typeface="Source Han Sans TC Medium" panose="020B0600000000000000" pitchFamily="34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Source Han Sans TC Medium" panose="020B0600000000000000" pitchFamily="34" charset="-128"/>
          <a:ea typeface="Source Han Sans TC Medium" panose="020B0600000000000000" pitchFamily="34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Source Han Sans TC Medium" panose="020B0600000000000000" pitchFamily="34" charset="-128"/>
          <a:ea typeface="Source Han Sans TC Medium" panose="020B0600000000000000" pitchFamily="34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Source Han Sans TC Medium" panose="020B0600000000000000" pitchFamily="34" charset="-128"/>
          <a:ea typeface="Source Han Sans TC Medium" panose="020B0600000000000000" pitchFamily="34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Source Han Sans TC Medium" panose="020B0600000000000000" pitchFamily="34" charset="-128"/>
          <a:ea typeface="Source Han Sans TC Medium" panose="020B0600000000000000" pitchFamily="34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09600" y="137160"/>
            <a:ext cx="10972800" cy="70788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Rectangle 14"/>
          <p:cNvSpPr/>
          <p:nvPr/>
        </p:nvSpPr>
        <p:spPr>
          <a:xfrm rot="5400000">
            <a:off x="11604686" y="5799924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3974763103"/>
      </p:ext>
    </p:extLst>
  </p:cSld>
  <p:clrMap bg1="lt1" tx1="dk1" bg2="lt2" tx2="dk2" accent1="accent1" accent2="accent2" accent3="accent3" accent4="accent4" accent5="accent5" accent6="accent6" hlink="hlink" folHlink="folHlink"/>
  <p:hf hdr="0"/>
  <p:txStyles>
    <p:titleStyle>
      <a:lvl1pPr algn="r" defTabSz="914354" rtl="0" eaLnBrk="1" latinLnBrk="0" hangingPunct="1">
        <a:spcBef>
          <a:spcPct val="0"/>
        </a:spcBef>
        <a:buNone/>
        <a:defRPr lang="en-US" sz="4000" b="1" kern="1200" cap="all" normalizeH="0" baseline="0" dirty="0">
          <a:solidFill>
            <a:srgbClr val="2F3A46"/>
          </a:solidFill>
          <a:latin typeface="Source Han Sans TC Medium" panose="020B0600000000000000" pitchFamily="34" charset="-128"/>
          <a:ea typeface="Source Han Sans TC Medium" panose="020B0600000000000000" pitchFamily="34" charset="-128"/>
          <a:cs typeface="Source Han Sans TC Medium" panose="020B0600000000000000" pitchFamily="34" charset="-128"/>
        </a:defRPr>
      </a:lvl1pPr>
    </p:titleStyle>
    <p:bodyStyle>
      <a:lvl1pPr marL="342882" indent="-342882" algn="l" defTabSz="914354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75000"/>
            </a:schemeClr>
          </a:solidFill>
          <a:latin typeface="Source Han Sans TC Medium" panose="020B0600000000000000" pitchFamily="34" charset="-128"/>
          <a:ea typeface="Source Han Sans TC Medium" panose="020B0600000000000000" pitchFamily="34" charset="-128"/>
          <a:cs typeface="Source Han Sans TC Medium" panose="020B0600000000000000" pitchFamily="34" charset="-128"/>
        </a:defRPr>
      </a:lvl1pPr>
      <a:lvl2pPr marL="742913" indent="-285737" algn="l" defTabSz="914354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75000"/>
            </a:schemeClr>
          </a:solidFill>
          <a:latin typeface="Source Han Sans TC Medium" panose="020B0600000000000000" pitchFamily="34" charset="-128"/>
          <a:ea typeface="Source Han Sans TC Medium" panose="020B0600000000000000" pitchFamily="34" charset="-128"/>
          <a:cs typeface="Source Han Sans TC Medium" panose="020B0600000000000000" pitchFamily="34" charset="-128"/>
        </a:defRPr>
      </a:lvl2pPr>
      <a:lvl3pPr marL="114294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</a:schemeClr>
          </a:solidFill>
          <a:latin typeface="Source Han Sans TC Medium" panose="020B0600000000000000" pitchFamily="34" charset="-128"/>
          <a:ea typeface="Source Han Sans TC Medium" panose="020B0600000000000000" pitchFamily="34" charset="-128"/>
          <a:cs typeface="Source Han Sans TC Medium" panose="020B0600000000000000" pitchFamily="34" charset="-128"/>
        </a:defRPr>
      </a:lvl3pPr>
      <a:lvl4pPr marL="1600120" indent="-228589" algn="l" defTabSz="914354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</a:schemeClr>
          </a:solidFill>
          <a:latin typeface="Source Han Sans TC Medium" panose="020B0600000000000000" pitchFamily="34" charset="-128"/>
          <a:ea typeface="Source Han Sans TC Medium" panose="020B0600000000000000" pitchFamily="34" charset="-128"/>
          <a:cs typeface="Source Han Sans TC Medium" panose="020B0600000000000000" pitchFamily="34" charset="-128"/>
        </a:defRPr>
      </a:lvl4pPr>
      <a:lvl5pPr marL="2057298" indent="-228589" algn="l" defTabSz="914354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75000"/>
            </a:schemeClr>
          </a:solidFill>
          <a:latin typeface="Source Han Sans TC Medium" panose="020B0600000000000000" pitchFamily="34" charset="-128"/>
          <a:ea typeface="Source Han Sans TC Medium" panose="020B0600000000000000" pitchFamily="34" charset="-128"/>
          <a:cs typeface="Source Han Sans TC Medium" panose="020B0600000000000000" pitchFamily="34" charset="-128"/>
        </a:defRPr>
      </a:lvl5pPr>
      <a:lvl6pPr marL="2514474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cppreference.com/w/cpp/links/libs" TargetMode="Externa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rcpress.com/Statistical-Computing-in-C-and-R/Eubank-Kupresanin/p/book/9781420066500" TargetMode="External"/><Relationship Id="rId2" Type="http://schemas.openxmlformats.org/officeDocument/2006/relationships/hyperlink" Target="http://adv-r.had.co.nz/C-interface.html" TargetMode="Externa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hingChuan-Chen/Rcpp_RcppArmadillo_tutorial" TargetMode="Externa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dirk.eddelbuettel.com/code/rcpp/Rcpp-introduction.pdf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celestial0230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hyperlink" Target="https://github.com/ChingChuan-Chen" TargetMode="Externa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web/packages/Rcpp/vignettes/Rcpp-modules.pdf" TargetMode="External"/><Relationship Id="rId2" Type="http://schemas.openxmlformats.org/officeDocument/2006/relationships/hyperlink" Target="https://cran.r-project.org/web/packages/Rcpp/vignettes/Rcpp-attributes.pdf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ran.r-project.org/web/packages/Rcpp/vignettes/Rcpp-sugar.pdf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cran.r-project.org/web/packages/Rcpp/vignettes/Rcpp-quickref.pdf" TargetMode="Externa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cran.r-project.org/bin/windows/Rtools/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cran.r-project.org/bin/windows/Rtools/" TargetMode="External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cran.rstudio.com/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C58EDE2-9C12-4E95-AE15-1944DE2521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9536" y="2072667"/>
            <a:ext cx="828092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RcppArmadillo</a:t>
            </a:r>
            <a:br>
              <a:rPr lang="en-US" dirty="0"/>
            </a:br>
            <a:r>
              <a:rPr lang="en-US" dirty="0"/>
              <a:t>and</a:t>
            </a:r>
            <a:br>
              <a:rPr lang="en-US" dirty="0"/>
            </a:br>
            <a:r>
              <a:rPr lang="en-US" dirty="0"/>
              <a:t>Parallelism in Rcpp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E6DCAC89-5D68-4BB2-9B66-DFA32988EB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Let’s boost R with C++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D71DAE-005A-4FC6-A25D-DF2F88776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D587A3-83C9-4BD3-979A-A21E1143F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28248" y="6165304"/>
            <a:ext cx="3025552" cy="556171"/>
          </a:xfrm>
        </p:spPr>
        <p:txBody>
          <a:bodyPr/>
          <a:lstStyle/>
          <a:p>
            <a:r>
              <a:rPr lang="zh-TW" altLang="en-US" dirty="0">
                <a:cs typeface="Microsoft Himalaya" panose="01010100010101010101" pitchFamily="2" charset="0"/>
              </a:rPr>
              <a:t>成功大學 </a:t>
            </a:r>
            <a:r>
              <a:rPr lang="en-US" altLang="zh-TW" dirty="0">
                <a:cs typeface="Microsoft Himalaya" panose="01010100010101010101" pitchFamily="2" charset="0"/>
              </a:rPr>
              <a:t>- </a:t>
            </a:r>
            <a:r>
              <a:rPr lang="zh-TW" altLang="en-US" dirty="0">
                <a:latin typeface="Source Han Sans TC Medium" panose="020B0600000000000000" pitchFamily="34" charset="-128"/>
                <a:ea typeface="Source Han Sans TC Medium" panose="020B0600000000000000" pitchFamily="34" charset="-128"/>
                <a:cs typeface="Microsoft Himalaya" panose="01010100010101010101" pitchFamily="2" charset="0"/>
              </a:rPr>
              <a:t>經濟</a:t>
            </a:r>
            <a:r>
              <a:rPr lang="en-US" altLang="zh-TW" dirty="0">
                <a:latin typeface="Source Han Sans TC Medium" panose="020B0600000000000000" pitchFamily="34" charset="-128"/>
                <a:ea typeface="Source Han Sans TC Medium" panose="020B0600000000000000" pitchFamily="34" charset="-128"/>
                <a:cs typeface="Microsoft Himalaya" panose="01010100010101010101" pitchFamily="2" charset="0"/>
              </a:rPr>
              <a:t>101/</a:t>
            </a:r>
            <a:r>
              <a:rPr lang="zh-TW" altLang="en-US" dirty="0">
                <a:latin typeface="Source Han Sans TC Medium" panose="020B0600000000000000" pitchFamily="34" charset="-128"/>
                <a:ea typeface="Source Han Sans TC Medium" panose="020B0600000000000000" pitchFamily="34" charset="-128"/>
                <a:cs typeface="Microsoft Himalaya" panose="01010100010101010101" pitchFamily="2" charset="0"/>
              </a:rPr>
              <a:t>統計所</a:t>
            </a:r>
            <a:r>
              <a:rPr lang="en-US" altLang="zh-TW" dirty="0">
                <a:latin typeface="Source Han Sans TC Medium" panose="020B0600000000000000" pitchFamily="34" charset="-128"/>
                <a:ea typeface="Source Han Sans TC Medium" panose="020B0600000000000000" pitchFamily="34" charset="-128"/>
                <a:cs typeface="Microsoft Himalaya" panose="01010100010101010101" pitchFamily="2" charset="0"/>
              </a:rPr>
              <a:t>103</a:t>
            </a:r>
            <a:r>
              <a:rPr lang="zh-TW" altLang="en-US" dirty="0">
                <a:latin typeface="Source Han Sans TC Medium" panose="020B0600000000000000" pitchFamily="34" charset="-128"/>
                <a:ea typeface="Source Han Sans TC Medium" panose="020B0600000000000000" pitchFamily="34" charset="-128"/>
                <a:cs typeface="Microsoft Himalaya" panose="01010100010101010101" pitchFamily="2" charset="0"/>
              </a:rPr>
              <a:t> </a:t>
            </a:r>
            <a:endParaRPr lang="en-US" altLang="zh-TW" dirty="0">
              <a:latin typeface="Source Han Sans TC Medium" panose="020B0600000000000000" pitchFamily="34" charset="-128"/>
              <a:ea typeface="Source Han Sans TC Medium" panose="020B0600000000000000" pitchFamily="34" charset="-128"/>
              <a:cs typeface="Microsoft Himalaya" panose="01010100010101010101" pitchFamily="2" charset="0"/>
            </a:endParaRPr>
          </a:p>
          <a:p>
            <a:r>
              <a:rPr lang="en-US" altLang="zh-TW" dirty="0">
                <a:latin typeface="Source Han Sans TC Medium" panose="020B0600000000000000" pitchFamily="34" charset="-128"/>
                <a:ea typeface="Source Han Sans TC Medium" panose="020B0600000000000000" pitchFamily="34" charset="-128"/>
                <a:cs typeface="Microsoft Himalaya" panose="01010100010101010101" pitchFamily="2" charset="0"/>
              </a:rPr>
              <a:t>Ptt.cc R_LANGUAGE</a:t>
            </a:r>
            <a:r>
              <a:rPr lang="zh-TW" altLang="en-US" dirty="0">
                <a:latin typeface="Source Han Sans TC Medium" panose="020B0600000000000000" pitchFamily="34" charset="-128"/>
                <a:ea typeface="Source Han Sans TC Medium" panose="020B0600000000000000" pitchFamily="34" charset="-128"/>
                <a:cs typeface="Microsoft Himalaya" panose="01010100010101010101" pitchFamily="2" charset="0"/>
              </a:rPr>
              <a:t>板主</a:t>
            </a:r>
            <a:endParaRPr lang="en-US" altLang="zh-TW" dirty="0">
              <a:latin typeface="Source Han Sans TC Medium" panose="020B0600000000000000" pitchFamily="34" charset="-128"/>
              <a:ea typeface="Source Han Sans TC Medium" panose="020B0600000000000000" pitchFamily="34" charset="-128"/>
              <a:cs typeface="Microsoft Himalaya" panose="01010100010101010101" pitchFamily="2" charset="0"/>
            </a:endParaRPr>
          </a:p>
          <a:p>
            <a:r>
              <a:rPr lang="zh-TW" altLang="en-US" dirty="0">
                <a:latin typeface="Source Han Sans TC Medium" panose="020B0600000000000000" pitchFamily="34" charset="-128"/>
                <a:ea typeface="Source Han Sans TC Medium" panose="020B0600000000000000" pitchFamily="34" charset="-128"/>
                <a:cs typeface="Microsoft Himalaya" panose="01010100010101010101" pitchFamily="2" charset="0"/>
              </a:rPr>
              <a:t>陳慶全</a:t>
            </a:r>
            <a:endParaRPr lang="en-US" dirty="0">
              <a:latin typeface="Source Han Sans TC Medium" panose="020B0600000000000000" pitchFamily="34" charset="-128"/>
              <a:ea typeface="Source Han Sans TC Medium" panose="020B0600000000000000" pitchFamily="34" charset="-128"/>
              <a:cs typeface="Microsoft Himalaya" panose="01010100010101010101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3008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262BD-7CD6-4C82-86E2-EF3DE728A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- </a:t>
            </a:r>
            <a:r>
              <a:rPr lang="en-US" dirty="0" err="1"/>
              <a:t>RTools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5C0C3-89EF-4F9E-A926-BD6E33602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0C857-555C-44E9-AE56-96D7F784B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C7A8A7-5BFF-40DE-9B91-4AACF2A8A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004888-AE6C-426F-A0BD-5C4F81EF1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10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4459C93-777C-4F16-AFE3-6FD96E4AEB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0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BFEFD2D-37F1-4280-A39C-1F110CA80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448" y="2708920"/>
            <a:ext cx="9408368" cy="3268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457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8C74A53-1F29-42A8-941A-26829DA9A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/>
              <a:t>Reviews of C++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32E2DC9-8E0C-4EEA-BE23-F4B7D43C47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Class, Pointer and Why use C++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2A5F7-2F52-4ED1-8DE4-27E7A610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B9D0B-F37B-4D33-9EE0-528DAFFFA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E4D77-97A4-4E80-B1B2-17A544F0B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929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B24B3-48DD-48E6-978C-2F49061F9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Reviews of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2D033-4F8D-465C-AA43-8BCD62F5F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200" dirty="0"/>
              <a:t>First question, why we use C++?</a:t>
            </a:r>
          </a:p>
          <a:p>
            <a:pPr lvl="1">
              <a:lnSpc>
                <a:spcPct val="110000"/>
              </a:lnSpc>
            </a:pPr>
            <a:r>
              <a:rPr lang="en-US" sz="2800" dirty="0"/>
              <a:t>It outperforms R in most cases.</a:t>
            </a:r>
          </a:p>
          <a:p>
            <a:pPr lvl="1">
              <a:lnSpc>
                <a:spcPct val="110000"/>
              </a:lnSpc>
            </a:pPr>
            <a:r>
              <a:rPr lang="en-US" sz="2800" dirty="0"/>
              <a:t>C and Fortran are more difficult to use for most people.</a:t>
            </a:r>
          </a:p>
          <a:p>
            <a:pPr lvl="1">
              <a:lnSpc>
                <a:spcPct val="110000"/>
              </a:lnSpc>
            </a:pPr>
            <a:r>
              <a:rPr lang="en-US" sz="2800" dirty="0"/>
              <a:t>There are many libraries in C++ to accelerate computing with matrices like Armadillo, Eigen, boost, MLPACK.</a:t>
            </a:r>
          </a:p>
          <a:p>
            <a:pPr lvl="2">
              <a:lnSpc>
                <a:spcPct val="110000"/>
              </a:lnSpc>
            </a:pPr>
            <a:r>
              <a:rPr lang="en-US" sz="2000" dirty="0"/>
              <a:t>You can find more libraries at </a:t>
            </a:r>
            <a:r>
              <a:rPr lang="en-US" sz="2000" dirty="0">
                <a:hlinkClick r:id="rId2"/>
              </a:rPr>
              <a:t>https://en.cppreference.com/w/cpp/links/libs</a:t>
            </a:r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C0B020-7EC4-4CA4-A17D-8B28F31F9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05C47-FD47-4EA8-A60E-F9868B417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76708-913B-4997-BCD5-FF5BE7DF2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12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550E964-4F6F-4C1B-BB6A-C9C52FDC41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112571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B24B3-48DD-48E6-978C-2F49061F9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Reviews of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2D033-4F8D-465C-AA43-8BCD62F5F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200" dirty="0"/>
          </a:p>
          <a:p>
            <a:r>
              <a:rPr lang="en-US" sz="3200" dirty="0"/>
              <a:t>Object Oriented (OO) is the prime purpose of C++ programing.</a:t>
            </a:r>
          </a:p>
          <a:p>
            <a:r>
              <a:rPr lang="en-US" sz="3200" dirty="0"/>
              <a:t>We will see a lot of classes in following lessons.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C0B020-7EC4-4CA4-A17D-8B28F31F9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05C47-FD47-4EA8-A60E-F9868B417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76708-913B-4997-BCD5-FF5BE7DF2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13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550E964-4F6F-4C1B-BB6A-C9C52FDC41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6974007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B24B3-48DD-48E6-978C-2F49061F9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Reviews of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2D033-4F8D-465C-AA43-8BCD62F5F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What is class?</a:t>
            </a:r>
          </a:p>
          <a:p>
            <a:pPr lvl="1"/>
            <a:r>
              <a:rPr lang="en-US" sz="2800" dirty="0"/>
              <a:t>Simply speaking, it is a blueprint of object.</a:t>
            </a:r>
          </a:p>
          <a:p>
            <a:endParaRPr lang="en-US" sz="3200" dirty="0"/>
          </a:p>
          <a:p>
            <a:r>
              <a:rPr lang="en-US" sz="3200" dirty="0"/>
              <a:t>Wait… What is Object?</a:t>
            </a:r>
          </a:p>
          <a:p>
            <a:pPr lvl="1"/>
            <a:r>
              <a:rPr lang="en-US" sz="2800" dirty="0"/>
              <a:t>Object is a basic unit of OOP. It consists data and functions.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C0B020-7EC4-4CA4-A17D-8B28F31F9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05C47-FD47-4EA8-A60E-F9868B417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76708-913B-4997-BCD5-FF5BE7DF2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14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550E964-4F6F-4C1B-BB6A-C9C52FDC41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1001108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378AF-F837-4170-BA46-3E28EEE49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Reviews of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D17BF-F516-4B6D-9132-A3E5CD70F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400" y="1916832"/>
            <a:ext cx="10515600" cy="4116115"/>
          </a:xfrm>
        </p:spPr>
        <p:txBody>
          <a:bodyPr/>
          <a:lstStyle/>
          <a:p>
            <a:r>
              <a:rPr lang="en-US" dirty="0"/>
              <a:t>Class and Objects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58B841-73C3-4BE8-BD08-BA1F1C386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71CDC7-D2CF-4C47-882C-0E6AF995B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15A01-5D72-43B2-8054-3EACD2680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15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A85DBAD-320C-495E-A95F-77FC1F4CBD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06D766-80EF-4416-9D3B-D683B1EDE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5680" y="2492896"/>
            <a:ext cx="4767777" cy="377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6610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BF393-624D-4743-A22D-8EB59373F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Reviews of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8F7B9-BCA9-4F98-8A35-DC0B05183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C++ namespace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 scope to distinguish the classes and functions.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We have two classes with same name, but we need to differentiate them with additional information.</a:t>
            </a:r>
          </a:p>
          <a:p>
            <a:pPr lvl="2">
              <a:lnSpc>
                <a:spcPct val="120000"/>
              </a:lnSpc>
            </a:pPr>
            <a:r>
              <a:rPr lang="en-US" altLang="zh-TW" dirty="0"/>
              <a:t>i.e. </a:t>
            </a:r>
            <a:r>
              <a:rPr lang="zh-TW" altLang="en-US" dirty="0"/>
              <a:t>兩個人都叫怡君，但一個姓林，一個姓陳，這樣我們就能區別這兩個怡君了。</a:t>
            </a:r>
            <a:r>
              <a:rPr lang="en-US" altLang="zh-TW" dirty="0"/>
              <a:t>(</a:t>
            </a:r>
            <a:r>
              <a:rPr lang="zh-TW" altLang="en-US" dirty="0"/>
              <a:t>同名同姓不在討論範圍內</a:t>
            </a:r>
            <a:r>
              <a:rPr lang="en-US" altLang="zh-TW" dirty="0"/>
              <a:t>)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A3B45-027C-4F35-8B12-CF8FD4F9F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D7208-0344-43E5-AB2F-744BFA8E5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F099F-0CC7-4712-B221-E850BF938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16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F25B7A4-AFD3-412A-A506-A6575D4CAB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3093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B24B3-48DD-48E6-978C-2F49061F9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Reviews of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2D033-4F8D-465C-AA43-8BCD62F5F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3200" dirty="0"/>
              <a:t>Because C++ is </a:t>
            </a:r>
            <a:r>
              <a:rPr lang="en-US" dirty="0"/>
              <a:t>strongly typed language, so how can we write a function for integer, float, double, long and so on?</a:t>
            </a:r>
            <a:endParaRPr lang="en-US" sz="3200" dirty="0"/>
          </a:p>
          <a:p>
            <a:pPr lvl="1">
              <a:lnSpc>
                <a:spcPct val="120000"/>
              </a:lnSpc>
            </a:pPr>
            <a:r>
              <a:rPr lang="en-US" sz="2800" dirty="0"/>
              <a:t>The answer is C++ Template.</a:t>
            </a:r>
          </a:p>
          <a:p>
            <a:pPr>
              <a:lnSpc>
                <a:spcPct val="120000"/>
              </a:lnSpc>
            </a:pPr>
            <a:r>
              <a:rPr lang="en-US" sz="3200" dirty="0"/>
              <a:t>We can define a Template on classes or functions.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C0B020-7EC4-4CA4-A17D-8B28F31F9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05C47-FD47-4EA8-A60E-F9868B417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76708-913B-4997-BCD5-FF5BE7DF2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17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550E964-4F6F-4C1B-BB6A-C9C52FDC41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5724993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B24B3-48DD-48E6-978C-2F49061F9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Reviews of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2D033-4F8D-465C-AA43-8BCD62F5F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0849"/>
            <a:ext cx="10515600" cy="3168352"/>
          </a:xfrm>
        </p:spPr>
        <p:txBody>
          <a:bodyPr>
            <a:normAutofit/>
          </a:bodyPr>
          <a:lstStyle/>
          <a:p>
            <a:r>
              <a:rPr lang="en-US" sz="3200" dirty="0"/>
              <a:t>Example of Template:</a:t>
            </a:r>
          </a:p>
          <a:p>
            <a:pPr lvl="1"/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C0B020-7EC4-4CA4-A17D-8B28F31F9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05C47-FD47-4EA8-A60E-F9868B417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76708-913B-4997-BCD5-FF5BE7DF2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18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550E964-4F6F-4C1B-BB6A-C9C52FDC41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4D28AA-E188-453C-8BE1-1EAB04B33A25}"/>
              </a:ext>
            </a:extLst>
          </p:cNvPr>
          <p:cNvSpPr txBox="1"/>
          <p:nvPr/>
        </p:nvSpPr>
        <p:spPr>
          <a:xfrm>
            <a:off x="1651497" y="3233387"/>
            <a:ext cx="45623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icrosoft YaHei Mono" panose="020B0509020204020204" pitchFamily="49" charset="-122"/>
                <a:ea typeface="Microsoft YaHei Mono" panose="020B0509020204020204" pitchFamily="49" charset="-122"/>
              </a:rPr>
              <a:t>int add(int x, int y) {</a:t>
            </a:r>
          </a:p>
          <a:p>
            <a:r>
              <a:rPr lang="en-US" dirty="0">
                <a:latin typeface="Microsoft YaHei Mono" panose="020B0509020204020204" pitchFamily="49" charset="-122"/>
                <a:ea typeface="Microsoft YaHei Mono" panose="020B0509020204020204" pitchFamily="49" charset="-122"/>
              </a:rPr>
              <a:t>  return x + y;</a:t>
            </a:r>
          </a:p>
          <a:p>
            <a:r>
              <a:rPr lang="en-US" dirty="0">
                <a:latin typeface="Microsoft YaHei Mono" panose="020B0509020204020204" pitchFamily="49" charset="-122"/>
                <a:ea typeface="Microsoft YaHei Mono" panose="020B0509020204020204" pitchFamily="49" charset="-122"/>
              </a:rPr>
              <a:t>}</a:t>
            </a:r>
          </a:p>
          <a:p>
            <a:endParaRPr lang="en-US" dirty="0">
              <a:latin typeface="Microsoft YaHei Mono" panose="020B0509020204020204" pitchFamily="49" charset="-122"/>
              <a:ea typeface="Microsoft YaHei Mono" panose="020B0509020204020204" pitchFamily="49" charset="-122"/>
            </a:endParaRPr>
          </a:p>
          <a:p>
            <a:r>
              <a:rPr lang="en-US" dirty="0">
                <a:latin typeface="Microsoft YaHei Mono" panose="020B0509020204020204" pitchFamily="49" charset="-122"/>
                <a:ea typeface="Microsoft YaHei Mono" panose="020B0509020204020204" pitchFamily="49" charset="-122"/>
              </a:rPr>
              <a:t>double add(double x, double y) {</a:t>
            </a:r>
          </a:p>
          <a:p>
            <a:r>
              <a:rPr lang="en-US" dirty="0">
                <a:latin typeface="Microsoft YaHei Mono" panose="020B0509020204020204" pitchFamily="49" charset="-122"/>
                <a:ea typeface="Microsoft YaHei Mono" panose="020B0509020204020204" pitchFamily="49" charset="-122"/>
              </a:rPr>
              <a:t>  return x + y;</a:t>
            </a:r>
          </a:p>
          <a:p>
            <a:r>
              <a:rPr lang="en-US" dirty="0">
                <a:latin typeface="Microsoft YaHei Mono" panose="020B0509020204020204" pitchFamily="49" charset="-122"/>
                <a:ea typeface="Microsoft YaHei Mono" panose="020B0509020204020204" pitchFamily="49" charset="-122"/>
              </a:rPr>
              <a:t>}</a:t>
            </a:r>
          </a:p>
          <a:p>
            <a:endParaRPr lang="en-US" dirty="0">
              <a:latin typeface="Microsoft YaHei Mono" panose="020B0509020204020204" pitchFamily="49" charset="-122"/>
              <a:ea typeface="Microsoft YaHei Mono" panose="020B0509020204020204" pitchFamily="49" charset="-12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2C03F1-B49C-43EC-87BD-E5C90176AED0}"/>
              </a:ext>
            </a:extLst>
          </p:cNvPr>
          <p:cNvSpPr txBox="1"/>
          <p:nvPr/>
        </p:nvSpPr>
        <p:spPr>
          <a:xfrm>
            <a:off x="1363465" y="2852936"/>
            <a:ext cx="2901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 Is (functions overloading):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7C57AB-E65E-4F07-9ECC-F5CC4CDEB811}"/>
              </a:ext>
            </a:extLst>
          </p:cNvPr>
          <p:cNvSpPr txBox="1"/>
          <p:nvPr/>
        </p:nvSpPr>
        <p:spPr>
          <a:xfrm>
            <a:off x="6505919" y="3271917"/>
            <a:ext cx="31184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icrosoft YaHei Mono" panose="020B0509020204020204" pitchFamily="49" charset="-122"/>
                <a:ea typeface="Microsoft YaHei Mono" panose="020B0509020204020204" pitchFamily="49" charset="-122"/>
              </a:rPr>
              <a:t>template &lt;</a:t>
            </a:r>
            <a:r>
              <a:rPr lang="en-US" dirty="0" err="1">
                <a:latin typeface="Microsoft YaHei Mono" panose="020B0509020204020204" pitchFamily="49" charset="-122"/>
                <a:ea typeface="Microsoft YaHei Mono" panose="020B0509020204020204" pitchFamily="49" charset="-122"/>
              </a:rPr>
              <a:t>typename</a:t>
            </a:r>
            <a:r>
              <a:rPr lang="en-US" dirty="0">
                <a:latin typeface="Microsoft YaHei Mono" panose="020B0509020204020204" pitchFamily="49" charset="-122"/>
                <a:ea typeface="Microsoft YaHei Mono" panose="020B0509020204020204" pitchFamily="49" charset="-122"/>
              </a:rPr>
              <a:t> T&gt;</a:t>
            </a:r>
          </a:p>
          <a:p>
            <a:r>
              <a:rPr lang="en-US" dirty="0">
                <a:latin typeface="Microsoft YaHei Mono" panose="020B0509020204020204" pitchFamily="49" charset="-122"/>
                <a:ea typeface="Microsoft YaHei Mono" panose="020B0509020204020204" pitchFamily="49" charset="-122"/>
              </a:rPr>
              <a:t>T add(T x, T y) {</a:t>
            </a:r>
          </a:p>
          <a:p>
            <a:r>
              <a:rPr lang="en-US" dirty="0">
                <a:latin typeface="Microsoft YaHei Mono" panose="020B0509020204020204" pitchFamily="49" charset="-122"/>
                <a:ea typeface="Microsoft YaHei Mono" panose="020B0509020204020204" pitchFamily="49" charset="-122"/>
              </a:rPr>
              <a:t>  return x + y;</a:t>
            </a:r>
          </a:p>
          <a:p>
            <a:r>
              <a:rPr lang="en-US" dirty="0">
                <a:latin typeface="Microsoft YaHei Mono" panose="020B0509020204020204" pitchFamily="49" charset="-122"/>
                <a:ea typeface="Microsoft YaHei Mono" panose="020B0509020204020204" pitchFamily="49" charset="-122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AB3973-D96C-4BB5-ACFB-DD8EA98AA5A3}"/>
              </a:ext>
            </a:extLst>
          </p:cNvPr>
          <p:cNvSpPr txBox="1"/>
          <p:nvPr/>
        </p:nvSpPr>
        <p:spPr>
          <a:xfrm>
            <a:off x="6168008" y="2852936"/>
            <a:ext cx="1750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Be (Template)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37177AE-965A-495B-8DAE-F146E8ABE198}"/>
              </a:ext>
            </a:extLst>
          </p:cNvPr>
          <p:cNvSpPr/>
          <p:nvPr/>
        </p:nvSpPr>
        <p:spPr>
          <a:xfrm>
            <a:off x="1343472" y="2708920"/>
            <a:ext cx="4562349" cy="2592288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8BCE6A2-9961-4601-BC36-CFA54B69436A}"/>
              </a:ext>
            </a:extLst>
          </p:cNvPr>
          <p:cNvSpPr/>
          <p:nvPr/>
        </p:nvSpPr>
        <p:spPr>
          <a:xfrm>
            <a:off x="6136713" y="2710662"/>
            <a:ext cx="4562349" cy="2590546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7958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BD849-BE22-4140-9A2A-529AA6346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Reviews of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9B9B6-CB12-483D-B182-8E7B5C5824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of Template: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8BA20-D852-4CF5-A48B-5BC55D2C2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53693-9B1F-4183-B2E0-60C174ADF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384F4-4D6E-4DEF-BC63-A732E20AC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61776"/>
            <a:ext cx="2743200" cy="365125"/>
          </a:xfrm>
        </p:spPr>
        <p:txBody>
          <a:bodyPr/>
          <a:lstStyle/>
          <a:p>
            <a:fld id="{D325CB3F-26C9-44D7-A7CB-40F86C5CE4B1}" type="slidenum">
              <a:rPr lang="en-US" smtClean="0"/>
              <a:t>19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0C8F3E0-2934-48A3-8F33-6DB610EBFE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C951DC-21EF-433A-8FBD-66D7A0ED16C7}"/>
              </a:ext>
            </a:extLst>
          </p:cNvPr>
          <p:cNvSpPr txBox="1"/>
          <p:nvPr/>
        </p:nvSpPr>
        <p:spPr>
          <a:xfrm>
            <a:off x="983432" y="2708920"/>
            <a:ext cx="39604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icrosoft YaHei Mono" panose="020B0509020204020204" pitchFamily="49" charset="-122"/>
                <a:ea typeface="Microsoft YaHei Mono" panose="020B0509020204020204" pitchFamily="49" charset="-122"/>
              </a:rPr>
              <a:t>template &lt;class T&gt;</a:t>
            </a:r>
          </a:p>
          <a:p>
            <a:r>
              <a:rPr lang="en-US" dirty="0">
                <a:latin typeface="Microsoft YaHei Mono" panose="020B0509020204020204" pitchFamily="49" charset="-122"/>
                <a:ea typeface="Microsoft YaHei Mono" panose="020B0509020204020204" pitchFamily="49" charset="-122"/>
              </a:rPr>
              <a:t>class Stack {</a:t>
            </a:r>
          </a:p>
          <a:p>
            <a:r>
              <a:rPr lang="en-US" dirty="0">
                <a:latin typeface="Microsoft YaHei Mono" panose="020B0509020204020204" pitchFamily="49" charset="-122"/>
                <a:ea typeface="Microsoft YaHei Mono" panose="020B0509020204020204" pitchFamily="49" charset="-122"/>
              </a:rPr>
              <a:t>   private:</a:t>
            </a:r>
          </a:p>
          <a:p>
            <a:r>
              <a:rPr lang="en-US" dirty="0">
                <a:latin typeface="Microsoft YaHei Mono" panose="020B0509020204020204" pitchFamily="49" charset="-122"/>
                <a:ea typeface="Microsoft YaHei Mono" panose="020B0509020204020204" pitchFamily="49" charset="-122"/>
              </a:rPr>
              <a:t>      vector&lt;T&gt; </a:t>
            </a:r>
            <a:r>
              <a:rPr lang="en-US" dirty="0" err="1">
                <a:latin typeface="Microsoft YaHei Mono" panose="020B0509020204020204" pitchFamily="49" charset="-122"/>
                <a:ea typeface="Microsoft YaHei Mono" panose="020B0509020204020204" pitchFamily="49" charset="-122"/>
              </a:rPr>
              <a:t>elems</a:t>
            </a:r>
            <a:r>
              <a:rPr lang="en-US" dirty="0">
                <a:latin typeface="Microsoft YaHei Mono" panose="020B0509020204020204" pitchFamily="49" charset="-122"/>
                <a:ea typeface="Microsoft YaHei Mono" panose="020B0509020204020204" pitchFamily="49" charset="-122"/>
              </a:rPr>
              <a:t>;</a:t>
            </a:r>
          </a:p>
          <a:p>
            <a:r>
              <a:rPr lang="en-US" dirty="0">
                <a:latin typeface="Microsoft YaHei Mono" panose="020B0509020204020204" pitchFamily="49" charset="-122"/>
                <a:ea typeface="Microsoft YaHei Mono" panose="020B0509020204020204" pitchFamily="49" charset="-122"/>
              </a:rPr>
              <a:t>   public:</a:t>
            </a:r>
          </a:p>
          <a:p>
            <a:r>
              <a:rPr lang="en-US" dirty="0">
                <a:latin typeface="Microsoft YaHei Mono" panose="020B0509020204020204" pitchFamily="49" charset="-122"/>
                <a:ea typeface="Microsoft YaHei Mono" panose="020B0509020204020204" pitchFamily="49" charset="-122"/>
              </a:rPr>
              <a:t>      void push(T const&amp;);</a:t>
            </a:r>
          </a:p>
          <a:p>
            <a:r>
              <a:rPr lang="en-US" dirty="0">
                <a:latin typeface="Microsoft YaHei Mono" panose="020B0509020204020204" pitchFamily="49" charset="-122"/>
                <a:ea typeface="Microsoft YaHei Mono" panose="020B0509020204020204" pitchFamily="49" charset="-122"/>
              </a:rPr>
              <a:t>      void pop();</a:t>
            </a:r>
          </a:p>
          <a:p>
            <a:r>
              <a:rPr lang="en-US" dirty="0">
                <a:latin typeface="Microsoft YaHei Mono" panose="020B0509020204020204" pitchFamily="49" charset="-122"/>
                <a:ea typeface="Microsoft YaHei Mono" panose="020B0509020204020204" pitchFamily="49" charset="-122"/>
              </a:rPr>
              <a:t>      T top() const;</a:t>
            </a:r>
          </a:p>
          <a:p>
            <a:r>
              <a:rPr lang="en-US" dirty="0">
                <a:latin typeface="Microsoft YaHei Mono" panose="020B0509020204020204" pitchFamily="49" charset="-122"/>
                <a:ea typeface="Microsoft YaHei Mono" panose="020B0509020204020204" pitchFamily="49" charset="-122"/>
              </a:rPr>
              <a:t>   bool empty() const {</a:t>
            </a:r>
          </a:p>
          <a:p>
            <a:r>
              <a:rPr lang="en-US" dirty="0">
                <a:latin typeface="Microsoft YaHei Mono" panose="020B0509020204020204" pitchFamily="49" charset="-122"/>
                <a:ea typeface="Microsoft YaHei Mono" panose="020B0509020204020204" pitchFamily="49" charset="-122"/>
              </a:rPr>
              <a:t>         return </a:t>
            </a:r>
            <a:r>
              <a:rPr lang="en-US" dirty="0" err="1">
                <a:latin typeface="Microsoft YaHei Mono" panose="020B0509020204020204" pitchFamily="49" charset="-122"/>
                <a:ea typeface="Microsoft YaHei Mono" panose="020B0509020204020204" pitchFamily="49" charset="-122"/>
              </a:rPr>
              <a:t>elems.empty</a:t>
            </a:r>
            <a:r>
              <a:rPr lang="en-US" dirty="0">
                <a:latin typeface="Microsoft YaHei Mono" panose="020B0509020204020204" pitchFamily="49" charset="-122"/>
                <a:ea typeface="Microsoft YaHei Mono" panose="020B0509020204020204" pitchFamily="49" charset="-122"/>
              </a:rPr>
              <a:t>();</a:t>
            </a:r>
          </a:p>
          <a:p>
            <a:r>
              <a:rPr lang="en-US" dirty="0">
                <a:latin typeface="Microsoft YaHei Mono" panose="020B0509020204020204" pitchFamily="49" charset="-122"/>
                <a:ea typeface="Microsoft YaHei Mono" panose="020B0509020204020204" pitchFamily="49" charset="-122"/>
              </a:rPr>
              <a:t>   }</a:t>
            </a:r>
          </a:p>
          <a:p>
            <a:r>
              <a:rPr lang="en-US" dirty="0">
                <a:latin typeface="Microsoft YaHei Mono" panose="020B0509020204020204" pitchFamily="49" charset="-122"/>
                <a:ea typeface="Microsoft YaHei Mono" panose="020B0509020204020204" pitchFamily="49" charset="-122"/>
              </a:rPr>
              <a:t>};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886A6D8-A5BC-47D4-A9A1-B9419180DBD5}"/>
              </a:ext>
            </a:extLst>
          </p:cNvPr>
          <p:cNvSpPr txBox="1"/>
          <p:nvPr/>
        </p:nvSpPr>
        <p:spPr>
          <a:xfrm>
            <a:off x="5676957" y="3539917"/>
            <a:ext cx="5769528" cy="17543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600" dirty="0"/>
              <a:t>Usage:</a:t>
            </a:r>
          </a:p>
          <a:p>
            <a:r>
              <a:rPr lang="sv-SE" sz="3600" dirty="0"/>
              <a:t>Stack&lt;int&gt; intStack;</a:t>
            </a:r>
          </a:p>
          <a:p>
            <a:r>
              <a:rPr lang="sv-SE" sz="3600" dirty="0"/>
              <a:t>Stack&lt;std::string&gt; stringStack;</a:t>
            </a:r>
            <a:endParaRPr lang="en-US" sz="3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A38974-64FE-4060-8107-3A49CD050BEC}"/>
              </a:ext>
            </a:extLst>
          </p:cNvPr>
          <p:cNvSpPr txBox="1"/>
          <p:nvPr/>
        </p:nvSpPr>
        <p:spPr>
          <a:xfrm>
            <a:off x="906838" y="3998280"/>
            <a:ext cx="41136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Source Han Sans Bold" panose="020B0800000000000000" pitchFamily="34" charset="-128"/>
                <a:ea typeface="Source Han Sans Bold" panose="020B0800000000000000" pitchFamily="34" charset="-128"/>
              </a:rPr>
              <a:t>You can ignore this.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20EB4E-860D-4E48-B550-A81B6354D42A}"/>
              </a:ext>
            </a:extLst>
          </p:cNvPr>
          <p:cNvSpPr txBox="1"/>
          <p:nvPr/>
        </p:nvSpPr>
        <p:spPr>
          <a:xfrm>
            <a:off x="5579119" y="2955142"/>
            <a:ext cx="26626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Source Han Sans Bold" panose="020B0800000000000000" pitchFamily="34" charset="-128"/>
                <a:ea typeface="Source Han Sans Bold" panose="020B0800000000000000" pitchFamily="34" charset="-128"/>
              </a:rPr>
              <a:t>But not this.</a:t>
            </a:r>
          </a:p>
        </p:txBody>
      </p:sp>
    </p:spTree>
    <p:extLst>
      <p:ext uri="{BB962C8B-B14F-4D97-AF65-F5344CB8AC3E}">
        <p14:creationId xmlns:p14="http://schemas.microsoft.com/office/powerpoint/2010/main" val="742338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87">
            <a:extLst>
              <a:ext uri="{FF2B5EF4-FFF2-40B4-BE49-F238E27FC236}">
                <a16:creationId xmlns:a16="http://schemas.microsoft.com/office/drawing/2014/main" id="{F6DCFE65-1BF7-4583-95DD-C16D26CCB0DB}"/>
              </a:ext>
            </a:extLst>
          </p:cNvPr>
          <p:cNvGrpSpPr/>
          <p:nvPr/>
        </p:nvGrpSpPr>
        <p:grpSpPr>
          <a:xfrm>
            <a:off x="912800" y="3339974"/>
            <a:ext cx="1467402" cy="1199551"/>
            <a:chOff x="1921112" y="114053"/>
            <a:chExt cx="8110307" cy="6629895"/>
          </a:xfrm>
        </p:grpSpPr>
        <p:sp>
          <p:nvSpPr>
            <p:cNvPr id="89" name="Figure">
              <a:extLst>
                <a:ext uri="{FF2B5EF4-FFF2-40B4-BE49-F238E27FC236}">
                  <a16:creationId xmlns:a16="http://schemas.microsoft.com/office/drawing/2014/main" id="{3B74A785-3624-43BB-A740-BC0D695DFE36}"/>
                </a:ext>
              </a:extLst>
            </p:cNvPr>
            <p:cNvSpPr/>
            <p:nvPr/>
          </p:nvSpPr>
          <p:spPr>
            <a:xfrm>
              <a:off x="3867079" y="785076"/>
              <a:ext cx="4801950" cy="5958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3" h="20744" extrusionOk="0">
                  <a:moveTo>
                    <a:pt x="50" y="8912"/>
                  </a:moveTo>
                  <a:cubicBezTo>
                    <a:pt x="599" y="13351"/>
                    <a:pt x="9033" y="21184"/>
                    <a:pt x="14691" y="20725"/>
                  </a:cubicBezTo>
                  <a:cubicBezTo>
                    <a:pt x="20349" y="20265"/>
                    <a:pt x="21091" y="11684"/>
                    <a:pt x="20542" y="7246"/>
                  </a:cubicBezTo>
                  <a:cubicBezTo>
                    <a:pt x="19992" y="2808"/>
                    <a:pt x="14951" y="-416"/>
                    <a:pt x="9293" y="43"/>
                  </a:cubicBezTo>
                  <a:cubicBezTo>
                    <a:pt x="3636" y="503"/>
                    <a:pt x="-509" y="4474"/>
                    <a:pt x="50" y="8912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90" name="Figure">
              <a:extLst>
                <a:ext uri="{FF2B5EF4-FFF2-40B4-BE49-F238E27FC236}">
                  <a16:creationId xmlns:a16="http://schemas.microsoft.com/office/drawing/2014/main" id="{AC1D07C2-EC37-48BA-AD95-479A2D98AA2C}"/>
                </a:ext>
              </a:extLst>
            </p:cNvPr>
            <p:cNvSpPr/>
            <p:nvPr/>
          </p:nvSpPr>
          <p:spPr>
            <a:xfrm>
              <a:off x="2927648" y="1746876"/>
              <a:ext cx="7103771" cy="482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89" h="18693" extrusionOk="0">
                  <a:moveTo>
                    <a:pt x="245" y="15021"/>
                  </a:moveTo>
                  <a:cubicBezTo>
                    <a:pt x="1306" y="18233"/>
                    <a:pt x="6123" y="19289"/>
                    <a:pt x="10101" y="18380"/>
                  </a:cubicBezTo>
                  <a:cubicBezTo>
                    <a:pt x="14080" y="17471"/>
                    <a:pt x="20377" y="13324"/>
                    <a:pt x="19507" y="5836"/>
                  </a:cubicBezTo>
                  <a:cubicBezTo>
                    <a:pt x="19168" y="2918"/>
                    <a:pt x="16966" y="-2311"/>
                    <a:pt x="8751" y="1135"/>
                  </a:cubicBezTo>
                  <a:cubicBezTo>
                    <a:pt x="4192" y="3048"/>
                    <a:pt x="-1223" y="10588"/>
                    <a:pt x="245" y="15021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91" name="Figure">
              <a:extLst>
                <a:ext uri="{FF2B5EF4-FFF2-40B4-BE49-F238E27FC236}">
                  <a16:creationId xmlns:a16="http://schemas.microsoft.com/office/drawing/2014/main" id="{7A3EBCD5-9F52-4EE8-A2A4-00D82F2DD40B}"/>
                </a:ext>
              </a:extLst>
            </p:cNvPr>
            <p:cNvSpPr/>
            <p:nvPr/>
          </p:nvSpPr>
          <p:spPr>
            <a:xfrm>
              <a:off x="2368461" y="1388997"/>
              <a:ext cx="6998772" cy="4812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116" extrusionOk="0">
                  <a:moveTo>
                    <a:pt x="0" y="7130"/>
                  </a:moveTo>
                  <a:cubicBezTo>
                    <a:pt x="0" y="12861"/>
                    <a:pt x="8015" y="19116"/>
                    <a:pt x="12433" y="19116"/>
                  </a:cubicBezTo>
                  <a:cubicBezTo>
                    <a:pt x="16851" y="19116"/>
                    <a:pt x="21600" y="12861"/>
                    <a:pt x="21600" y="7130"/>
                  </a:cubicBezTo>
                  <a:cubicBezTo>
                    <a:pt x="21600" y="1399"/>
                    <a:pt x="19736" y="-2484"/>
                    <a:pt x="13206" y="1861"/>
                  </a:cubicBezTo>
                  <a:cubicBezTo>
                    <a:pt x="9285" y="4482"/>
                    <a:pt x="0" y="1399"/>
                    <a:pt x="0" y="713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 algn="ctr" defTabSz="4572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r>
                <a:rPr kumimoji="0" lang="en-US" sz="36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Gill Sans"/>
                  <a:sym typeface="Gill Sans"/>
                </a:rPr>
                <a:t>01</a:t>
              </a:r>
              <a:endParaRPr kumimoji="0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92" name="Figure">
              <a:extLst>
                <a:ext uri="{FF2B5EF4-FFF2-40B4-BE49-F238E27FC236}">
                  <a16:creationId xmlns:a16="http://schemas.microsoft.com/office/drawing/2014/main" id="{0602B3D1-34D0-4EC2-93F9-52121D9D7836}"/>
                </a:ext>
              </a:extLst>
            </p:cNvPr>
            <p:cNvSpPr/>
            <p:nvPr/>
          </p:nvSpPr>
          <p:spPr>
            <a:xfrm>
              <a:off x="6730112" y="114053"/>
              <a:ext cx="1313884" cy="1186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15" h="19060" extrusionOk="0">
                  <a:moveTo>
                    <a:pt x="1251" y="17706"/>
                  </a:moveTo>
                  <a:cubicBezTo>
                    <a:pt x="3633" y="20258"/>
                    <a:pt x="13007" y="19180"/>
                    <a:pt x="16737" y="14651"/>
                  </a:cubicBezTo>
                  <a:cubicBezTo>
                    <a:pt x="20468" y="10087"/>
                    <a:pt x="17145" y="3797"/>
                    <a:pt x="14794" y="1210"/>
                  </a:cubicBezTo>
                  <a:cubicBezTo>
                    <a:pt x="12411" y="-1342"/>
                    <a:pt x="7458" y="275"/>
                    <a:pt x="3727" y="4804"/>
                  </a:cubicBezTo>
                  <a:cubicBezTo>
                    <a:pt x="-3" y="9368"/>
                    <a:pt x="-1132" y="15155"/>
                    <a:pt x="1251" y="17706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93" name="Figure">
              <a:extLst>
                <a:ext uri="{FF2B5EF4-FFF2-40B4-BE49-F238E27FC236}">
                  <a16:creationId xmlns:a16="http://schemas.microsoft.com/office/drawing/2014/main" id="{C94444AD-F449-48FE-A024-C229BBE1AEE5}"/>
                </a:ext>
              </a:extLst>
            </p:cNvPr>
            <p:cNvSpPr/>
            <p:nvPr/>
          </p:nvSpPr>
          <p:spPr>
            <a:xfrm>
              <a:off x="1921112" y="4207292"/>
              <a:ext cx="875650" cy="89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94" name="Figure">
              <a:extLst>
                <a:ext uri="{FF2B5EF4-FFF2-40B4-BE49-F238E27FC236}">
                  <a16:creationId xmlns:a16="http://schemas.microsoft.com/office/drawing/2014/main" id="{4358133C-3CB3-4CC2-941F-9BB8171C26ED}"/>
                </a:ext>
              </a:extLst>
            </p:cNvPr>
            <p:cNvSpPr/>
            <p:nvPr/>
          </p:nvSpPr>
          <p:spPr>
            <a:xfrm>
              <a:off x="8765547" y="1031118"/>
              <a:ext cx="604493" cy="575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AAE0B3E6-89AA-4EB7-999E-3824FB4607AF}"/>
              </a:ext>
            </a:extLst>
          </p:cNvPr>
          <p:cNvGrpSpPr/>
          <p:nvPr/>
        </p:nvGrpSpPr>
        <p:grpSpPr>
          <a:xfrm>
            <a:off x="912800" y="4839622"/>
            <a:ext cx="1467402" cy="1199551"/>
            <a:chOff x="1921112" y="114053"/>
            <a:chExt cx="8110307" cy="6629895"/>
          </a:xfrm>
        </p:grpSpPr>
        <p:sp>
          <p:nvSpPr>
            <p:cNvPr id="96" name="Figure">
              <a:extLst>
                <a:ext uri="{FF2B5EF4-FFF2-40B4-BE49-F238E27FC236}">
                  <a16:creationId xmlns:a16="http://schemas.microsoft.com/office/drawing/2014/main" id="{485A0588-2251-4E22-AE9E-C6F953B68A5E}"/>
                </a:ext>
              </a:extLst>
            </p:cNvPr>
            <p:cNvSpPr/>
            <p:nvPr/>
          </p:nvSpPr>
          <p:spPr>
            <a:xfrm>
              <a:off x="3867079" y="785076"/>
              <a:ext cx="4801950" cy="5958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3" h="20744" extrusionOk="0">
                  <a:moveTo>
                    <a:pt x="50" y="8912"/>
                  </a:moveTo>
                  <a:cubicBezTo>
                    <a:pt x="599" y="13351"/>
                    <a:pt x="9033" y="21184"/>
                    <a:pt x="14691" y="20725"/>
                  </a:cubicBezTo>
                  <a:cubicBezTo>
                    <a:pt x="20349" y="20265"/>
                    <a:pt x="21091" y="11684"/>
                    <a:pt x="20542" y="7246"/>
                  </a:cubicBezTo>
                  <a:cubicBezTo>
                    <a:pt x="19992" y="2808"/>
                    <a:pt x="14951" y="-416"/>
                    <a:pt x="9293" y="43"/>
                  </a:cubicBezTo>
                  <a:cubicBezTo>
                    <a:pt x="3636" y="503"/>
                    <a:pt x="-509" y="4474"/>
                    <a:pt x="50" y="8912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97" name="Figure">
              <a:extLst>
                <a:ext uri="{FF2B5EF4-FFF2-40B4-BE49-F238E27FC236}">
                  <a16:creationId xmlns:a16="http://schemas.microsoft.com/office/drawing/2014/main" id="{D4033E88-3177-4112-B578-B8C896A047CF}"/>
                </a:ext>
              </a:extLst>
            </p:cNvPr>
            <p:cNvSpPr/>
            <p:nvPr/>
          </p:nvSpPr>
          <p:spPr>
            <a:xfrm>
              <a:off x="2927648" y="1746876"/>
              <a:ext cx="7103771" cy="482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89" h="18693" extrusionOk="0">
                  <a:moveTo>
                    <a:pt x="245" y="15021"/>
                  </a:moveTo>
                  <a:cubicBezTo>
                    <a:pt x="1306" y="18233"/>
                    <a:pt x="6123" y="19289"/>
                    <a:pt x="10101" y="18380"/>
                  </a:cubicBezTo>
                  <a:cubicBezTo>
                    <a:pt x="14080" y="17471"/>
                    <a:pt x="20377" y="13324"/>
                    <a:pt x="19507" y="5836"/>
                  </a:cubicBezTo>
                  <a:cubicBezTo>
                    <a:pt x="19168" y="2918"/>
                    <a:pt x="16966" y="-2311"/>
                    <a:pt x="8751" y="1135"/>
                  </a:cubicBezTo>
                  <a:cubicBezTo>
                    <a:pt x="4192" y="3048"/>
                    <a:pt x="-1223" y="10588"/>
                    <a:pt x="245" y="15021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98" name="Figure">
              <a:extLst>
                <a:ext uri="{FF2B5EF4-FFF2-40B4-BE49-F238E27FC236}">
                  <a16:creationId xmlns:a16="http://schemas.microsoft.com/office/drawing/2014/main" id="{2A45EBD4-8F10-434E-97FF-FE7CD741AEAB}"/>
                </a:ext>
              </a:extLst>
            </p:cNvPr>
            <p:cNvSpPr/>
            <p:nvPr/>
          </p:nvSpPr>
          <p:spPr>
            <a:xfrm>
              <a:off x="2368461" y="1388997"/>
              <a:ext cx="6998772" cy="4812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116" extrusionOk="0">
                  <a:moveTo>
                    <a:pt x="0" y="7130"/>
                  </a:moveTo>
                  <a:cubicBezTo>
                    <a:pt x="0" y="12861"/>
                    <a:pt x="8015" y="19116"/>
                    <a:pt x="12433" y="19116"/>
                  </a:cubicBezTo>
                  <a:cubicBezTo>
                    <a:pt x="16851" y="19116"/>
                    <a:pt x="21600" y="12861"/>
                    <a:pt x="21600" y="7130"/>
                  </a:cubicBezTo>
                  <a:cubicBezTo>
                    <a:pt x="21600" y="1399"/>
                    <a:pt x="19736" y="-2484"/>
                    <a:pt x="13206" y="1861"/>
                  </a:cubicBezTo>
                  <a:cubicBezTo>
                    <a:pt x="9285" y="4482"/>
                    <a:pt x="0" y="1399"/>
                    <a:pt x="0" y="713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 algn="ctr" defTabSz="4572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r>
                <a:rPr lang="en-US" sz="3600" b="1" kern="0" dirty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sym typeface="Gill Sans"/>
                </a:rPr>
                <a:t>02</a:t>
              </a:r>
              <a:endParaRPr kumimoji="0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99" name="Figure">
              <a:extLst>
                <a:ext uri="{FF2B5EF4-FFF2-40B4-BE49-F238E27FC236}">
                  <a16:creationId xmlns:a16="http://schemas.microsoft.com/office/drawing/2014/main" id="{1C002C03-A58F-4943-90A2-E3A9BE9D4C9D}"/>
                </a:ext>
              </a:extLst>
            </p:cNvPr>
            <p:cNvSpPr/>
            <p:nvPr/>
          </p:nvSpPr>
          <p:spPr>
            <a:xfrm>
              <a:off x="6730112" y="114053"/>
              <a:ext cx="1313884" cy="1186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15" h="19060" extrusionOk="0">
                  <a:moveTo>
                    <a:pt x="1251" y="17706"/>
                  </a:moveTo>
                  <a:cubicBezTo>
                    <a:pt x="3633" y="20258"/>
                    <a:pt x="13007" y="19180"/>
                    <a:pt x="16737" y="14651"/>
                  </a:cubicBezTo>
                  <a:cubicBezTo>
                    <a:pt x="20468" y="10087"/>
                    <a:pt x="17145" y="3797"/>
                    <a:pt x="14794" y="1210"/>
                  </a:cubicBezTo>
                  <a:cubicBezTo>
                    <a:pt x="12411" y="-1342"/>
                    <a:pt x="7458" y="275"/>
                    <a:pt x="3727" y="4804"/>
                  </a:cubicBezTo>
                  <a:cubicBezTo>
                    <a:pt x="-3" y="9368"/>
                    <a:pt x="-1132" y="15155"/>
                    <a:pt x="1251" y="17706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00" name="Figure">
              <a:extLst>
                <a:ext uri="{FF2B5EF4-FFF2-40B4-BE49-F238E27FC236}">
                  <a16:creationId xmlns:a16="http://schemas.microsoft.com/office/drawing/2014/main" id="{57697401-BA6C-493D-944A-F3A6B02CAFCB}"/>
                </a:ext>
              </a:extLst>
            </p:cNvPr>
            <p:cNvSpPr/>
            <p:nvPr/>
          </p:nvSpPr>
          <p:spPr>
            <a:xfrm>
              <a:off x="1921112" y="4207292"/>
              <a:ext cx="875650" cy="89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01" name="Figure">
              <a:extLst>
                <a:ext uri="{FF2B5EF4-FFF2-40B4-BE49-F238E27FC236}">
                  <a16:creationId xmlns:a16="http://schemas.microsoft.com/office/drawing/2014/main" id="{1E9E0F58-1646-45DA-B160-9FC954301A5F}"/>
                </a:ext>
              </a:extLst>
            </p:cNvPr>
            <p:cNvSpPr/>
            <p:nvPr/>
          </p:nvSpPr>
          <p:spPr>
            <a:xfrm>
              <a:off x="8765547" y="1031118"/>
              <a:ext cx="604493" cy="575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257A48A-5FCD-4F03-9417-52B37EC9E2E9}"/>
              </a:ext>
            </a:extLst>
          </p:cNvPr>
          <p:cNvGrpSpPr/>
          <p:nvPr/>
        </p:nvGrpSpPr>
        <p:grpSpPr>
          <a:xfrm>
            <a:off x="912800" y="1840327"/>
            <a:ext cx="1467402" cy="1199551"/>
            <a:chOff x="1921112" y="114053"/>
            <a:chExt cx="8110307" cy="6629895"/>
          </a:xfrm>
        </p:grpSpPr>
        <p:sp>
          <p:nvSpPr>
            <p:cNvPr id="82" name="Figure">
              <a:extLst>
                <a:ext uri="{FF2B5EF4-FFF2-40B4-BE49-F238E27FC236}">
                  <a16:creationId xmlns:a16="http://schemas.microsoft.com/office/drawing/2014/main" id="{F16371F3-10C5-42FC-87EE-DB32CCEDED2C}"/>
                </a:ext>
              </a:extLst>
            </p:cNvPr>
            <p:cNvSpPr/>
            <p:nvPr/>
          </p:nvSpPr>
          <p:spPr>
            <a:xfrm>
              <a:off x="3867079" y="785076"/>
              <a:ext cx="4801950" cy="5958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3" h="20744" extrusionOk="0">
                  <a:moveTo>
                    <a:pt x="50" y="8912"/>
                  </a:moveTo>
                  <a:cubicBezTo>
                    <a:pt x="599" y="13351"/>
                    <a:pt x="9033" y="21184"/>
                    <a:pt x="14691" y="20725"/>
                  </a:cubicBezTo>
                  <a:cubicBezTo>
                    <a:pt x="20349" y="20265"/>
                    <a:pt x="21091" y="11684"/>
                    <a:pt x="20542" y="7246"/>
                  </a:cubicBezTo>
                  <a:cubicBezTo>
                    <a:pt x="19992" y="2808"/>
                    <a:pt x="14951" y="-416"/>
                    <a:pt x="9293" y="43"/>
                  </a:cubicBezTo>
                  <a:cubicBezTo>
                    <a:pt x="3636" y="503"/>
                    <a:pt x="-509" y="4474"/>
                    <a:pt x="50" y="8912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83" name="Figure">
              <a:extLst>
                <a:ext uri="{FF2B5EF4-FFF2-40B4-BE49-F238E27FC236}">
                  <a16:creationId xmlns:a16="http://schemas.microsoft.com/office/drawing/2014/main" id="{A247A9B0-E0AE-4078-92D2-BE021879364E}"/>
                </a:ext>
              </a:extLst>
            </p:cNvPr>
            <p:cNvSpPr/>
            <p:nvPr/>
          </p:nvSpPr>
          <p:spPr>
            <a:xfrm>
              <a:off x="2927648" y="1746876"/>
              <a:ext cx="7103771" cy="482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89" h="18693" extrusionOk="0">
                  <a:moveTo>
                    <a:pt x="245" y="15021"/>
                  </a:moveTo>
                  <a:cubicBezTo>
                    <a:pt x="1306" y="18233"/>
                    <a:pt x="6123" y="19289"/>
                    <a:pt x="10101" y="18380"/>
                  </a:cubicBezTo>
                  <a:cubicBezTo>
                    <a:pt x="14080" y="17471"/>
                    <a:pt x="20377" y="13324"/>
                    <a:pt x="19507" y="5836"/>
                  </a:cubicBezTo>
                  <a:cubicBezTo>
                    <a:pt x="19168" y="2918"/>
                    <a:pt x="16966" y="-2311"/>
                    <a:pt x="8751" y="1135"/>
                  </a:cubicBezTo>
                  <a:cubicBezTo>
                    <a:pt x="4192" y="3048"/>
                    <a:pt x="-1223" y="10588"/>
                    <a:pt x="245" y="15021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84" name="Figure">
              <a:extLst>
                <a:ext uri="{FF2B5EF4-FFF2-40B4-BE49-F238E27FC236}">
                  <a16:creationId xmlns:a16="http://schemas.microsoft.com/office/drawing/2014/main" id="{85470AAA-139B-417F-B1E5-A317A8E02A1A}"/>
                </a:ext>
              </a:extLst>
            </p:cNvPr>
            <p:cNvSpPr/>
            <p:nvPr/>
          </p:nvSpPr>
          <p:spPr>
            <a:xfrm>
              <a:off x="2368461" y="1388997"/>
              <a:ext cx="6998772" cy="4812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116" extrusionOk="0">
                  <a:moveTo>
                    <a:pt x="0" y="7130"/>
                  </a:moveTo>
                  <a:cubicBezTo>
                    <a:pt x="0" y="12861"/>
                    <a:pt x="8015" y="19116"/>
                    <a:pt x="12433" y="19116"/>
                  </a:cubicBezTo>
                  <a:cubicBezTo>
                    <a:pt x="16851" y="19116"/>
                    <a:pt x="21600" y="12861"/>
                    <a:pt x="21600" y="7130"/>
                  </a:cubicBezTo>
                  <a:cubicBezTo>
                    <a:pt x="21600" y="1399"/>
                    <a:pt x="19736" y="-2484"/>
                    <a:pt x="13206" y="1861"/>
                  </a:cubicBezTo>
                  <a:cubicBezTo>
                    <a:pt x="9285" y="4482"/>
                    <a:pt x="0" y="1399"/>
                    <a:pt x="0" y="713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 algn="ctr" defTabSz="4572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r>
                <a:rPr lang="en-US" sz="3600" b="1" kern="0" dirty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sym typeface="Gill Sans"/>
                </a:rPr>
                <a:t>00</a:t>
              </a:r>
              <a:endParaRPr kumimoji="0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85" name="Figure">
              <a:extLst>
                <a:ext uri="{FF2B5EF4-FFF2-40B4-BE49-F238E27FC236}">
                  <a16:creationId xmlns:a16="http://schemas.microsoft.com/office/drawing/2014/main" id="{D7817829-9A24-489A-AE64-F6D13F0BBD84}"/>
                </a:ext>
              </a:extLst>
            </p:cNvPr>
            <p:cNvSpPr/>
            <p:nvPr/>
          </p:nvSpPr>
          <p:spPr>
            <a:xfrm>
              <a:off x="6730112" y="114053"/>
              <a:ext cx="1313884" cy="1186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15" h="19060" extrusionOk="0">
                  <a:moveTo>
                    <a:pt x="1251" y="17706"/>
                  </a:moveTo>
                  <a:cubicBezTo>
                    <a:pt x="3633" y="20258"/>
                    <a:pt x="13007" y="19180"/>
                    <a:pt x="16737" y="14651"/>
                  </a:cubicBezTo>
                  <a:cubicBezTo>
                    <a:pt x="20468" y="10087"/>
                    <a:pt x="17145" y="3797"/>
                    <a:pt x="14794" y="1210"/>
                  </a:cubicBezTo>
                  <a:cubicBezTo>
                    <a:pt x="12411" y="-1342"/>
                    <a:pt x="7458" y="275"/>
                    <a:pt x="3727" y="4804"/>
                  </a:cubicBezTo>
                  <a:cubicBezTo>
                    <a:pt x="-3" y="9368"/>
                    <a:pt x="-1132" y="15155"/>
                    <a:pt x="1251" y="17706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86" name="Figure">
              <a:extLst>
                <a:ext uri="{FF2B5EF4-FFF2-40B4-BE49-F238E27FC236}">
                  <a16:creationId xmlns:a16="http://schemas.microsoft.com/office/drawing/2014/main" id="{2870DC24-D382-46B5-8C53-79C7711252F0}"/>
                </a:ext>
              </a:extLst>
            </p:cNvPr>
            <p:cNvSpPr/>
            <p:nvPr/>
          </p:nvSpPr>
          <p:spPr>
            <a:xfrm>
              <a:off x="1921112" y="4207292"/>
              <a:ext cx="875650" cy="89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87" name="Figure">
              <a:extLst>
                <a:ext uri="{FF2B5EF4-FFF2-40B4-BE49-F238E27FC236}">
                  <a16:creationId xmlns:a16="http://schemas.microsoft.com/office/drawing/2014/main" id="{153F0366-4360-43D7-AFF4-55C72949F87D}"/>
                </a:ext>
              </a:extLst>
            </p:cNvPr>
            <p:cNvSpPr/>
            <p:nvPr/>
          </p:nvSpPr>
          <p:spPr>
            <a:xfrm>
              <a:off x="8765547" y="1031118"/>
              <a:ext cx="604493" cy="575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</p:grp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dirty="0"/>
              <a:t>Outline</a:t>
            </a:r>
            <a:endParaRPr lang="en-US" dirty="0"/>
          </a:p>
        </p:txBody>
      </p:sp>
      <p:sp>
        <p:nvSpPr>
          <p:cNvPr id="62" name="Date Placeholder 6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2019/01/04</a:t>
            </a:r>
          </a:p>
        </p:txBody>
      </p:sp>
      <p:sp>
        <p:nvSpPr>
          <p:cNvPr id="63" name="Footer Placeholder 6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4" name="Slide Number Placeholder 6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CF07D-8B3F-4D32-B059-0039CEA46DB1}" type="slidenum">
              <a:rPr lang="en-US" smtClean="0"/>
              <a:pPr/>
              <a:t>2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0896001-0964-428E-A618-0C0D32043602}"/>
              </a:ext>
            </a:extLst>
          </p:cNvPr>
          <p:cNvGrpSpPr/>
          <p:nvPr/>
        </p:nvGrpSpPr>
        <p:grpSpPr>
          <a:xfrm>
            <a:off x="2385722" y="1946044"/>
            <a:ext cx="2982086" cy="830997"/>
            <a:chOff x="2385722" y="1946044"/>
            <a:chExt cx="2982086" cy="830997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E0578806-54D9-4D37-B865-BA2600D47AAD}"/>
                </a:ext>
              </a:extLst>
            </p:cNvPr>
            <p:cNvSpPr txBox="1"/>
            <p:nvPr/>
          </p:nvSpPr>
          <p:spPr>
            <a:xfrm>
              <a:off x="2385722" y="1946044"/>
              <a:ext cx="2982086" cy="553998"/>
            </a:xfrm>
            <a:prstGeom prst="rect">
              <a:avLst/>
            </a:prstGeom>
            <a:noFill/>
          </p:spPr>
          <p:txBody>
            <a:bodyPr wrap="square" tIns="182880" bIns="0" rtlCol="0" anchor="b">
              <a:spAutoFit/>
            </a:bodyPr>
            <a:lstStyle/>
            <a:p>
              <a:r>
                <a:rPr lang="en-US" sz="2400" b="1" dirty="0">
                  <a:solidFill>
                    <a:schemeClr val="accent1"/>
                  </a:solidFill>
                </a:rPr>
                <a:t>Env. Settings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031D490B-EC99-4F1B-BDD6-5D787AD924DC}"/>
                </a:ext>
              </a:extLst>
            </p:cNvPr>
            <p:cNvSpPr txBox="1"/>
            <p:nvPr/>
          </p:nvSpPr>
          <p:spPr>
            <a:xfrm>
              <a:off x="2385722" y="2500042"/>
              <a:ext cx="2982086" cy="276999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r>
                <a:rPr lang="en-US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Prepare for Rcpp</a:t>
              </a: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28788AF5-5782-4C91-8F0E-F1CFFFA261EB}"/>
              </a:ext>
            </a:extLst>
          </p:cNvPr>
          <p:cNvGrpSpPr/>
          <p:nvPr/>
        </p:nvGrpSpPr>
        <p:grpSpPr>
          <a:xfrm>
            <a:off x="2385722" y="3449044"/>
            <a:ext cx="3234104" cy="814826"/>
            <a:chOff x="2385722" y="1946044"/>
            <a:chExt cx="3234104" cy="814826"/>
          </a:xfrm>
        </p:grpSpPr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CC622461-4704-41D9-A52C-03B8AD9FE67F}"/>
                </a:ext>
              </a:extLst>
            </p:cNvPr>
            <p:cNvSpPr txBox="1"/>
            <p:nvPr/>
          </p:nvSpPr>
          <p:spPr>
            <a:xfrm>
              <a:off x="2385722" y="1946044"/>
              <a:ext cx="2982086" cy="553998"/>
            </a:xfrm>
            <a:prstGeom prst="rect">
              <a:avLst/>
            </a:prstGeom>
            <a:noFill/>
          </p:spPr>
          <p:txBody>
            <a:bodyPr wrap="square" tIns="182880" bIns="0" rtlCol="0" anchor="b">
              <a:spAutoFit/>
            </a:bodyPr>
            <a:lstStyle/>
            <a:p>
              <a:r>
                <a:rPr lang="en-US" sz="2400" b="1" dirty="0">
                  <a:solidFill>
                    <a:schemeClr val="accent1"/>
                  </a:solidFill>
                </a:rPr>
                <a:t>Reviews of C++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3F4DF03A-CD5E-4BAD-A8CE-640DF4266467}"/>
                </a:ext>
              </a:extLst>
            </p:cNvPr>
            <p:cNvSpPr txBox="1"/>
            <p:nvPr/>
          </p:nvSpPr>
          <p:spPr>
            <a:xfrm>
              <a:off x="2385722" y="2483871"/>
              <a:ext cx="3234104" cy="276999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r>
                <a:rPr lang="en-US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Class, Pointer and Why use C++</a:t>
              </a:r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3B7E9918-E504-40BD-B1B3-E47597E98E0D}"/>
              </a:ext>
            </a:extLst>
          </p:cNvPr>
          <p:cNvGrpSpPr/>
          <p:nvPr/>
        </p:nvGrpSpPr>
        <p:grpSpPr>
          <a:xfrm>
            <a:off x="2385722" y="4952045"/>
            <a:ext cx="2982086" cy="814826"/>
            <a:chOff x="2385722" y="1946044"/>
            <a:chExt cx="2982086" cy="814826"/>
          </a:xfrm>
        </p:grpSpPr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4B4E1CB5-770B-4761-9F0D-AE9E9D7DAAE6}"/>
                </a:ext>
              </a:extLst>
            </p:cNvPr>
            <p:cNvSpPr txBox="1"/>
            <p:nvPr/>
          </p:nvSpPr>
          <p:spPr>
            <a:xfrm>
              <a:off x="2385722" y="1946044"/>
              <a:ext cx="2982086" cy="553998"/>
            </a:xfrm>
            <a:prstGeom prst="rect">
              <a:avLst/>
            </a:prstGeom>
            <a:noFill/>
          </p:spPr>
          <p:txBody>
            <a:bodyPr wrap="square" tIns="182880" bIns="0" rtlCol="0" anchor="b">
              <a:spAutoFit/>
            </a:bodyPr>
            <a:lstStyle/>
            <a:p>
              <a:r>
                <a:rPr lang="en-US" sz="2400" b="1" dirty="0">
                  <a:solidFill>
                    <a:schemeClr val="accent1"/>
                  </a:solidFill>
                </a:rPr>
                <a:t>R Interface to C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FF583A1C-915E-465F-8FF0-92ACF48B5F57}"/>
                </a:ext>
              </a:extLst>
            </p:cNvPr>
            <p:cNvSpPr txBox="1"/>
            <p:nvPr/>
          </p:nvSpPr>
          <p:spPr>
            <a:xfrm>
              <a:off x="2385722" y="2483871"/>
              <a:ext cx="2982086" cy="276999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r>
                <a:rPr lang="en-US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What is SEXP</a:t>
              </a: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382F3BB7-7983-436E-A14E-6FF378813428}"/>
              </a:ext>
            </a:extLst>
          </p:cNvPr>
          <p:cNvGrpSpPr/>
          <p:nvPr/>
        </p:nvGrpSpPr>
        <p:grpSpPr>
          <a:xfrm>
            <a:off x="8032458" y="1946044"/>
            <a:ext cx="2982086" cy="814826"/>
            <a:chOff x="2385722" y="1946044"/>
            <a:chExt cx="2982086" cy="814826"/>
          </a:xfrm>
        </p:grpSpPr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BF66E086-42AB-4B5C-8F92-D1313B24C01C}"/>
                </a:ext>
              </a:extLst>
            </p:cNvPr>
            <p:cNvSpPr txBox="1"/>
            <p:nvPr/>
          </p:nvSpPr>
          <p:spPr>
            <a:xfrm>
              <a:off x="2385722" y="1946044"/>
              <a:ext cx="2982086" cy="553998"/>
            </a:xfrm>
            <a:prstGeom prst="rect">
              <a:avLst/>
            </a:prstGeom>
            <a:noFill/>
          </p:spPr>
          <p:txBody>
            <a:bodyPr wrap="square" tIns="182880" bIns="0" rtlCol="0" anchor="b">
              <a:spAutoFit/>
            </a:bodyPr>
            <a:lstStyle/>
            <a:p>
              <a:r>
                <a:rPr lang="en-US" sz="2400" b="1" dirty="0">
                  <a:solidFill>
                    <a:schemeClr val="accent1"/>
                  </a:solidFill>
                </a:rPr>
                <a:t>Rcpp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C771227A-93EF-4E4E-A1D1-681C6628266E}"/>
                </a:ext>
              </a:extLst>
            </p:cNvPr>
            <p:cNvSpPr txBox="1"/>
            <p:nvPr/>
          </p:nvSpPr>
          <p:spPr>
            <a:xfrm>
              <a:off x="2385722" y="2483871"/>
              <a:ext cx="2982086" cy="276999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r>
                <a:rPr lang="en-US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Integration of R and C++</a:t>
              </a:r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8822284C-1B9F-4DB4-BC47-D5A77A25EA7D}"/>
              </a:ext>
            </a:extLst>
          </p:cNvPr>
          <p:cNvGrpSpPr/>
          <p:nvPr/>
        </p:nvGrpSpPr>
        <p:grpSpPr>
          <a:xfrm>
            <a:off x="8032458" y="3449044"/>
            <a:ext cx="2982086" cy="814826"/>
            <a:chOff x="2385722" y="1946044"/>
            <a:chExt cx="2982086" cy="814826"/>
          </a:xfrm>
        </p:grpSpPr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12C40FFA-3EF7-4EFD-B587-051D8788C633}"/>
                </a:ext>
              </a:extLst>
            </p:cNvPr>
            <p:cNvSpPr txBox="1"/>
            <p:nvPr/>
          </p:nvSpPr>
          <p:spPr>
            <a:xfrm>
              <a:off x="2385722" y="1946044"/>
              <a:ext cx="2982086" cy="553998"/>
            </a:xfrm>
            <a:prstGeom prst="rect">
              <a:avLst/>
            </a:prstGeom>
            <a:noFill/>
          </p:spPr>
          <p:txBody>
            <a:bodyPr wrap="square" tIns="182880" bIns="0" rtlCol="0" anchor="b">
              <a:spAutoFit/>
            </a:bodyPr>
            <a:lstStyle/>
            <a:p>
              <a:r>
                <a:rPr lang="en-US" sz="2400" b="1" dirty="0">
                  <a:solidFill>
                    <a:schemeClr val="accent1"/>
                  </a:solidFill>
                </a:rPr>
                <a:t>RcppArmadillo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711FBD85-B0B7-46C2-B3A8-3FE7D63EF4D1}"/>
                </a:ext>
              </a:extLst>
            </p:cNvPr>
            <p:cNvSpPr txBox="1"/>
            <p:nvPr/>
          </p:nvSpPr>
          <p:spPr>
            <a:xfrm>
              <a:off x="2385722" y="2483871"/>
              <a:ext cx="2982086" cy="276999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r>
                <a:rPr lang="en-US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Rcpp with Armadillo</a:t>
              </a:r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02EC3756-CCD2-4259-9C94-56589B9C47E4}"/>
              </a:ext>
            </a:extLst>
          </p:cNvPr>
          <p:cNvGrpSpPr/>
          <p:nvPr/>
        </p:nvGrpSpPr>
        <p:grpSpPr>
          <a:xfrm>
            <a:off x="8032458" y="4952045"/>
            <a:ext cx="2982086" cy="814826"/>
            <a:chOff x="2385722" y="1946044"/>
            <a:chExt cx="2982086" cy="814826"/>
          </a:xfrm>
        </p:grpSpPr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E3EFBD3E-E2CF-446C-97E6-590353E4829B}"/>
                </a:ext>
              </a:extLst>
            </p:cNvPr>
            <p:cNvSpPr txBox="1"/>
            <p:nvPr/>
          </p:nvSpPr>
          <p:spPr>
            <a:xfrm>
              <a:off x="2385722" y="1946044"/>
              <a:ext cx="2982086" cy="553998"/>
            </a:xfrm>
            <a:prstGeom prst="rect">
              <a:avLst/>
            </a:prstGeom>
            <a:noFill/>
          </p:spPr>
          <p:txBody>
            <a:bodyPr wrap="square" tIns="182880" bIns="0" rtlCol="0" anchor="b">
              <a:spAutoFit/>
            </a:bodyPr>
            <a:lstStyle/>
            <a:p>
              <a:r>
                <a:rPr lang="en-US" sz="2400" b="1" dirty="0">
                  <a:solidFill>
                    <a:schemeClr val="accent1"/>
                  </a:solidFill>
                </a:rPr>
                <a:t>Parallelism in Rcpp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E1B604D6-865A-48F4-99B7-0D0FFF34EFB0}"/>
                </a:ext>
              </a:extLst>
            </p:cNvPr>
            <p:cNvSpPr txBox="1"/>
            <p:nvPr/>
          </p:nvSpPr>
          <p:spPr>
            <a:xfrm>
              <a:off x="2385722" y="2483871"/>
              <a:ext cx="2982086" cy="276999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r>
                <a:rPr lang="en-US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OpenMP and RcppParallel</a:t>
              </a:r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768D21FD-8234-4075-A6FF-CF521B2CC9F5}"/>
              </a:ext>
            </a:extLst>
          </p:cNvPr>
          <p:cNvGrpSpPr/>
          <p:nvPr/>
        </p:nvGrpSpPr>
        <p:grpSpPr>
          <a:xfrm>
            <a:off x="6565056" y="3339974"/>
            <a:ext cx="1467402" cy="1199551"/>
            <a:chOff x="1921112" y="114053"/>
            <a:chExt cx="8110307" cy="6629895"/>
          </a:xfrm>
        </p:grpSpPr>
        <p:sp>
          <p:nvSpPr>
            <p:cNvPr id="175" name="Figure">
              <a:extLst>
                <a:ext uri="{FF2B5EF4-FFF2-40B4-BE49-F238E27FC236}">
                  <a16:creationId xmlns:a16="http://schemas.microsoft.com/office/drawing/2014/main" id="{AC136F66-D48F-4ADC-96BD-67D5341821D6}"/>
                </a:ext>
              </a:extLst>
            </p:cNvPr>
            <p:cNvSpPr/>
            <p:nvPr/>
          </p:nvSpPr>
          <p:spPr>
            <a:xfrm>
              <a:off x="3867079" y="785076"/>
              <a:ext cx="4801950" cy="5958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3" h="20744" extrusionOk="0">
                  <a:moveTo>
                    <a:pt x="50" y="8912"/>
                  </a:moveTo>
                  <a:cubicBezTo>
                    <a:pt x="599" y="13351"/>
                    <a:pt x="9033" y="21184"/>
                    <a:pt x="14691" y="20725"/>
                  </a:cubicBezTo>
                  <a:cubicBezTo>
                    <a:pt x="20349" y="20265"/>
                    <a:pt x="21091" y="11684"/>
                    <a:pt x="20542" y="7246"/>
                  </a:cubicBezTo>
                  <a:cubicBezTo>
                    <a:pt x="19992" y="2808"/>
                    <a:pt x="14951" y="-416"/>
                    <a:pt x="9293" y="43"/>
                  </a:cubicBezTo>
                  <a:cubicBezTo>
                    <a:pt x="3636" y="503"/>
                    <a:pt x="-509" y="4474"/>
                    <a:pt x="50" y="8912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76" name="Figure">
              <a:extLst>
                <a:ext uri="{FF2B5EF4-FFF2-40B4-BE49-F238E27FC236}">
                  <a16:creationId xmlns:a16="http://schemas.microsoft.com/office/drawing/2014/main" id="{D475A2A8-A684-4931-AA85-1FEE0BAFAC6D}"/>
                </a:ext>
              </a:extLst>
            </p:cNvPr>
            <p:cNvSpPr/>
            <p:nvPr/>
          </p:nvSpPr>
          <p:spPr>
            <a:xfrm>
              <a:off x="2927648" y="1746876"/>
              <a:ext cx="7103771" cy="482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89" h="18693" extrusionOk="0">
                  <a:moveTo>
                    <a:pt x="245" y="15021"/>
                  </a:moveTo>
                  <a:cubicBezTo>
                    <a:pt x="1306" y="18233"/>
                    <a:pt x="6123" y="19289"/>
                    <a:pt x="10101" y="18380"/>
                  </a:cubicBezTo>
                  <a:cubicBezTo>
                    <a:pt x="14080" y="17471"/>
                    <a:pt x="20377" y="13324"/>
                    <a:pt x="19507" y="5836"/>
                  </a:cubicBezTo>
                  <a:cubicBezTo>
                    <a:pt x="19168" y="2918"/>
                    <a:pt x="16966" y="-2311"/>
                    <a:pt x="8751" y="1135"/>
                  </a:cubicBezTo>
                  <a:cubicBezTo>
                    <a:pt x="4192" y="3048"/>
                    <a:pt x="-1223" y="10588"/>
                    <a:pt x="245" y="15021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77" name="Figure">
              <a:extLst>
                <a:ext uri="{FF2B5EF4-FFF2-40B4-BE49-F238E27FC236}">
                  <a16:creationId xmlns:a16="http://schemas.microsoft.com/office/drawing/2014/main" id="{CDE6D832-B371-482B-954C-31A85668647A}"/>
                </a:ext>
              </a:extLst>
            </p:cNvPr>
            <p:cNvSpPr/>
            <p:nvPr/>
          </p:nvSpPr>
          <p:spPr>
            <a:xfrm>
              <a:off x="2368461" y="1388997"/>
              <a:ext cx="6998772" cy="4812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116" extrusionOk="0">
                  <a:moveTo>
                    <a:pt x="0" y="7130"/>
                  </a:moveTo>
                  <a:cubicBezTo>
                    <a:pt x="0" y="12861"/>
                    <a:pt x="8015" y="19116"/>
                    <a:pt x="12433" y="19116"/>
                  </a:cubicBezTo>
                  <a:cubicBezTo>
                    <a:pt x="16851" y="19116"/>
                    <a:pt x="21600" y="12861"/>
                    <a:pt x="21600" y="7130"/>
                  </a:cubicBezTo>
                  <a:cubicBezTo>
                    <a:pt x="21600" y="1399"/>
                    <a:pt x="19736" y="-2484"/>
                    <a:pt x="13206" y="1861"/>
                  </a:cubicBezTo>
                  <a:cubicBezTo>
                    <a:pt x="9285" y="4482"/>
                    <a:pt x="0" y="1399"/>
                    <a:pt x="0" y="713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 algn="ctr" defTabSz="4572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r>
                <a:rPr lang="en-US" sz="3600" b="1" kern="0" dirty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sym typeface="Gill Sans"/>
                </a:rPr>
                <a:t>04</a:t>
              </a:r>
              <a:endParaRPr kumimoji="0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78" name="Figure">
              <a:extLst>
                <a:ext uri="{FF2B5EF4-FFF2-40B4-BE49-F238E27FC236}">
                  <a16:creationId xmlns:a16="http://schemas.microsoft.com/office/drawing/2014/main" id="{D3633A12-5269-45FF-8E30-B117A0DBA23C}"/>
                </a:ext>
              </a:extLst>
            </p:cNvPr>
            <p:cNvSpPr/>
            <p:nvPr/>
          </p:nvSpPr>
          <p:spPr>
            <a:xfrm>
              <a:off x="6730112" y="114053"/>
              <a:ext cx="1313884" cy="1186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15" h="19060" extrusionOk="0">
                  <a:moveTo>
                    <a:pt x="1251" y="17706"/>
                  </a:moveTo>
                  <a:cubicBezTo>
                    <a:pt x="3633" y="20258"/>
                    <a:pt x="13007" y="19180"/>
                    <a:pt x="16737" y="14651"/>
                  </a:cubicBezTo>
                  <a:cubicBezTo>
                    <a:pt x="20468" y="10087"/>
                    <a:pt x="17145" y="3797"/>
                    <a:pt x="14794" y="1210"/>
                  </a:cubicBezTo>
                  <a:cubicBezTo>
                    <a:pt x="12411" y="-1342"/>
                    <a:pt x="7458" y="275"/>
                    <a:pt x="3727" y="4804"/>
                  </a:cubicBezTo>
                  <a:cubicBezTo>
                    <a:pt x="-3" y="9368"/>
                    <a:pt x="-1132" y="15155"/>
                    <a:pt x="1251" y="17706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79" name="Figure">
              <a:extLst>
                <a:ext uri="{FF2B5EF4-FFF2-40B4-BE49-F238E27FC236}">
                  <a16:creationId xmlns:a16="http://schemas.microsoft.com/office/drawing/2014/main" id="{99945BAE-B69E-4296-A375-397B44CEB87C}"/>
                </a:ext>
              </a:extLst>
            </p:cNvPr>
            <p:cNvSpPr/>
            <p:nvPr/>
          </p:nvSpPr>
          <p:spPr>
            <a:xfrm>
              <a:off x="1921112" y="4207292"/>
              <a:ext cx="875650" cy="89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80" name="Figure">
              <a:extLst>
                <a:ext uri="{FF2B5EF4-FFF2-40B4-BE49-F238E27FC236}">
                  <a16:creationId xmlns:a16="http://schemas.microsoft.com/office/drawing/2014/main" id="{4DB2E4A4-C050-4619-B3D0-08BE7FAEBF1B}"/>
                </a:ext>
              </a:extLst>
            </p:cNvPr>
            <p:cNvSpPr/>
            <p:nvPr/>
          </p:nvSpPr>
          <p:spPr>
            <a:xfrm>
              <a:off x="8765547" y="1031118"/>
              <a:ext cx="604493" cy="575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1E05EE1B-405D-423B-BFF4-C9741DD480F0}"/>
              </a:ext>
            </a:extLst>
          </p:cNvPr>
          <p:cNvGrpSpPr/>
          <p:nvPr/>
        </p:nvGrpSpPr>
        <p:grpSpPr>
          <a:xfrm>
            <a:off x="6565056" y="4839622"/>
            <a:ext cx="1467402" cy="1199551"/>
            <a:chOff x="1921112" y="114053"/>
            <a:chExt cx="8110307" cy="6629895"/>
          </a:xfrm>
        </p:grpSpPr>
        <p:sp>
          <p:nvSpPr>
            <p:cNvPr id="169" name="Figure">
              <a:extLst>
                <a:ext uri="{FF2B5EF4-FFF2-40B4-BE49-F238E27FC236}">
                  <a16:creationId xmlns:a16="http://schemas.microsoft.com/office/drawing/2014/main" id="{FC0F3616-FA3C-4D6C-9169-F4F4FCEE942E}"/>
                </a:ext>
              </a:extLst>
            </p:cNvPr>
            <p:cNvSpPr/>
            <p:nvPr/>
          </p:nvSpPr>
          <p:spPr>
            <a:xfrm>
              <a:off x="3867079" y="785076"/>
              <a:ext cx="4801950" cy="5958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3" h="20744" extrusionOk="0">
                  <a:moveTo>
                    <a:pt x="50" y="8912"/>
                  </a:moveTo>
                  <a:cubicBezTo>
                    <a:pt x="599" y="13351"/>
                    <a:pt x="9033" y="21184"/>
                    <a:pt x="14691" y="20725"/>
                  </a:cubicBezTo>
                  <a:cubicBezTo>
                    <a:pt x="20349" y="20265"/>
                    <a:pt x="21091" y="11684"/>
                    <a:pt x="20542" y="7246"/>
                  </a:cubicBezTo>
                  <a:cubicBezTo>
                    <a:pt x="19992" y="2808"/>
                    <a:pt x="14951" y="-416"/>
                    <a:pt x="9293" y="43"/>
                  </a:cubicBezTo>
                  <a:cubicBezTo>
                    <a:pt x="3636" y="503"/>
                    <a:pt x="-509" y="4474"/>
                    <a:pt x="50" y="8912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70" name="Figure">
              <a:extLst>
                <a:ext uri="{FF2B5EF4-FFF2-40B4-BE49-F238E27FC236}">
                  <a16:creationId xmlns:a16="http://schemas.microsoft.com/office/drawing/2014/main" id="{FCF5128E-9A2A-421C-9E94-5AFF30BEB850}"/>
                </a:ext>
              </a:extLst>
            </p:cNvPr>
            <p:cNvSpPr/>
            <p:nvPr/>
          </p:nvSpPr>
          <p:spPr>
            <a:xfrm>
              <a:off x="2927648" y="1746876"/>
              <a:ext cx="7103771" cy="482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89" h="18693" extrusionOk="0">
                  <a:moveTo>
                    <a:pt x="245" y="15021"/>
                  </a:moveTo>
                  <a:cubicBezTo>
                    <a:pt x="1306" y="18233"/>
                    <a:pt x="6123" y="19289"/>
                    <a:pt x="10101" y="18380"/>
                  </a:cubicBezTo>
                  <a:cubicBezTo>
                    <a:pt x="14080" y="17471"/>
                    <a:pt x="20377" y="13324"/>
                    <a:pt x="19507" y="5836"/>
                  </a:cubicBezTo>
                  <a:cubicBezTo>
                    <a:pt x="19168" y="2918"/>
                    <a:pt x="16966" y="-2311"/>
                    <a:pt x="8751" y="1135"/>
                  </a:cubicBezTo>
                  <a:cubicBezTo>
                    <a:pt x="4192" y="3048"/>
                    <a:pt x="-1223" y="10588"/>
                    <a:pt x="245" y="15021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71" name="Figure">
              <a:extLst>
                <a:ext uri="{FF2B5EF4-FFF2-40B4-BE49-F238E27FC236}">
                  <a16:creationId xmlns:a16="http://schemas.microsoft.com/office/drawing/2014/main" id="{6F0C14B5-BB24-4457-8E54-B936406B896C}"/>
                </a:ext>
              </a:extLst>
            </p:cNvPr>
            <p:cNvSpPr/>
            <p:nvPr/>
          </p:nvSpPr>
          <p:spPr>
            <a:xfrm>
              <a:off x="2368461" y="1388997"/>
              <a:ext cx="6998772" cy="4812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116" extrusionOk="0">
                  <a:moveTo>
                    <a:pt x="0" y="7130"/>
                  </a:moveTo>
                  <a:cubicBezTo>
                    <a:pt x="0" y="12861"/>
                    <a:pt x="8015" y="19116"/>
                    <a:pt x="12433" y="19116"/>
                  </a:cubicBezTo>
                  <a:cubicBezTo>
                    <a:pt x="16851" y="19116"/>
                    <a:pt x="21600" y="12861"/>
                    <a:pt x="21600" y="7130"/>
                  </a:cubicBezTo>
                  <a:cubicBezTo>
                    <a:pt x="21600" y="1399"/>
                    <a:pt x="19736" y="-2484"/>
                    <a:pt x="13206" y="1861"/>
                  </a:cubicBezTo>
                  <a:cubicBezTo>
                    <a:pt x="9285" y="4482"/>
                    <a:pt x="0" y="1399"/>
                    <a:pt x="0" y="713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 algn="ctr" defTabSz="4572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r>
                <a:rPr lang="en-US" sz="3600" b="1" kern="0" dirty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sym typeface="Gill Sans"/>
                </a:rPr>
                <a:t>05</a:t>
              </a:r>
              <a:endParaRPr kumimoji="0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72" name="Figure">
              <a:extLst>
                <a:ext uri="{FF2B5EF4-FFF2-40B4-BE49-F238E27FC236}">
                  <a16:creationId xmlns:a16="http://schemas.microsoft.com/office/drawing/2014/main" id="{FE837E1F-FDD9-4B72-BE00-FC283DB3B74C}"/>
                </a:ext>
              </a:extLst>
            </p:cNvPr>
            <p:cNvSpPr/>
            <p:nvPr/>
          </p:nvSpPr>
          <p:spPr>
            <a:xfrm>
              <a:off x="6730112" y="114053"/>
              <a:ext cx="1313884" cy="1186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15" h="19060" extrusionOk="0">
                  <a:moveTo>
                    <a:pt x="1251" y="17706"/>
                  </a:moveTo>
                  <a:cubicBezTo>
                    <a:pt x="3633" y="20258"/>
                    <a:pt x="13007" y="19180"/>
                    <a:pt x="16737" y="14651"/>
                  </a:cubicBezTo>
                  <a:cubicBezTo>
                    <a:pt x="20468" y="10087"/>
                    <a:pt x="17145" y="3797"/>
                    <a:pt x="14794" y="1210"/>
                  </a:cubicBezTo>
                  <a:cubicBezTo>
                    <a:pt x="12411" y="-1342"/>
                    <a:pt x="7458" y="275"/>
                    <a:pt x="3727" y="4804"/>
                  </a:cubicBezTo>
                  <a:cubicBezTo>
                    <a:pt x="-3" y="9368"/>
                    <a:pt x="-1132" y="15155"/>
                    <a:pt x="1251" y="17706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73" name="Figure">
              <a:extLst>
                <a:ext uri="{FF2B5EF4-FFF2-40B4-BE49-F238E27FC236}">
                  <a16:creationId xmlns:a16="http://schemas.microsoft.com/office/drawing/2014/main" id="{0BF1ABAE-9795-4231-8BD0-A7054ED3261F}"/>
                </a:ext>
              </a:extLst>
            </p:cNvPr>
            <p:cNvSpPr/>
            <p:nvPr/>
          </p:nvSpPr>
          <p:spPr>
            <a:xfrm>
              <a:off x="1921112" y="4207292"/>
              <a:ext cx="875650" cy="89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74" name="Figure">
              <a:extLst>
                <a:ext uri="{FF2B5EF4-FFF2-40B4-BE49-F238E27FC236}">
                  <a16:creationId xmlns:a16="http://schemas.microsoft.com/office/drawing/2014/main" id="{5CFF1A0D-990A-4C75-8652-00B91227C5BC}"/>
                </a:ext>
              </a:extLst>
            </p:cNvPr>
            <p:cNvSpPr/>
            <p:nvPr/>
          </p:nvSpPr>
          <p:spPr>
            <a:xfrm>
              <a:off x="8765547" y="1031118"/>
              <a:ext cx="604493" cy="575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98E3F84C-DB54-48F7-938A-52A662495B71}"/>
              </a:ext>
            </a:extLst>
          </p:cNvPr>
          <p:cNvGrpSpPr/>
          <p:nvPr/>
        </p:nvGrpSpPr>
        <p:grpSpPr>
          <a:xfrm>
            <a:off x="6565056" y="1840327"/>
            <a:ext cx="1467402" cy="1199551"/>
            <a:chOff x="1921112" y="114053"/>
            <a:chExt cx="8110307" cy="6629895"/>
          </a:xfrm>
        </p:grpSpPr>
        <p:sp>
          <p:nvSpPr>
            <p:cNvPr id="163" name="Figure">
              <a:extLst>
                <a:ext uri="{FF2B5EF4-FFF2-40B4-BE49-F238E27FC236}">
                  <a16:creationId xmlns:a16="http://schemas.microsoft.com/office/drawing/2014/main" id="{1B7564AA-8927-458F-BA1D-C425A1051560}"/>
                </a:ext>
              </a:extLst>
            </p:cNvPr>
            <p:cNvSpPr/>
            <p:nvPr/>
          </p:nvSpPr>
          <p:spPr>
            <a:xfrm>
              <a:off x="3867079" y="785076"/>
              <a:ext cx="4801950" cy="5958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3" h="20744" extrusionOk="0">
                  <a:moveTo>
                    <a:pt x="50" y="8912"/>
                  </a:moveTo>
                  <a:cubicBezTo>
                    <a:pt x="599" y="13351"/>
                    <a:pt x="9033" y="21184"/>
                    <a:pt x="14691" y="20725"/>
                  </a:cubicBezTo>
                  <a:cubicBezTo>
                    <a:pt x="20349" y="20265"/>
                    <a:pt x="21091" y="11684"/>
                    <a:pt x="20542" y="7246"/>
                  </a:cubicBezTo>
                  <a:cubicBezTo>
                    <a:pt x="19992" y="2808"/>
                    <a:pt x="14951" y="-416"/>
                    <a:pt x="9293" y="43"/>
                  </a:cubicBezTo>
                  <a:cubicBezTo>
                    <a:pt x="3636" y="503"/>
                    <a:pt x="-509" y="4474"/>
                    <a:pt x="50" y="8912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64" name="Figure">
              <a:extLst>
                <a:ext uri="{FF2B5EF4-FFF2-40B4-BE49-F238E27FC236}">
                  <a16:creationId xmlns:a16="http://schemas.microsoft.com/office/drawing/2014/main" id="{63C8AC06-4FB7-4EC2-9E68-C1F5929045E3}"/>
                </a:ext>
              </a:extLst>
            </p:cNvPr>
            <p:cNvSpPr/>
            <p:nvPr/>
          </p:nvSpPr>
          <p:spPr>
            <a:xfrm>
              <a:off x="2927648" y="1746876"/>
              <a:ext cx="7103771" cy="482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89" h="18693" extrusionOk="0">
                  <a:moveTo>
                    <a:pt x="245" y="15021"/>
                  </a:moveTo>
                  <a:cubicBezTo>
                    <a:pt x="1306" y="18233"/>
                    <a:pt x="6123" y="19289"/>
                    <a:pt x="10101" y="18380"/>
                  </a:cubicBezTo>
                  <a:cubicBezTo>
                    <a:pt x="14080" y="17471"/>
                    <a:pt x="20377" y="13324"/>
                    <a:pt x="19507" y="5836"/>
                  </a:cubicBezTo>
                  <a:cubicBezTo>
                    <a:pt x="19168" y="2918"/>
                    <a:pt x="16966" y="-2311"/>
                    <a:pt x="8751" y="1135"/>
                  </a:cubicBezTo>
                  <a:cubicBezTo>
                    <a:pt x="4192" y="3048"/>
                    <a:pt x="-1223" y="10588"/>
                    <a:pt x="245" y="15021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65" name="Figure">
              <a:extLst>
                <a:ext uri="{FF2B5EF4-FFF2-40B4-BE49-F238E27FC236}">
                  <a16:creationId xmlns:a16="http://schemas.microsoft.com/office/drawing/2014/main" id="{8820B7A3-A498-4EB9-94A6-4359A8A8793A}"/>
                </a:ext>
              </a:extLst>
            </p:cNvPr>
            <p:cNvSpPr/>
            <p:nvPr/>
          </p:nvSpPr>
          <p:spPr>
            <a:xfrm>
              <a:off x="2368461" y="1388997"/>
              <a:ext cx="6998772" cy="4812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116" extrusionOk="0">
                  <a:moveTo>
                    <a:pt x="0" y="7130"/>
                  </a:moveTo>
                  <a:cubicBezTo>
                    <a:pt x="0" y="12861"/>
                    <a:pt x="8015" y="19116"/>
                    <a:pt x="12433" y="19116"/>
                  </a:cubicBezTo>
                  <a:cubicBezTo>
                    <a:pt x="16851" y="19116"/>
                    <a:pt x="21600" y="12861"/>
                    <a:pt x="21600" y="7130"/>
                  </a:cubicBezTo>
                  <a:cubicBezTo>
                    <a:pt x="21600" y="1399"/>
                    <a:pt x="19736" y="-2484"/>
                    <a:pt x="13206" y="1861"/>
                  </a:cubicBezTo>
                  <a:cubicBezTo>
                    <a:pt x="9285" y="4482"/>
                    <a:pt x="0" y="1399"/>
                    <a:pt x="0" y="713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 algn="ctr" defTabSz="4572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r>
                <a:rPr lang="en-US" sz="3600" b="1" kern="0" dirty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sym typeface="Gill Sans"/>
                </a:rPr>
                <a:t>03</a:t>
              </a:r>
              <a:endParaRPr kumimoji="0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66" name="Figure">
              <a:extLst>
                <a:ext uri="{FF2B5EF4-FFF2-40B4-BE49-F238E27FC236}">
                  <a16:creationId xmlns:a16="http://schemas.microsoft.com/office/drawing/2014/main" id="{71CEA3BA-BBDC-4318-AD9E-3DF1F80A1AF0}"/>
                </a:ext>
              </a:extLst>
            </p:cNvPr>
            <p:cNvSpPr/>
            <p:nvPr/>
          </p:nvSpPr>
          <p:spPr>
            <a:xfrm>
              <a:off x="6730112" y="114053"/>
              <a:ext cx="1313884" cy="1186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15" h="19060" extrusionOk="0">
                  <a:moveTo>
                    <a:pt x="1251" y="17706"/>
                  </a:moveTo>
                  <a:cubicBezTo>
                    <a:pt x="3633" y="20258"/>
                    <a:pt x="13007" y="19180"/>
                    <a:pt x="16737" y="14651"/>
                  </a:cubicBezTo>
                  <a:cubicBezTo>
                    <a:pt x="20468" y="10087"/>
                    <a:pt x="17145" y="3797"/>
                    <a:pt x="14794" y="1210"/>
                  </a:cubicBezTo>
                  <a:cubicBezTo>
                    <a:pt x="12411" y="-1342"/>
                    <a:pt x="7458" y="275"/>
                    <a:pt x="3727" y="4804"/>
                  </a:cubicBezTo>
                  <a:cubicBezTo>
                    <a:pt x="-3" y="9368"/>
                    <a:pt x="-1132" y="15155"/>
                    <a:pt x="1251" y="17706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67" name="Figure">
              <a:extLst>
                <a:ext uri="{FF2B5EF4-FFF2-40B4-BE49-F238E27FC236}">
                  <a16:creationId xmlns:a16="http://schemas.microsoft.com/office/drawing/2014/main" id="{BC2CAAEE-217F-4ECB-86BF-F0C8B7DC1C95}"/>
                </a:ext>
              </a:extLst>
            </p:cNvPr>
            <p:cNvSpPr/>
            <p:nvPr/>
          </p:nvSpPr>
          <p:spPr>
            <a:xfrm>
              <a:off x="1921112" y="4207292"/>
              <a:ext cx="875650" cy="89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68" name="Figure">
              <a:extLst>
                <a:ext uri="{FF2B5EF4-FFF2-40B4-BE49-F238E27FC236}">
                  <a16:creationId xmlns:a16="http://schemas.microsoft.com/office/drawing/2014/main" id="{D9953651-D660-4223-86E0-522D13CA5D43}"/>
                </a:ext>
              </a:extLst>
            </p:cNvPr>
            <p:cNvSpPr/>
            <p:nvPr/>
          </p:nvSpPr>
          <p:spPr>
            <a:xfrm>
              <a:off x="8765547" y="1031118"/>
              <a:ext cx="604493" cy="575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61656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8C74A53-1F29-42A8-941A-26829DA9A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6128246" cy="2852737"/>
          </a:xfrm>
        </p:spPr>
        <p:txBody>
          <a:bodyPr/>
          <a:lstStyle/>
          <a:p>
            <a:r>
              <a:rPr lang="en-US" sz="7200" dirty="0"/>
              <a:t>R Interface to C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32E2DC9-8E0C-4EEA-BE23-F4B7D43C47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What is SEXP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2A5F7-2F52-4ED1-8DE4-27E7A610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B9D0B-F37B-4D33-9EE0-528DAFFFA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E4D77-97A4-4E80-B1B2-17A544F0B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2947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BD849-BE22-4140-9A2A-529AA6346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zh-TW" altLang="en-US" dirty="0"/>
              <a:t> </a:t>
            </a:r>
            <a:r>
              <a:rPr lang="en-US" altLang="zh-TW" dirty="0"/>
              <a:t>Interface to 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9B9B6-CB12-483D-B182-8E7B5C5824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/>
              <a:t>Basically, this section is refer to </a:t>
            </a:r>
            <a:r>
              <a:rPr lang="en-US" altLang="zh-TW" sz="2800" dirty="0">
                <a:hlinkClick r:id="rId2"/>
              </a:rPr>
              <a:t>Hadley’s Advanced R</a:t>
            </a:r>
            <a:endParaRPr lang="en-US" altLang="zh-TW" sz="2800" dirty="0"/>
          </a:p>
          <a:p>
            <a:pPr lvl="1"/>
            <a:r>
              <a:rPr lang="en-US" altLang="zh-TW" sz="2000" dirty="0"/>
              <a:t>It is a excellent book, I recommend you to read and review from time to time.</a:t>
            </a:r>
          </a:p>
          <a:p>
            <a:pPr lvl="1"/>
            <a:endParaRPr lang="en-US" altLang="zh-TW" sz="2000" dirty="0"/>
          </a:p>
          <a:p>
            <a:r>
              <a:rPr lang="en-US" altLang="zh-TW" sz="2800" dirty="0"/>
              <a:t>Also refer to </a:t>
            </a:r>
            <a:r>
              <a:rPr lang="en-US" altLang="zh-TW" sz="2800" dirty="0">
                <a:hlinkClick r:id="rId3"/>
              </a:rPr>
              <a:t>Statistical </a:t>
            </a:r>
            <a:r>
              <a:rPr lang="en-US" altLang="zh-TW" sz="2800" dirty="0" err="1">
                <a:hlinkClick r:id="rId3"/>
              </a:rPr>
              <a:t>Computering</a:t>
            </a:r>
            <a:r>
              <a:rPr lang="en-US" altLang="zh-TW" sz="2800" dirty="0">
                <a:hlinkClick r:id="rId3"/>
              </a:rPr>
              <a:t> in C++ and R</a:t>
            </a:r>
            <a:endParaRPr lang="en-US" altLang="zh-TW" sz="2800" dirty="0"/>
          </a:p>
          <a:p>
            <a:pPr lvl="1"/>
            <a:r>
              <a:rPr lang="en-US" altLang="zh-TW" sz="2000" dirty="0"/>
              <a:t>If you are really interested in integration of R and C++…</a:t>
            </a:r>
          </a:p>
          <a:p>
            <a:endParaRPr lang="en-US" altLang="zh-TW" sz="2400" dirty="0"/>
          </a:p>
          <a:p>
            <a:pPr lvl="1"/>
            <a:endParaRPr lang="en-US" altLang="zh-TW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8BA20-D852-4CF5-A48B-5BC55D2C2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53693-9B1F-4183-B2E0-60C174ADF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384F4-4D6E-4DEF-BC63-A732E20AC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61776"/>
            <a:ext cx="2743200" cy="365125"/>
          </a:xfrm>
        </p:spPr>
        <p:txBody>
          <a:bodyPr/>
          <a:lstStyle/>
          <a:p>
            <a:fld id="{D325CB3F-26C9-44D7-A7CB-40F86C5CE4B1}" type="slidenum">
              <a:rPr lang="en-US" smtClean="0"/>
              <a:t>21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0C8F3E0-2934-48A3-8F33-6DB610EBFE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8184223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7C91E-0427-4690-AFEF-61F43EC19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zh-TW" altLang="en-US" dirty="0"/>
              <a:t> </a:t>
            </a:r>
            <a:r>
              <a:rPr lang="en-US" altLang="zh-TW" dirty="0"/>
              <a:t>Interface to 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02268-EC1F-4A06-88BA-0CC7DB004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0848"/>
            <a:ext cx="10730408" cy="411611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There are 2 APIs for R interfacing to C</a:t>
            </a:r>
          </a:p>
          <a:p>
            <a:pPr lvl="1"/>
            <a:r>
              <a:rPr lang="en-US" dirty="0"/>
              <a:t>.C (old)</a:t>
            </a:r>
          </a:p>
          <a:p>
            <a:pPr lvl="2"/>
            <a:r>
              <a:rPr lang="en-US" dirty="0"/>
              <a:t>You can find details in </a:t>
            </a:r>
            <a:r>
              <a:rPr lang="en-US" altLang="zh-TW" dirty="0"/>
              <a:t>Statistical </a:t>
            </a:r>
            <a:r>
              <a:rPr lang="en-US" altLang="zh-TW" dirty="0" err="1"/>
              <a:t>Computering</a:t>
            </a:r>
            <a:r>
              <a:rPr lang="en-US" altLang="zh-TW" dirty="0"/>
              <a:t> in C++ and R</a:t>
            </a:r>
            <a:endParaRPr lang="en-US" dirty="0"/>
          </a:p>
          <a:p>
            <a:pPr lvl="1"/>
            <a:r>
              <a:rPr lang="en-US" dirty="0"/>
              <a:t>.Call (new)</a:t>
            </a:r>
          </a:p>
          <a:p>
            <a:pPr lvl="2"/>
            <a:r>
              <a:rPr lang="en-US" dirty="0"/>
              <a:t>You can find details in Advanced R</a:t>
            </a:r>
          </a:p>
          <a:p>
            <a:r>
              <a:rPr lang="en-US" altLang="zh-TW" dirty="0"/>
              <a:t>Example code: </a:t>
            </a:r>
            <a:r>
              <a:rPr lang="en-US" altLang="zh-TW" dirty="0">
                <a:hlinkClick r:id="rId2"/>
              </a:rPr>
              <a:t>https://github.com/ChingChuan-Chen/Rcpp_RcppArmadillo_tutorial</a:t>
            </a:r>
            <a:endParaRPr lang="en-US" altLang="zh-TW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B4525-9CEE-4BAE-8B59-3473BB6D3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850B9E-F4D4-4539-92AE-D1BC5E512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3CCEE-7475-4AFE-A121-781338DC6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22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254904E-0070-4A91-8342-EE24A44E93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7507538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BD849-BE22-4140-9A2A-529AA6346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zh-TW" altLang="en-US" dirty="0"/>
              <a:t> </a:t>
            </a:r>
            <a:r>
              <a:rPr lang="en-US" altLang="zh-TW" dirty="0"/>
              <a:t>Interface to 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9B9B6-CB12-483D-B182-8E7B5C5824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Examples to use .C in R</a:t>
            </a:r>
          </a:p>
          <a:p>
            <a:pPr lvl="1"/>
            <a:r>
              <a:rPr lang="en-US" sz="2000" dirty="0"/>
              <a:t>First Example - Hello world and input from R</a:t>
            </a:r>
          </a:p>
          <a:p>
            <a:pPr lvl="1"/>
            <a:r>
              <a:rPr lang="en-US" sz="2400" dirty="0"/>
              <a:t>Second Example - Generate normal random numbers and output to R</a:t>
            </a:r>
          </a:p>
          <a:p>
            <a:pPr lvl="1"/>
            <a:endParaRPr lang="en-US" sz="2400" dirty="0"/>
          </a:p>
          <a:p>
            <a:r>
              <a:rPr lang="en-US" sz="2800" dirty="0"/>
              <a:t>Examples to use .Call in R</a:t>
            </a:r>
          </a:p>
          <a:p>
            <a:pPr lvl="1"/>
            <a:r>
              <a:rPr lang="en-US" sz="2400" dirty="0"/>
              <a:t>Same as .C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8BA20-D852-4CF5-A48B-5BC55D2C2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53693-9B1F-4183-B2E0-60C174ADF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384F4-4D6E-4DEF-BC63-A732E20AC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61776"/>
            <a:ext cx="2743200" cy="365125"/>
          </a:xfrm>
        </p:spPr>
        <p:txBody>
          <a:bodyPr/>
          <a:lstStyle/>
          <a:p>
            <a:fld id="{D325CB3F-26C9-44D7-A7CB-40F86C5CE4B1}" type="slidenum">
              <a:rPr lang="en-US" smtClean="0"/>
              <a:t>23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0C8F3E0-2934-48A3-8F33-6DB610EBFE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6747872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5214A-23C1-4DBE-8BA3-FDFFBAADD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Interface to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9A375-BC13-46FE-8070-D27AAD6D5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is SEXP</a:t>
            </a:r>
          </a:p>
          <a:p>
            <a:pPr lvl="1"/>
            <a:r>
              <a:rPr lang="en-US" dirty="0"/>
              <a:t>SEXP or S-expression</a:t>
            </a:r>
          </a:p>
          <a:p>
            <a:pPr lvl="1"/>
            <a:r>
              <a:rPr lang="en-US" dirty="0"/>
              <a:t>All R objects are stored in SEXP at C-level. </a:t>
            </a:r>
          </a:p>
          <a:p>
            <a:pPr lvl="1"/>
            <a:r>
              <a:rPr lang="en-US" dirty="0"/>
              <a:t>You must return a SEXP as output and take SEXPs as inputs.</a:t>
            </a:r>
          </a:p>
          <a:p>
            <a:pPr lvl="1"/>
            <a:r>
              <a:rPr lang="en-US" dirty="0"/>
              <a:t>There are a lot of types of SEXP:</a:t>
            </a:r>
          </a:p>
          <a:p>
            <a:pPr lvl="2"/>
            <a:r>
              <a:rPr lang="en-US" dirty="0"/>
              <a:t>You can find them in </a:t>
            </a:r>
            <a:r>
              <a:rPr lang="en-US" dirty="0" err="1">
                <a:latin typeface="Microsoft YaHei Mono" panose="020B0509020204020204" pitchFamily="49" charset="-122"/>
                <a:ea typeface="Microsoft YaHei Mono" panose="020B0509020204020204" pitchFamily="49" charset="-122"/>
              </a:rPr>
              <a:t>R.home</a:t>
            </a:r>
            <a:r>
              <a:rPr lang="en-US" dirty="0">
                <a:latin typeface="Microsoft YaHei Mono" panose="020B0509020204020204" pitchFamily="49" charset="-122"/>
                <a:ea typeface="Microsoft YaHei Mono" panose="020B0509020204020204" pitchFamily="49" charset="-122"/>
              </a:rPr>
              <a:t>()/include/</a:t>
            </a:r>
            <a:r>
              <a:rPr lang="en-US" dirty="0" err="1">
                <a:latin typeface="Microsoft YaHei Mono" panose="020B0509020204020204" pitchFamily="49" charset="-122"/>
                <a:ea typeface="Microsoft YaHei Mono" panose="020B0509020204020204" pitchFamily="49" charset="-122"/>
              </a:rPr>
              <a:t>Rinternals.h</a:t>
            </a:r>
            <a:endParaRPr lang="en-US" dirty="0">
              <a:latin typeface="Microsoft YaHei Mono" panose="020B0509020204020204" pitchFamily="49" charset="-122"/>
              <a:ea typeface="Microsoft YaHei Mono" panose="020B0509020204020204" pitchFamily="49" charset="-122"/>
            </a:endParaRP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ABFB0-FACE-492E-8BAB-D4FDD5350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87F4E-C1D9-4C3E-BA73-8D60637CE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52D806-9DF8-4D17-A4DE-64A231DC8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24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6D0FFF9-A480-4277-A8C7-CD6CE5BA96E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2221370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45691-4E67-4097-B724-5DC057D64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Interface to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52D01-A23F-4302-9879-E6D0A8684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SEXPs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A3743A-2ABA-4B7E-8668-1D589FC4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FDA0C-CA00-44EB-99F1-2E4EEE5AE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56C1E6-0F9F-48D3-B372-E4E4B36B0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25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6DD1948-F69A-4E5F-B33E-3CC3104D7A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4088E1E-342E-47C0-9BF5-EE6149CF5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728" y="1397497"/>
            <a:ext cx="4712090" cy="486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5275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8FB98-5782-4EC6-B08C-0811B3756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Interface to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7C139-E4EC-435D-9EA8-1C38C326E3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0848"/>
            <a:ext cx="11234464" cy="4116115"/>
          </a:xfrm>
        </p:spPr>
        <p:txBody>
          <a:bodyPr>
            <a:normAutofit fontScale="85000" lnSpcReduction="20000"/>
          </a:bodyPr>
          <a:lstStyle/>
          <a:p>
            <a:r>
              <a:rPr lang="en-US" sz="3200" dirty="0"/>
              <a:t>Why P</a:t>
            </a:r>
            <a:r>
              <a:rPr lang="en-US" altLang="zh-TW" sz="3200" dirty="0"/>
              <a:t>ROTECT?</a:t>
            </a:r>
            <a:endParaRPr lang="en-US" sz="3200" dirty="0"/>
          </a:p>
          <a:p>
            <a:pPr lvl="1"/>
            <a:r>
              <a:rPr lang="en-US" sz="2400" dirty="0"/>
              <a:t>You need to PROTEXT all R objects in declaration. PROTEXT keeps objects from being deleted by garbage collector.</a:t>
            </a:r>
          </a:p>
          <a:p>
            <a:r>
              <a:rPr lang="en-US" sz="3200" dirty="0"/>
              <a:t>Conversion between R objects and C.</a:t>
            </a:r>
          </a:p>
          <a:p>
            <a:pPr lvl="1"/>
            <a:r>
              <a:rPr lang="en-US" sz="2400" dirty="0"/>
              <a:t>You can find them in </a:t>
            </a:r>
            <a:r>
              <a:rPr lang="en-US" sz="2400" dirty="0" err="1">
                <a:latin typeface="Microsoft YaHei Mono" panose="020B0509020204020204" pitchFamily="49" charset="-122"/>
                <a:ea typeface="Microsoft YaHei Mono" panose="020B0509020204020204" pitchFamily="49" charset="-122"/>
              </a:rPr>
              <a:t>R.home</a:t>
            </a:r>
            <a:r>
              <a:rPr lang="en-US" sz="2400" dirty="0">
                <a:latin typeface="Microsoft YaHei Mono" panose="020B0509020204020204" pitchFamily="49" charset="-122"/>
                <a:ea typeface="Microsoft YaHei Mono" panose="020B0509020204020204" pitchFamily="49" charset="-122"/>
              </a:rPr>
              <a:t>()/include/</a:t>
            </a:r>
            <a:r>
              <a:rPr lang="en-US" sz="2400" dirty="0" err="1">
                <a:latin typeface="Microsoft YaHei Mono" panose="020B0509020204020204" pitchFamily="49" charset="-122"/>
                <a:ea typeface="Microsoft YaHei Mono" panose="020B0509020204020204" pitchFamily="49" charset="-122"/>
              </a:rPr>
              <a:t>Rinternals.h</a:t>
            </a:r>
            <a:endParaRPr lang="en-US" sz="2400" dirty="0">
              <a:latin typeface="Microsoft YaHei Mono" panose="020B0509020204020204" pitchFamily="49" charset="-122"/>
              <a:ea typeface="Microsoft YaHei Mono" panose="020B0509020204020204" pitchFamily="49" charset="-122"/>
            </a:endParaRPr>
          </a:p>
          <a:p>
            <a:pPr lvl="1"/>
            <a:r>
              <a:rPr lang="en-US" sz="2400" dirty="0">
                <a:latin typeface="Microsoft YaHei Mono" panose="020B0509020204020204" pitchFamily="49" charset="-122"/>
                <a:ea typeface="Microsoft YaHei Mono" panose="020B0509020204020204" pitchFamily="49" charset="-122"/>
              </a:rPr>
              <a:t>i.e. </a:t>
            </a:r>
            <a:r>
              <a:rPr lang="en-US" sz="2400" dirty="0" err="1">
                <a:latin typeface="Microsoft YaHei Mono" panose="020B0509020204020204" pitchFamily="49" charset="-122"/>
                <a:ea typeface="Microsoft YaHei Mono" panose="020B0509020204020204" pitchFamily="49" charset="-122"/>
              </a:rPr>
              <a:t>asChar</a:t>
            </a:r>
            <a:r>
              <a:rPr lang="en-US" sz="2400" dirty="0">
                <a:latin typeface="Microsoft YaHei Mono" panose="020B0509020204020204" pitchFamily="49" charset="-122"/>
                <a:ea typeface="Microsoft YaHei Mono" panose="020B0509020204020204" pitchFamily="49" charset="-122"/>
              </a:rPr>
              <a:t>, </a:t>
            </a:r>
            <a:r>
              <a:rPr lang="en-US" sz="2400" dirty="0" err="1">
                <a:latin typeface="Microsoft YaHei Mono" panose="020B0509020204020204" pitchFamily="49" charset="-122"/>
                <a:ea typeface="Microsoft YaHei Mono" panose="020B0509020204020204" pitchFamily="49" charset="-122"/>
              </a:rPr>
              <a:t>asComplex</a:t>
            </a:r>
            <a:r>
              <a:rPr lang="en-US" sz="2400" dirty="0">
                <a:latin typeface="Microsoft YaHei Mono" panose="020B0509020204020204" pitchFamily="49" charset="-122"/>
                <a:ea typeface="Microsoft YaHei Mono" panose="020B0509020204020204" pitchFamily="49" charset="-122"/>
              </a:rPr>
              <a:t>, </a:t>
            </a:r>
            <a:r>
              <a:rPr lang="en-US" sz="2400" dirty="0" err="1">
                <a:latin typeface="Microsoft YaHei Mono" panose="020B0509020204020204" pitchFamily="49" charset="-122"/>
                <a:ea typeface="Microsoft YaHei Mono" panose="020B0509020204020204" pitchFamily="49" charset="-122"/>
              </a:rPr>
              <a:t>asInteger</a:t>
            </a:r>
            <a:r>
              <a:rPr lang="en-US" sz="2400" dirty="0">
                <a:latin typeface="Microsoft YaHei Mono" panose="020B0509020204020204" pitchFamily="49" charset="-122"/>
                <a:ea typeface="Microsoft YaHei Mono" panose="020B0509020204020204" pitchFamily="49" charset="-122"/>
              </a:rPr>
              <a:t>, </a:t>
            </a:r>
            <a:r>
              <a:rPr lang="en-US" sz="2400" dirty="0" err="1">
                <a:latin typeface="Microsoft YaHei Mono" panose="020B0509020204020204" pitchFamily="49" charset="-122"/>
                <a:ea typeface="Microsoft YaHei Mono" panose="020B0509020204020204" pitchFamily="49" charset="-122"/>
              </a:rPr>
              <a:t>asLogical</a:t>
            </a:r>
            <a:r>
              <a:rPr lang="en-US" sz="2400" dirty="0">
                <a:latin typeface="Microsoft YaHei Mono" panose="020B0509020204020204" pitchFamily="49" charset="-122"/>
                <a:ea typeface="Microsoft YaHei Mono" panose="020B0509020204020204" pitchFamily="49" charset="-122"/>
              </a:rPr>
              <a:t>, </a:t>
            </a:r>
            <a:r>
              <a:rPr lang="en-US" sz="2400" dirty="0" err="1">
                <a:latin typeface="Microsoft YaHei Mono" panose="020B0509020204020204" pitchFamily="49" charset="-122"/>
                <a:ea typeface="Microsoft YaHei Mono" panose="020B0509020204020204" pitchFamily="49" charset="-122"/>
              </a:rPr>
              <a:t>asReal</a:t>
            </a:r>
            <a:r>
              <a:rPr lang="en-US" sz="2400" dirty="0">
                <a:latin typeface="Microsoft YaHei Mono" panose="020B0509020204020204" pitchFamily="49" charset="-122"/>
                <a:ea typeface="Microsoft YaHei Mono" panose="020B0509020204020204" pitchFamily="49" charset="-122"/>
              </a:rPr>
              <a:t>…</a:t>
            </a:r>
          </a:p>
          <a:p>
            <a:r>
              <a:rPr lang="en-US" sz="3200" dirty="0"/>
              <a:t>Allocate R Objects</a:t>
            </a:r>
          </a:p>
          <a:p>
            <a:pPr lvl="1"/>
            <a:r>
              <a:rPr lang="en-US" sz="2400" dirty="0"/>
              <a:t>Also in </a:t>
            </a:r>
            <a:r>
              <a:rPr lang="en-US" sz="2400" dirty="0" err="1">
                <a:latin typeface="Microsoft YaHei Mono" panose="020B0509020204020204" pitchFamily="49" charset="-122"/>
                <a:ea typeface="Microsoft YaHei Mono" panose="020B0509020204020204" pitchFamily="49" charset="-122"/>
              </a:rPr>
              <a:t>Rinternals.h</a:t>
            </a:r>
            <a:endParaRPr lang="en-US" sz="2400" dirty="0">
              <a:latin typeface="Microsoft YaHei Mono" panose="020B0509020204020204" pitchFamily="49" charset="-122"/>
              <a:ea typeface="Microsoft YaHei Mono" panose="020B0509020204020204" pitchFamily="49" charset="-122"/>
            </a:endParaRPr>
          </a:p>
          <a:p>
            <a:pPr lvl="1"/>
            <a:r>
              <a:rPr lang="en-US" sz="2400" dirty="0">
                <a:latin typeface="Microsoft YaHei Mono" panose="020B0509020204020204" pitchFamily="49" charset="-122"/>
                <a:ea typeface="Microsoft YaHei Mono" panose="020B0509020204020204" pitchFamily="49" charset="-122"/>
              </a:rPr>
              <a:t>i.e. </a:t>
            </a:r>
            <a:r>
              <a:rPr lang="en-US" sz="2400" dirty="0" err="1">
                <a:latin typeface="Microsoft YaHei Mono" panose="020B0509020204020204" pitchFamily="49" charset="-122"/>
                <a:ea typeface="Microsoft YaHei Mono" panose="020B0509020204020204" pitchFamily="49" charset="-122"/>
              </a:rPr>
              <a:t>allocArray</a:t>
            </a:r>
            <a:r>
              <a:rPr lang="en-US" sz="2400" dirty="0">
                <a:latin typeface="Microsoft YaHei Mono" panose="020B0509020204020204" pitchFamily="49" charset="-122"/>
                <a:ea typeface="Microsoft YaHei Mono" panose="020B0509020204020204" pitchFamily="49" charset="-122"/>
              </a:rPr>
              <a:t>, </a:t>
            </a:r>
            <a:r>
              <a:rPr lang="en-US" sz="2400" dirty="0" err="1">
                <a:latin typeface="Microsoft YaHei Mono" panose="020B0509020204020204" pitchFamily="49" charset="-122"/>
                <a:ea typeface="Microsoft YaHei Mono" panose="020B0509020204020204" pitchFamily="49" charset="-122"/>
              </a:rPr>
              <a:t>allocList</a:t>
            </a:r>
            <a:r>
              <a:rPr lang="en-US" sz="2400" dirty="0">
                <a:latin typeface="Microsoft YaHei Mono" panose="020B0509020204020204" pitchFamily="49" charset="-122"/>
                <a:ea typeface="Microsoft YaHei Mono" panose="020B0509020204020204" pitchFamily="49" charset="-122"/>
              </a:rPr>
              <a:t>, </a:t>
            </a:r>
            <a:r>
              <a:rPr lang="en-US" sz="2400" dirty="0" err="1">
                <a:latin typeface="Microsoft YaHei Mono" panose="020B0509020204020204" pitchFamily="49" charset="-122"/>
                <a:ea typeface="Microsoft YaHei Mono" panose="020B0509020204020204" pitchFamily="49" charset="-122"/>
              </a:rPr>
              <a:t>allocMatrix</a:t>
            </a:r>
            <a:r>
              <a:rPr lang="en-US" sz="2400" dirty="0">
                <a:latin typeface="Microsoft YaHei Mono" panose="020B0509020204020204" pitchFamily="49" charset="-122"/>
                <a:ea typeface="Microsoft YaHei Mono" panose="020B0509020204020204" pitchFamily="49" charset="-122"/>
              </a:rPr>
              <a:t>, </a:t>
            </a:r>
            <a:r>
              <a:rPr lang="en-US" sz="2400" dirty="0" err="1">
                <a:latin typeface="Microsoft YaHei Mono" panose="020B0509020204020204" pitchFamily="49" charset="-122"/>
                <a:ea typeface="Microsoft YaHei Mono" panose="020B0509020204020204" pitchFamily="49" charset="-122"/>
              </a:rPr>
              <a:t>allocVector</a:t>
            </a:r>
            <a:r>
              <a:rPr lang="en-US" sz="2400" dirty="0">
                <a:latin typeface="Microsoft YaHei Mono" panose="020B0509020204020204" pitchFamily="49" charset="-122"/>
                <a:ea typeface="Microsoft YaHei Mono" panose="020B0509020204020204" pitchFamily="49" charset="-122"/>
              </a:rPr>
              <a:t>…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5EAED-03AC-46EE-8329-32C416267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359893-E8CA-44D7-AD14-67A91A796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304FF-7F99-4183-8FA0-8BD4050F3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26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888074C-A7AB-42B4-BB4E-1E09E0B38B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1037267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58DE2-264F-4858-B1BF-423A92D30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Interface to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C3510-2AC8-4403-8F25-C58E2F991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  <a:p>
            <a:pPr lvl="1"/>
            <a:r>
              <a:rPr lang="en-US" dirty="0"/>
              <a:t>SEXP makes us dizzy and hard to use them.</a:t>
            </a:r>
          </a:p>
          <a:p>
            <a:pPr lvl="1"/>
            <a:r>
              <a:rPr lang="en-US" dirty="0"/>
              <a:t>We need to get used to those functions of conversion, allocation, utilities of objects.</a:t>
            </a:r>
          </a:p>
          <a:p>
            <a:pPr lvl="1"/>
            <a:r>
              <a:rPr lang="en-US" dirty="0"/>
              <a:t>Compilation is also complicated although we have not discussed here.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AABA1D-99DD-450D-9F06-0FDF30BDD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8DAE3E-B13F-47B1-A684-8F698A91F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48EF0-0806-487E-9C38-E80CEFAD5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27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75AF878-7247-4697-9620-5425E19567D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337079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8C74A53-1F29-42A8-941A-26829DA9A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6128246" cy="2852737"/>
          </a:xfrm>
        </p:spPr>
        <p:txBody>
          <a:bodyPr/>
          <a:lstStyle/>
          <a:p>
            <a:r>
              <a:rPr lang="en-US" sz="7200" dirty="0"/>
              <a:t>Rcpp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32E2DC9-8E0C-4EEA-BE23-F4B7D43C47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Integration of R and C++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2A5F7-2F52-4ED1-8DE4-27E7A610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B9D0B-F37B-4D33-9EE0-528DAFFFA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E4D77-97A4-4E80-B1B2-17A544F0B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1411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58DE2-264F-4858-B1BF-423A92D30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Rcpp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C3510-2AC8-4403-8F25-C58E2F991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en-US" sz="3200" dirty="0"/>
              <a:t>History</a:t>
            </a:r>
          </a:p>
          <a:p>
            <a:pPr marL="971550" lvl="1" indent="-514350">
              <a:lnSpc>
                <a:spcPct val="110000"/>
              </a:lnSpc>
              <a:buFont typeface="+mj-lt"/>
              <a:buAutoNum type="arabicPeriod"/>
            </a:pPr>
            <a:r>
              <a:rPr lang="en-US" sz="2800" dirty="0"/>
              <a:t>Dominick </a:t>
            </a:r>
            <a:r>
              <a:rPr lang="en-US" sz="2800" dirty="0" err="1"/>
              <a:t>Samperi</a:t>
            </a:r>
            <a:r>
              <a:rPr lang="en-US" sz="2800" dirty="0"/>
              <a:t> want to make R access a quantitative finance library named </a:t>
            </a:r>
            <a:r>
              <a:rPr lang="en-US" sz="2800" dirty="0" err="1"/>
              <a:t>QuantLib</a:t>
            </a:r>
            <a:r>
              <a:rPr lang="en-US" sz="2800" dirty="0"/>
              <a:t> and develop a prototype of Rcpp.</a:t>
            </a:r>
          </a:p>
          <a:p>
            <a:pPr marL="971550" lvl="1" indent="-514350">
              <a:lnSpc>
                <a:spcPct val="110000"/>
              </a:lnSpc>
              <a:buFont typeface="+mj-lt"/>
              <a:buAutoNum type="arabicPeriod"/>
            </a:pPr>
            <a:r>
              <a:rPr lang="en-US" sz="2800" dirty="0"/>
              <a:t>No further releases at 2007 to 2008 and stop developing at 2009. Then withdrawn from CRAN.</a:t>
            </a:r>
          </a:p>
          <a:p>
            <a:pPr marL="971550" lvl="1" indent="-514350">
              <a:lnSpc>
                <a:spcPct val="110000"/>
              </a:lnSpc>
              <a:buFont typeface="+mj-lt"/>
              <a:buAutoNum type="arabicPeriod"/>
            </a:pPr>
            <a:r>
              <a:rPr lang="en-US" sz="2800" dirty="0"/>
              <a:t>Dirk decided to revitalize it in Nov. 2008 and redesign of code in 2009 with Francois. Those added features forms current Rcpp.</a:t>
            </a:r>
            <a:endParaRPr lang="en-US" sz="3200" dirty="0"/>
          </a:p>
          <a:p>
            <a:pPr>
              <a:lnSpc>
                <a:spcPct val="110000"/>
              </a:lnSpc>
            </a:pPr>
            <a:r>
              <a:rPr lang="en-US" sz="3200" dirty="0"/>
              <a:t>You can find more details in </a:t>
            </a:r>
            <a:r>
              <a:rPr lang="en-US" sz="3200" dirty="0">
                <a:hlinkClick r:id="rId2"/>
              </a:rPr>
              <a:t>Rcpp’s introduction</a:t>
            </a:r>
            <a:r>
              <a:rPr lang="en-US" sz="3200" dirty="0"/>
              <a:t>.</a:t>
            </a: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AABA1D-99DD-450D-9F06-0FDF30BDD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8DAE3E-B13F-47B1-A684-8F698A91F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48EF0-0806-487E-9C38-E80CEFAD5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29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75AF878-7247-4697-9620-5425E19567D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04183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59F8D5-5F03-43F9-BD14-52E6D70D3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2FD243-5CD2-418D-88C2-05C15B49A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5ABB1D-06B2-48C4-A5DE-E6E78D689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325CB3F-26C9-44D7-A7CB-40F86C5CE4B1}" type="slidenum">
              <a:rPr lang="en-US" smtClean="0"/>
              <a:t>3</a:t>
            </a:fld>
            <a:endParaRPr lang="en-US" dirty="0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8782E550-69D3-4D94-B520-4B61B018C1B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1833" y="-27384"/>
            <a:ext cx="3530167" cy="3642236"/>
          </a:xfr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E9EB2A69-5598-4A05-98BA-F310419C5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400" y="260648"/>
            <a:ext cx="5256584" cy="1132235"/>
          </a:xfrm>
        </p:spPr>
        <p:txBody>
          <a:bodyPr>
            <a:noAutofit/>
          </a:bodyPr>
          <a:lstStyle/>
          <a:p>
            <a:r>
              <a:rPr lang="en-US" sz="4000" dirty="0"/>
              <a:t>About Me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636BB811-C0A9-4C6C-B0D4-BC0B53EE8E87}"/>
              </a:ext>
            </a:extLst>
          </p:cNvPr>
          <p:cNvSpPr txBox="1">
            <a:spLocks/>
          </p:cNvSpPr>
          <p:nvPr/>
        </p:nvSpPr>
        <p:spPr>
          <a:xfrm>
            <a:off x="695400" y="1556792"/>
            <a:ext cx="10009112" cy="475252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Source Han Sans TC Medium" panose="020B0600000000000000" pitchFamily="34" charset="-128"/>
                <a:ea typeface="Source Han Sans TC Medium" panose="020B0600000000000000" pitchFamily="34" charset="-128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ource Han Sans TC Medium" panose="020B0600000000000000" pitchFamily="34" charset="-128"/>
                <a:ea typeface="Source Han Sans TC Medium" panose="020B0600000000000000" pitchFamily="34" charset="-128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Source Han Sans TC Medium" panose="020B0600000000000000" pitchFamily="34" charset="-128"/>
                <a:ea typeface="Source Han Sans TC Medium" panose="020B0600000000000000" pitchFamily="34" charset="-128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Source Han Sans TC Medium" panose="020B0600000000000000" pitchFamily="34" charset="-128"/>
                <a:ea typeface="Source Han Sans TC Medium" panose="020B0600000000000000" pitchFamily="34" charset="-128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Source Han Sans TC Medium" panose="020B0600000000000000" pitchFamily="34" charset="-128"/>
                <a:ea typeface="Source Han Sans TC Medium" panose="020B0600000000000000" pitchFamily="34" charset="-128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TW" dirty="0"/>
              <a:t>Current Status: Unemployed </a:t>
            </a:r>
            <a:r>
              <a:rPr lang="zh-TW" altLang="en-US" dirty="0"/>
              <a:t>宅宅</a:t>
            </a:r>
            <a:endParaRPr lang="en-US" altLang="zh-TW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altLang="zh-TW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Work Experiences: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TW" dirty="0"/>
              <a:t>Senior Engineer, TSMC, 2018.09-2018.12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TW" dirty="0"/>
              <a:t>Engineer, TSMC, 2016.07-2018.09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TW" dirty="0"/>
              <a:t>RA, Academia </a:t>
            </a:r>
            <a:r>
              <a:rPr lang="en-US" altLang="zh-TW" dirty="0" err="1"/>
              <a:t>Sinica</a:t>
            </a:r>
            <a:r>
              <a:rPr lang="en-US" altLang="zh-TW" dirty="0"/>
              <a:t>, 2015.09-2016.07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Education: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TW" dirty="0"/>
              <a:t>Master, Department of Statistics, NCKU, 2012.09-2014.09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TW" dirty="0"/>
              <a:t>Bachelor, Department of Economics, NCKU, 2008.09-2012.07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TW" dirty="0"/>
              <a:t>Miscellaneous: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TW" dirty="0"/>
              <a:t>Board Manager, </a:t>
            </a:r>
            <a:r>
              <a:rPr lang="en-US" altLang="zh-TW" dirty="0" err="1"/>
              <a:t>R_Language</a:t>
            </a:r>
            <a:r>
              <a:rPr lang="en-US" altLang="zh-TW" dirty="0"/>
              <a:t>, Ptt.cc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altLang="zh-TW" dirty="0"/>
          </a:p>
        </p:txBody>
      </p:sp>
      <p:pic>
        <p:nvPicPr>
          <p:cNvPr id="13" name="Picture 12">
            <a:hlinkClick r:id="rId3"/>
            <a:extLst>
              <a:ext uri="{FF2B5EF4-FFF2-40B4-BE49-F238E27FC236}">
                <a16:creationId xmlns:a16="http://schemas.microsoft.com/office/drawing/2014/main" id="{E7485529-9045-4850-83C4-757CA44D41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4272" y="5811342"/>
            <a:ext cx="539701" cy="539701"/>
          </a:xfrm>
          <a:prstGeom prst="rect">
            <a:avLst/>
          </a:prstGeom>
        </p:spPr>
      </p:pic>
      <p:pic>
        <p:nvPicPr>
          <p:cNvPr id="14" name="Picture 13">
            <a:hlinkClick r:id="rId5"/>
            <a:extLst>
              <a:ext uri="{FF2B5EF4-FFF2-40B4-BE49-F238E27FC236}">
                <a16:creationId xmlns:a16="http://schemas.microsoft.com/office/drawing/2014/main" id="{014AEAE2-E010-45FE-BA07-77531A0CA4A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448423" y="5777154"/>
            <a:ext cx="608017" cy="59588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F71AB8E-EE83-4B13-A1E5-CE9FB4392967}"/>
              </a:ext>
            </a:extLst>
          </p:cNvPr>
          <p:cNvSpPr txBox="1"/>
          <p:nvPr/>
        </p:nvSpPr>
        <p:spPr>
          <a:xfrm>
            <a:off x="8192506" y="5442010"/>
            <a:ext cx="2088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You can find me at…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5550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58DE2-264F-4858-B1BF-423A92D30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Rcpp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C3510-2AC8-4403-8F25-C58E2F991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800" dirty="0"/>
              <a:t>A number of for loops.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A number of iterations with dependencies.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Recursion, i.e. Fibonacci sequence.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Bottlenecks in your R program and it don’t have to spend much time to rewrite in C++.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AABA1D-99DD-450D-9F06-0FDF30BDD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8DAE3E-B13F-47B1-A684-8F698A91F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48EF0-0806-487E-9C38-E80CEFAD5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30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75AF878-7247-4697-9620-5425E19567D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2351109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135D5-CEA4-45CB-8DBD-C155968E4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Rcpp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63BEC-88F7-42DB-AA3B-63DEC50B1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/>
              <a:t>Major features of Rcpp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b="1" dirty="0">
                <a:solidFill>
                  <a:srgbClr val="00B0F0"/>
                </a:solidFill>
              </a:rPr>
              <a:t>Mapping all R objects into C++ objects.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b="1" dirty="0">
                <a:solidFill>
                  <a:srgbClr val="00B0F0"/>
                </a:solidFill>
              </a:rPr>
              <a:t>Rcpp Attributes </a:t>
            </a:r>
            <a:r>
              <a:rPr lang="en-US" dirty="0"/>
              <a:t>- Provide a high-level syntax for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declaring C++ functions as callable from R </a:t>
            </a:r>
            <a:r>
              <a:rPr lang="en-US" dirty="0"/>
              <a:t>and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automatically generating </a:t>
            </a:r>
            <a:r>
              <a:rPr lang="en-US" dirty="0"/>
              <a:t>the code required to invoke them.</a:t>
            </a:r>
            <a:r>
              <a:rPr lang="zh-TW" altLang="en-US" dirty="0"/>
              <a:t> </a:t>
            </a:r>
            <a:r>
              <a:rPr lang="en-US" altLang="zh-TW" dirty="0"/>
              <a:t>Also are the </a:t>
            </a:r>
            <a:r>
              <a:rPr lang="en-US" altLang="zh-TW" dirty="0">
                <a:solidFill>
                  <a:schemeClr val="accent3">
                    <a:lumMod val="75000"/>
                  </a:schemeClr>
                </a:solidFill>
              </a:rPr>
              <a:t>dependencies and plugins</a:t>
            </a:r>
            <a:r>
              <a:rPr lang="en-US" altLang="zh-TW" dirty="0"/>
              <a:t>. </a:t>
            </a:r>
            <a:r>
              <a:rPr lang="en-US" altLang="zh-TW" dirty="0">
                <a:hlinkClick r:id="rId2"/>
              </a:rPr>
              <a:t>Details goes here</a:t>
            </a:r>
            <a:r>
              <a:rPr lang="en-US" altLang="zh-TW" dirty="0"/>
              <a:t>.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b="1" dirty="0">
                <a:solidFill>
                  <a:srgbClr val="00B0F0"/>
                </a:solidFill>
              </a:rPr>
              <a:t>Rcpp Modules </a:t>
            </a:r>
            <a:r>
              <a:rPr lang="en-US" dirty="0"/>
              <a:t>- Exposing C++ classes in R. </a:t>
            </a:r>
            <a:r>
              <a:rPr lang="en-US" altLang="zh-TW" dirty="0">
                <a:hlinkClick r:id="rId3"/>
              </a:rPr>
              <a:t>Details goes here</a:t>
            </a:r>
            <a:r>
              <a:rPr lang="en-US" altLang="zh-TW" dirty="0"/>
              <a:t>.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altLang="zh-TW" b="1" dirty="0">
                <a:solidFill>
                  <a:srgbClr val="00B0F0"/>
                </a:solidFill>
              </a:rPr>
              <a:t>Rcpp Sugar </a:t>
            </a:r>
            <a:r>
              <a:rPr lang="en-US" altLang="zh-TW" dirty="0"/>
              <a:t>– Bring a high-level of abstraction to C++ code written using the Rcpp API. </a:t>
            </a:r>
            <a:r>
              <a:rPr lang="en-US" altLang="zh-TW" dirty="0">
                <a:hlinkClick r:id="rId4"/>
              </a:rPr>
              <a:t>Details goes here</a:t>
            </a:r>
            <a:r>
              <a:rPr lang="en-US" altLang="zh-TW" dirty="0"/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FCAE5-4A93-4E4F-85AA-3762B854D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50EBEB-81BD-4219-A975-58349FA91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403DF4-5CFA-493F-8D6C-33BB17BD3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31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BFFC327-4C53-4C51-B981-E53B1F816A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2341787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F1C7D-C912-4848-99C1-BB624B66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Mapping between R objects and Rcpp objects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C1D6F-B2BB-4A13-BCF0-39D0CDC93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9802B-97FA-4D41-BDCB-43681F524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</a:t>
            </a:r>
            <a:r>
              <a:rPr lang="en-US" dirty="0" err="1"/>
              <a:t>Rcpp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15587-09F5-4E90-ABAA-3D925898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32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A1F5436-C610-4FEF-A6FA-3216CB267B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9EC9E32-5DA1-4247-84A4-1D87977CF5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9755482"/>
              </p:ext>
            </p:extLst>
          </p:nvPr>
        </p:nvGraphicFramePr>
        <p:xfrm>
          <a:off x="1055440" y="1052736"/>
          <a:ext cx="9649072" cy="509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4779">
                  <a:extLst>
                    <a:ext uri="{9D8B030D-6E8A-4147-A177-3AD203B41FA5}">
                      <a16:colId xmlns:a16="http://schemas.microsoft.com/office/drawing/2014/main" val="1377911091"/>
                    </a:ext>
                  </a:extLst>
                </a:gridCol>
                <a:gridCol w="1839757">
                  <a:extLst>
                    <a:ext uri="{9D8B030D-6E8A-4147-A177-3AD203B41FA5}">
                      <a16:colId xmlns:a16="http://schemas.microsoft.com/office/drawing/2014/main" val="929973118"/>
                    </a:ext>
                  </a:extLst>
                </a:gridCol>
                <a:gridCol w="2412268">
                  <a:extLst>
                    <a:ext uri="{9D8B030D-6E8A-4147-A177-3AD203B41FA5}">
                      <a16:colId xmlns:a16="http://schemas.microsoft.com/office/drawing/2014/main" val="4160856647"/>
                    </a:ext>
                  </a:extLst>
                </a:gridCol>
                <a:gridCol w="2412268">
                  <a:extLst>
                    <a:ext uri="{9D8B030D-6E8A-4147-A177-3AD203B41FA5}">
                      <a16:colId xmlns:a16="http://schemas.microsoft.com/office/drawing/2014/main" val="35371888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Example of </a:t>
                      </a:r>
                    </a:p>
                    <a:p>
                      <a:pPr algn="ctr"/>
                      <a:r>
                        <a:rPr lang="en-US" dirty="0"/>
                        <a:t>R 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 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Rcpp 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SEXP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722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c(TRUE, FALSE)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logical vector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LogicalVector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LGLSXP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8609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c(1L, 5L)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integer vector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IntegerVector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INTSXP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7679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c(1, 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double vector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NumericVector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REALSXP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586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c(“A”, “B”)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character vector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CharacterVector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STRSXP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754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matrix(c(TRUE, FALSE), 2L)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logical matrix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LogicalMatrix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LGLSXP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066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matrix(c(1L,5L), 2L)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integer matrix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Integer</a:t>
                      </a:r>
                      <a:r>
                        <a:rPr lang="en-US" altLang="zh-TW" dirty="0" err="1"/>
                        <a:t>Matrix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INTSXP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434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matrix(c(1,5), 2</a:t>
                      </a:r>
                      <a:r>
                        <a:rPr lang="en-US" altLang="zh-TW" dirty="0"/>
                        <a:t>L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double matrix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Numeric</a:t>
                      </a:r>
                      <a:r>
                        <a:rPr lang="en-US" altLang="zh-TW" dirty="0" err="1"/>
                        <a:t>Matrix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REALSXP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9360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matrix(c(“A”, “B”), 2L)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character matrix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CharacterMatrix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STRSXP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6606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list(a = 1:5)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VECSXP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559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data.frame</a:t>
                      </a:r>
                      <a:r>
                        <a:rPr lang="en-US" dirty="0"/>
                        <a:t>(V1 = 1:5)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data.frame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DataFrame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VECSXP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1726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function(x) x^2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CLOSXP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965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new.env</a:t>
                      </a:r>
                      <a:r>
                        <a:rPr lang="en-US" dirty="0"/>
                        <a:t>(parent = </a:t>
                      </a:r>
                      <a:r>
                        <a:rPr lang="en-US" dirty="0" err="1"/>
                        <a:t>baseenv</a:t>
                      </a:r>
                      <a:r>
                        <a:rPr lang="en-US" dirty="0"/>
                        <a:t>())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environment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Environment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ENVSXP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17154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4651B00-076D-484A-926F-D23111EF0DC4}"/>
              </a:ext>
            </a:extLst>
          </p:cNvPr>
          <p:cNvSpPr txBox="1"/>
          <p:nvPr/>
        </p:nvSpPr>
        <p:spPr>
          <a:xfrm>
            <a:off x="1775520" y="6064957"/>
            <a:ext cx="9048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Quick Ref: </a:t>
            </a:r>
            <a:r>
              <a:rPr lang="en-US" dirty="0">
                <a:hlinkClick r:id="rId2"/>
              </a:rPr>
              <a:t>https://cran.r-project.org/web/packages/Rcpp/vignettes/Rcpp-quickref.pdf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6270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156EF-9D8B-40CF-9D2F-2AF6FCDEF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Rcpp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BD4E4-A82B-4455-94E9-E11C55698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to exposing C++ function to R.</a:t>
            </a:r>
          </a:p>
          <a:p>
            <a:pPr lvl="1"/>
            <a:r>
              <a:rPr lang="en-US" sz="2000" dirty="0">
                <a:latin typeface="Microsoft YaHei Mono" panose="020B0509020204020204" pitchFamily="49" charset="-122"/>
                <a:ea typeface="Microsoft YaHei Mono" panose="020B0509020204020204" pitchFamily="49" charset="-122"/>
              </a:rPr>
              <a:t>Rcpp::</a:t>
            </a:r>
            <a:r>
              <a:rPr lang="en-US" sz="2000" dirty="0" err="1">
                <a:latin typeface="Microsoft YaHei Mono" panose="020B0509020204020204" pitchFamily="49" charset="-122"/>
                <a:ea typeface="Microsoft YaHei Mono" panose="020B0509020204020204" pitchFamily="49" charset="-122"/>
              </a:rPr>
              <a:t>sourceCpp</a:t>
            </a:r>
            <a:r>
              <a:rPr lang="en-US" sz="2000" dirty="0">
                <a:latin typeface="Microsoft YaHei Mono" panose="020B0509020204020204" pitchFamily="49" charset="-122"/>
                <a:ea typeface="Microsoft YaHei Mono" panose="020B0509020204020204" pitchFamily="49" charset="-122"/>
              </a:rPr>
              <a:t>("hello.cpp")</a:t>
            </a:r>
            <a:endParaRPr lang="en-US" dirty="0">
              <a:latin typeface="Microsoft YaHei Mono" panose="020B0509020204020204" pitchFamily="49" charset="-122"/>
              <a:ea typeface="Microsoft YaHei Mono" panose="020B0509020204020204" pitchFamily="49" charset="-122"/>
            </a:endParaRPr>
          </a:p>
          <a:p>
            <a:r>
              <a:rPr lang="en-US" dirty="0"/>
              <a:t>Example of importing dependencies will be seen in RcppArmadillo.</a:t>
            </a:r>
          </a:p>
          <a:p>
            <a:r>
              <a:rPr lang="en-US" dirty="0"/>
              <a:t>Example of importing plugins will be seen in Parallelism in Rcpp.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B0DCB1-1876-4640-AAD8-D15DE203D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31D8B-91A9-4973-BF86-F21060ABC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BCBED7-3C26-40AC-A0E3-5CD227F83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33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510510F-46E3-4467-A58A-ACCD6151C0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9339241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D0205-0665-4CF3-BDFC-E52D19C13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Rcpp Sugar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537F2-3DFE-499B-85BB-60821110B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Functions related to distribution, i.e. </a:t>
            </a:r>
            <a:r>
              <a:rPr lang="en-US" dirty="0" err="1"/>
              <a:t>rnorm</a:t>
            </a:r>
            <a:r>
              <a:rPr lang="en-US" dirty="0"/>
              <a:t>.</a:t>
            </a:r>
          </a:p>
          <a:p>
            <a:r>
              <a:rPr lang="en-US" dirty="0"/>
              <a:t>Operators and mathematical functions</a:t>
            </a:r>
          </a:p>
          <a:p>
            <a:pPr lvl="1"/>
            <a:r>
              <a:rPr lang="en-US" dirty="0"/>
              <a:t>i.e. vectorized +-*/, logical operators &gt;/&lt;/==/!</a:t>
            </a:r>
          </a:p>
          <a:p>
            <a:r>
              <a:rPr lang="en-US" dirty="0"/>
              <a:t>Some useful functions in R</a:t>
            </a:r>
          </a:p>
          <a:p>
            <a:pPr lvl="1"/>
            <a:r>
              <a:rPr lang="en-US" dirty="0"/>
              <a:t>i.e. </a:t>
            </a:r>
            <a:r>
              <a:rPr lang="en-US" dirty="0" err="1"/>
              <a:t>is_na</a:t>
            </a:r>
            <a:r>
              <a:rPr lang="en-US" dirty="0"/>
              <a:t>, </a:t>
            </a:r>
            <a:r>
              <a:rPr lang="en-US" dirty="0" err="1"/>
              <a:t>seq_along</a:t>
            </a:r>
            <a:r>
              <a:rPr lang="en-US" dirty="0"/>
              <a:t>, </a:t>
            </a:r>
            <a:r>
              <a:rPr lang="en-US" dirty="0" err="1"/>
              <a:t>pmin</a:t>
            </a:r>
            <a:r>
              <a:rPr lang="en-US" dirty="0"/>
              <a:t>/</a:t>
            </a:r>
            <a:r>
              <a:rPr lang="en-US" dirty="0" err="1"/>
              <a:t>pmax</a:t>
            </a:r>
            <a:r>
              <a:rPr lang="en-US" dirty="0"/>
              <a:t>, </a:t>
            </a:r>
            <a:r>
              <a:rPr lang="en-US" dirty="0" err="1"/>
              <a:t>ifelse</a:t>
            </a:r>
            <a:r>
              <a:rPr lang="en-US" dirty="0"/>
              <a:t>, </a:t>
            </a:r>
            <a:r>
              <a:rPr lang="en-US" dirty="0" err="1"/>
              <a:t>sapply</a:t>
            </a:r>
            <a:r>
              <a:rPr lang="en-US" dirty="0"/>
              <a:t>/</a:t>
            </a:r>
            <a:r>
              <a:rPr lang="en-US" dirty="0" err="1"/>
              <a:t>lapply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D3A06-1AE4-4100-B060-7004CD2F3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A9EE11-9D68-4C14-BE03-72A7270DC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</a:t>
            </a:r>
            <a:r>
              <a:rPr lang="en-US" dirty="0" err="1"/>
              <a:t>Rcpp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E7A58-14C9-458E-803B-8F276A066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34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85EA383-338A-4169-BDB6-484C2C5262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143551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26B87-1912-47CE-980D-E7D9ACF80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Rcpp Sugar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87700-888A-485A-80DD-3885E3A5D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Random</a:t>
            </a:r>
          </a:p>
          <a:p>
            <a:pPr lvl="1"/>
            <a:r>
              <a:rPr lang="en-US" dirty="0"/>
              <a:t>Vectorized </a:t>
            </a:r>
            <a:r>
              <a:rPr lang="en-US" dirty="0" err="1"/>
              <a:t>Func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Function</a:t>
            </a:r>
          </a:p>
          <a:p>
            <a:pPr lvl="1"/>
            <a:r>
              <a:rPr lang="en-US" dirty="0"/>
              <a:t>Environment</a:t>
            </a:r>
          </a:p>
          <a:p>
            <a:pPr lvl="1"/>
            <a:r>
              <a:rPr lang="en-US" dirty="0"/>
              <a:t>List/</a:t>
            </a:r>
            <a:r>
              <a:rPr lang="en-US" dirty="0" err="1"/>
              <a:t>DataFrame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574C4-AC59-4BDE-81C6-D7548977B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589A7D-C33A-41A2-9B47-C55EA6A64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7E46C-C286-4968-A70A-126A5D874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35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C29CFA4-5C17-4637-80A6-87510B6EE6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6F65865-4F57-41C3-869D-FE80B4D90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7774" y="1005272"/>
            <a:ext cx="6343519" cy="24597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216AF52-3CB6-4A54-982A-0D8230CC75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5880" y="3608561"/>
            <a:ext cx="4032448" cy="22863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3F5F347-217F-42DE-AE78-562AFF7F08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4232" y="2699019"/>
            <a:ext cx="3312368" cy="125499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8682121-167E-43C6-850D-041B09F954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76320" y="4196110"/>
            <a:ext cx="2923086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454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8C74A53-1F29-42A8-941A-26829DA9A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 err="1"/>
              <a:t>EnV</a:t>
            </a:r>
            <a:r>
              <a:rPr lang="en-US" sz="7200" dirty="0"/>
              <a:t>. Settings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32E2DC9-8E0C-4EEA-BE23-F4B7D43C47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Windows – </a:t>
            </a:r>
            <a:r>
              <a:rPr lang="en-US" dirty="0" err="1"/>
              <a:t>Rtools</a:t>
            </a:r>
            <a:endParaRPr lang="en-US" dirty="0"/>
          </a:p>
          <a:p>
            <a:r>
              <a:rPr lang="en-US" dirty="0"/>
              <a:t>Linux – Installation of R Tool Chain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2A5F7-2F52-4ED1-8DE4-27E7A610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B9D0B-F37B-4D33-9EE0-528DAFFFA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E4D77-97A4-4E80-B1B2-17A544F0B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147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51A5F5E8-ECAF-4009-B60E-309D17D42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Environmental Settings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42D1D630-F34B-464D-8F08-83F10CB59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Linux	</a:t>
            </a:r>
          </a:p>
          <a:p>
            <a:pPr lvl="1"/>
            <a:r>
              <a:rPr lang="en-US" dirty="0"/>
              <a:t>RHEL: yum install </a:t>
            </a:r>
            <a:r>
              <a:rPr lang="en-US" dirty="0" err="1"/>
              <a:t>gcc</a:t>
            </a:r>
            <a:r>
              <a:rPr lang="en-US" dirty="0"/>
              <a:t> </a:t>
            </a:r>
            <a:r>
              <a:rPr lang="en-US" dirty="0" err="1"/>
              <a:t>gcc-c</a:t>
            </a:r>
            <a:r>
              <a:rPr lang="en-US" dirty="0"/>
              <a:t>++ make</a:t>
            </a:r>
          </a:p>
          <a:p>
            <a:pPr lvl="1"/>
            <a:r>
              <a:rPr lang="en-US" dirty="0"/>
              <a:t>Debian: apt-get install build-essential</a:t>
            </a:r>
          </a:p>
          <a:p>
            <a:r>
              <a:rPr lang="en-US" dirty="0"/>
              <a:t>Windows</a:t>
            </a:r>
          </a:p>
          <a:p>
            <a:pPr lvl="1"/>
            <a:r>
              <a:rPr lang="en-US" dirty="0"/>
              <a:t>Go to </a:t>
            </a:r>
            <a:r>
              <a:rPr lang="en-US" sz="2800" dirty="0">
                <a:hlinkClick r:id="rId2"/>
              </a:rPr>
              <a:t>https://cran.r-project.org/bin/windows/Rtools/</a:t>
            </a:r>
            <a:endParaRPr lang="en-US" sz="2800" dirty="0"/>
          </a:p>
          <a:p>
            <a:pPr lvl="1"/>
            <a:r>
              <a:rPr lang="en-US" dirty="0"/>
              <a:t>Download Rtools.exe and Install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E9338-BDCE-4AFC-B6DF-1D6AC7170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E6894C-F69E-4AC5-AF1F-32E0632EA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F6188-AAAC-48C7-A86F-A51BD06D9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5</a:t>
            </a:fld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C8DAB20D-A7FD-49C2-9867-605F035B0E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272297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51A5F5E8-ECAF-4009-B60E-309D17D42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Environmental Settings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42D1D630-F34B-464D-8F08-83F10CB59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Linux	</a:t>
            </a:r>
          </a:p>
          <a:p>
            <a:pPr lvl="1"/>
            <a:r>
              <a:rPr lang="en-US" dirty="0"/>
              <a:t>RHEL: yum install </a:t>
            </a:r>
            <a:r>
              <a:rPr lang="en-US" dirty="0" err="1"/>
              <a:t>gcc</a:t>
            </a:r>
            <a:r>
              <a:rPr lang="en-US" dirty="0"/>
              <a:t> </a:t>
            </a:r>
            <a:r>
              <a:rPr lang="en-US" dirty="0" err="1"/>
              <a:t>gcc-c</a:t>
            </a:r>
            <a:r>
              <a:rPr lang="en-US" dirty="0"/>
              <a:t>++ make</a:t>
            </a:r>
          </a:p>
          <a:p>
            <a:pPr lvl="1"/>
            <a:r>
              <a:rPr lang="en-US" dirty="0"/>
              <a:t>Debian: apt-get install build-essential</a:t>
            </a:r>
          </a:p>
          <a:p>
            <a:r>
              <a:rPr lang="en-US" dirty="0"/>
              <a:t>Windows</a:t>
            </a:r>
          </a:p>
          <a:p>
            <a:pPr lvl="1"/>
            <a:r>
              <a:rPr lang="en-US" dirty="0"/>
              <a:t>Go to </a:t>
            </a:r>
            <a:r>
              <a:rPr lang="en-US" sz="2800" dirty="0">
                <a:hlinkClick r:id="rId2"/>
              </a:rPr>
              <a:t>https://cran.r-project.org/bin/windows/Rtools/</a:t>
            </a:r>
            <a:endParaRPr lang="en-US" sz="2800" dirty="0"/>
          </a:p>
          <a:p>
            <a:pPr lvl="1"/>
            <a:r>
              <a:rPr lang="en-US" dirty="0"/>
              <a:t>Download Rtools.exe and Install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E9338-BDCE-4AFC-B6DF-1D6AC7170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E6894C-F69E-4AC5-AF1F-32E0632EA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F6188-AAAC-48C7-A86F-A51BD06D9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6</a:t>
            </a:fld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C8DAB20D-A7FD-49C2-9867-605F035B0E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992837-A6AE-4D4C-A0F6-BDA7E8533A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55440" y="4293096"/>
            <a:ext cx="8469560" cy="2636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933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6D5F6-63FC-4D30-AE15-643B11A9F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- </a:t>
            </a:r>
            <a:r>
              <a:rPr lang="en-US" dirty="0" err="1"/>
              <a:t>RTools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F1AE2-40B6-4324-99E7-0E92191F0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0848"/>
            <a:ext cx="10802416" cy="4116115"/>
          </a:xfrm>
        </p:spPr>
        <p:txBody>
          <a:bodyPr/>
          <a:lstStyle/>
          <a:p>
            <a:r>
              <a:rPr lang="en-US" dirty="0"/>
              <a:t>Recommend to Install with R package </a:t>
            </a:r>
            <a:r>
              <a:rPr lang="en-US" b="1" u="sng" dirty="0" err="1"/>
              <a:t>installr</a:t>
            </a:r>
            <a:endParaRPr lang="en-US" b="1" u="sng" dirty="0"/>
          </a:p>
          <a:p>
            <a:pPr lvl="1"/>
            <a:endParaRPr lang="en-US" sz="2400" dirty="0">
              <a:latin typeface="Microsoft YaHei Mono" panose="020B0509020204020204" pitchFamily="49" charset="-122"/>
              <a:ea typeface="Microsoft YaHei Mono" panose="020B0509020204020204" pitchFamily="49" charset="-122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9A4D49-3C98-43DB-B92F-1EEE53F1D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52C2D8-C489-4403-8001-26474F14B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91313-22DC-41C1-8DCF-08CCD6D89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7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A24D1BA-DADA-4BB1-BCAB-0B22FDFEA8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4BA7DA-CFBB-4B43-949F-57CFBD64F810}"/>
              </a:ext>
            </a:extLst>
          </p:cNvPr>
          <p:cNvSpPr txBox="1"/>
          <p:nvPr/>
        </p:nvSpPr>
        <p:spPr>
          <a:xfrm>
            <a:off x="1559496" y="2636912"/>
            <a:ext cx="86693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icrosoft YaHei Mono" panose="020B0509020204020204" pitchFamily="49" charset="-122"/>
                <a:ea typeface="Microsoft YaHei Mono" panose="020B0509020204020204" pitchFamily="49" charset="-122"/>
              </a:rPr>
              <a:t># R</a:t>
            </a:r>
          </a:p>
          <a:p>
            <a:r>
              <a:rPr lang="en-US" dirty="0" err="1">
                <a:latin typeface="Microsoft YaHei Mono" panose="020B0509020204020204" pitchFamily="49" charset="-122"/>
                <a:ea typeface="Microsoft YaHei Mono" panose="020B0509020204020204" pitchFamily="49" charset="-122"/>
              </a:rPr>
              <a:t>install.packages</a:t>
            </a:r>
            <a:r>
              <a:rPr lang="en-US" dirty="0">
                <a:latin typeface="Microsoft YaHei Mono" panose="020B0509020204020204" pitchFamily="49" charset="-122"/>
                <a:ea typeface="Microsoft YaHei Mono" panose="020B0509020204020204" pitchFamily="49" charset="-122"/>
              </a:rPr>
              <a:t>("</a:t>
            </a:r>
            <a:r>
              <a:rPr lang="en-US" dirty="0" err="1">
                <a:latin typeface="Microsoft YaHei Mono" panose="020B0509020204020204" pitchFamily="49" charset="-122"/>
                <a:ea typeface="Microsoft YaHei Mono" panose="020B0509020204020204" pitchFamily="49" charset="-122"/>
              </a:rPr>
              <a:t>installr</a:t>
            </a:r>
            <a:r>
              <a:rPr lang="en-US" dirty="0">
                <a:latin typeface="Microsoft YaHei Mono" panose="020B0509020204020204" pitchFamily="49" charset="-122"/>
                <a:ea typeface="Microsoft YaHei Mono" panose="020B0509020204020204" pitchFamily="49" charset="-122"/>
              </a:rPr>
              <a:t>", repos = "</a:t>
            </a:r>
            <a:r>
              <a:rPr lang="en-US" dirty="0">
                <a:latin typeface="Microsoft YaHei Mono" panose="020B0509020204020204" pitchFamily="49" charset="-122"/>
                <a:ea typeface="Microsoft YaHei Mono" panose="020B0509020204020204" pitchFamily="49" charset="-122"/>
                <a:hlinkClick r:id="rId2"/>
              </a:rPr>
              <a:t>https://cran.rstudio.com/</a:t>
            </a:r>
            <a:r>
              <a:rPr lang="en-US" dirty="0">
                <a:latin typeface="Microsoft YaHei Mono" panose="020B0509020204020204" pitchFamily="49" charset="-122"/>
                <a:ea typeface="Microsoft YaHei Mono" panose="020B0509020204020204" pitchFamily="49" charset="-122"/>
              </a:rPr>
              <a:t>")</a:t>
            </a:r>
          </a:p>
          <a:p>
            <a:r>
              <a:rPr lang="en-US" dirty="0"/>
              <a:t>library(</a:t>
            </a:r>
            <a:r>
              <a:rPr lang="en-US" dirty="0" err="1"/>
              <a:t>installr</a:t>
            </a:r>
            <a:r>
              <a:rPr lang="en-US" dirty="0"/>
              <a:t>)</a:t>
            </a:r>
          </a:p>
          <a:p>
            <a:r>
              <a:rPr lang="en-US" dirty="0" err="1"/>
              <a:t>install.Rtools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6017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6DA5E-53CF-41C9-A790-5F5C07277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- </a:t>
            </a:r>
            <a:r>
              <a:rPr lang="en-US" dirty="0" err="1"/>
              <a:t>RTools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D97C7-3010-4B38-8D42-22002B3E9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Recommend to install under C:\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075C3-0D0C-48E1-85FA-F2B7BEE2B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097C5-5113-4489-8945-8E4EB39BF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7A15D-754B-4B39-81E0-024B619AD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8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7B24FBF-1EB0-4E7F-865A-FFD798CC53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0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E379BD-DFFD-4DB9-AF8B-FCAD60B93F8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51" t="2159" r="1781" b="1884"/>
          <a:stretch/>
        </p:blipFill>
        <p:spPr>
          <a:xfrm>
            <a:off x="943854" y="2836279"/>
            <a:ext cx="4608513" cy="34500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FEAFFB8-7C0B-40FC-900F-602D3A33DF1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96000" y="2762629"/>
            <a:ext cx="4714167" cy="3523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667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BC625-6EA1-49A4-9B36-E8EE2BFEA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- </a:t>
            </a:r>
            <a:r>
              <a:rPr lang="en-US" dirty="0" err="1"/>
              <a:t>RTools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F982F2-BD4E-4CA1-BB5F-5EF323EE8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E5C4F-AA19-423A-BE61-8F3AA9895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D7E3FF-1ADD-4C51-BEAD-A669EE275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9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C6BD4FD-073C-4D93-9E3A-FBEA73ED74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0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2E064B-48A4-40C8-B061-21ECB4899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60" y="1916832"/>
            <a:ext cx="11593288" cy="3971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35920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Sho-Template06">
      <a:dk1>
        <a:sysClr val="windowText" lastClr="000000"/>
      </a:dk1>
      <a:lt1>
        <a:sysClr val="window" lastClr="FFFFFF"/>
      </a:lt1>
      <a:dk2>
        <a:srgbClr val="3D4149"/>
      </a:dk2>
      <a:lt2>
        <a:srgbClr val="E7E6E6"/>
      </a:lt2>
      <a:accent1>
        <a:srgbClr val="403551"/>
      </a:accent1>
      <a:accent2>
        <a:srgbClr val="D0343C"/>
      </a:accent2>
      <a:accent3>
        <a:srgbClr val="F9BE75"/>
      </a:accent3>
      <a:accent4>
        <a:srgbClr val="8DB1C4"/>
      </a:accent4>
      <a:accent5>
        <a:srgbClr val="615474"/>
      </a:accent5>
      <a:accent6>
        <a:srgbClr val="E4625C"/>
      </a:accent6>
      <a:hlink>
        <a:srgbClr val="E4625C"/>
      </a:hlink>
      <a:folHlink>
        <a:srgbClr val="D0343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howeet theme">
  <a:themeElements>
    <a:clrScheme name="Sho-Template06">
      <a:dk1>
        <a:sysClr val="windowText" lastClr="000000"/>
      </a:dk1>
      <a:lt1>
        <a:sysClr val="window" lastClr="FFFFFF"/>
      </a:lt1>
      <a:dk2>
        <a:srgbClr val="3D4149"/>
      </a:dk2>
      <a:lt2>
        <a:srgbClr val="E7E6E6"/>
      </a:lt2>
      <a:accent1>
        <a:srgbClr val="403551"/>
      </a:accent1>
      <a:accent2>
        <a:srgbClr val="D0343C"/>
      </a:accent2>
      <a:accent3>
        <a:srgbClr val="F9BE75"/>
      </a:accent3>
      <a:accent4>
        <a:srgbClr val="8DB1C4"/>
      </a:accent4>
      <a:accent5>
        <a:srgbClr val="615474"/>
      </a:accent5>
      <a:accent6>
        <a:srgbClr val="E4625C"/>
      </a:accent6>
      <a:hlink>
        <a:srgbClr val="E4625C"/>
      </a:hlink>
      <a:folHlink>
        <a:srgbClr val="D0343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73561</TotalTime>
  <Words>1763</Words>
  <Application>Microsoft Office PowerPoint</Application>
  <PresentationFormat>Widescreen</PresentationFormat>
  <Paragraphs>399</Paragraphs>
  <Slides>35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Gill Sans</vt:lpstr>
      <vt:lpstr>Microsoft YaHei Mono</vt:lpstr>
      <vt:lpstr>Source Han Sans Bold</vt:lpstr>
      <vt:lpstr>Source Han Sans TC Medium</vt:lpstr>
      <vt:lpstr>Arial</vt:lpstr>
      <vt:lpstr>Calibri</vt:lpstr>
      <vt:lpstr>Custom Design</vt:lpstr>
      <vt:lpstr>Showeet theme</vt:lpstr>
      <vt:lpstr>RcppArmadillo and Parallelism in Rcpp</vt:lpstr>
      <vt:lpstr>Outline</vt:lpstr>
      <vt:lpstr>About Me</vt:lpstr>
      <vt:lpstr>EnV. Settings</vt:lpstr>
      <vt:lpstr>Environmental Settings</vt:lpstr>
      <vt:lpstr>Environmental Settings</vt:lpstr>
      <vt:lpstr>Windows - RTools</vt:lpstr>
      <vt:lpstr>Windows - RTools</vt:lpstr>
      <vt:lpstr>Windows - RTools</vt:lpstr>
      <vt:lpstr>Windows - RTools</vt:lpstr>
      <vt:lpstr>Reviews of C++</vt:lpstr>
      <vt:lpstr>Reviews of C++</vt:lpstr>
      <vt:lpstr>Reviews of C++</vt:lpstr>
      <vt:lpstr>Reviews of C++</vt:lpstr>
      <vt:lpstr>Reviews of C++</vt:lpstr>
      <vt:lpstr>Reviews of C++</vt:lpstr>
      <vt:lpstr>Reviews of C++</vt:lpstr>
      <vt:lpstr>Reviews of C++</vt:lpstr>
      <vt:lpstr>Reviews of C++</vt:lpstr>
      <vt:lpstr>R Interface to C</vt:lpstr>
      <vt:lpstr>R Interface to C</vt:lpstr>
      <vt:lpstr>R Interface to C</vt:lpstr>
      <vt:lpstr>R Interface to C</vt:lpstr>
      <vt:lpstr>R Interface to C</vt:lpstr>
      <vt:lpstr>R Interface to C</vt:lpstr>
      <vt:lpstr>R Interface to C</vt:lpstr>
      <vt:lpstr>R Interface to C</vt:lpstr>
      <vt:lpstr>Rcpp</vt:lpstr>
      <vt:lpstr>Rcpp</vt:lpstr>
      <vt:lpstr>When to Use Rcpp</vt:lpstr>
      <vt:lpstr>Rcpp</vt:lpstr>
      <vt:lpstr>Mapping between R objects and Rcpp objects</vt:lpstr>
      <vt:lpstr>Rcpp Attributes</vt:lpstr>
      <vt:lpstr>Rcpp Sugar</vt:lpstr>
      <vt:lpstr>Rcpp Sugar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RcppArmadillo and Parallelism in Rcpp</dc:title>
  <dc:creator>showeet.com</dc:creator>
  <cp:lastModifiedBy>慶全 陳</cp:lastModifiedBy>
  <cp:revision>237</cp:revision>
  <dcterms:created xsi:type="dcterms:W3CDTF">2011-05-09T14:18:21Z</dcterms:created>
  <dcterms:modified xsi:type="dcterms:W3CDTF">2019-01-05T02:08:46Z</dcterms:modified>
</cp:coreProperties>
</file>