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</p:sldMasterIdLst>
  <p:notesMasterIdLst>
    <p:notesMasterId r:id="rId53"/>
  </p:notesMasterIdLst>
  <p:handoutMasterIdLst>
    <p:handoutMasterId r:id="rId54"/>
  </p:handoutMasterIdLst>
  <p:sldIdLst>
    <p:sldId id="866" r:id="rId3"/>
    <p:sldId id="870" r:id="rId4"/>
    <p:sldId id="916" r:id="rId5"/>
    <p:sldId id="921" r:id="rId6"/>
    <p:sldId id="941" r:id="rId7"/>
    <p:sldId id="943" r:id="rId8"/>
    <p:sldId id="942" r:id="rId9"/>
    <p:sldId id="972" r:id="rId10"/>
    <p:sldId id="944" r:id="rId11"/>
    <p:sldId id="945" r:id="rId12"/>
    <p:sldId id="946" r:id="rId13"/>
    <p:sldId id="947" r:id="rId14"/>
    <p:sldId id="948" r:id="rId15"/>
    <p:sldId id="955" r:id="rId16"/>
    <p:sldId id="957" r:id="rId17"/>
    <p:sldId id="958" r:id="rId18"/>
    <p:sldId id="960" r:id="rId19"/>
    <p:sldId id="959" r:id="rId20"/>
    <p:sldId id="961" r:id="rId21"/>
    <p:sldId id="962" r:id="rId22"/>
    <p:sldId id="963" r:id="rId23"/>
    <p:sldId id="965" r:id="rId24"/>
    <p:sldId id="966" r:id="rId25"/>
    <p:sldId id="967" r:id="rId26"/>
    <p:sldId id="971" r:id="rId27"/>
    <p:sldId id="917" r:id="rId28"/>
    <p:sldId id="922" r:id="rId29"/>
    <p:sldId id="987" r:id="rId30"/>
    <p:sldId id="976" r:id="rId31"/>
    <p:sldId id="973" r:id="rId32"/>
    <p:sldId id="974" r:id="rId33"/>
    <p:sldId id="979" r:id="rId34"/>
    <p:sldId id="980" r:id="rId35"/>
    <p:sldId id="982" r:id="rId36"/>
    <p:sldId id="983" r:id="rId37"/>
    <p:sldId id="984" r:id="rId38"/>
    <p:sldId id="986" r:id="rId39"/>
    <p:sldId id="981" r:id="rId40"/>
    <p:sldId id="985" r:id="rId41"/>
    <p:sldId id="989" r:id="rId42"/>
    <p:sldId id="988" r:id="rId43"/>
    <p:sldId id="968" r:id="rId44"/>
    <p:sldId id="969" r:id="rId45"/>
    <p:sldId id="977" r:id="rId46"/>
    <p:sldId id="933" r:id="rId47"/>
    <p:sldId id="824" r:id="rId48"/>
    <p:sldId id="919" r:id="rId49"/>
    <p:sldId id="953" r:id="rId50"/>
    <p:sldId id="956" r:id="rId51"/>
    <p:sldId id="954" r:id="rId5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4E524A-D6EF-4CBC-A13A-51C3740B0549}">
          <p14:sldIdLst>
            <p14:sldId id="866"/>
            <p14:sldId id="870"/>
          </p14:sldIdLst>
        </p14:section>
        <p14:section name="RcppArmadillo" id="{A751BFE3-548D-44E2-A45E-688EC6FD0A57}">
          <p14:sldIdLst>
            <p14:sldId id="916"/>
            <p14:sldId id="921"/>
            <p14:sldId id="941"/>
            <p14:sldId id="943"/>
            <p14:sldId id="942"/>
            <p14:sldId id="972"/>
            <p14:sldId id="944"/>
            <p14:sldId id="945"/>
            <p14:sldId id="946"/>
            <p14:sldId id="947"/>
            <p14:sldId id="948"/>
            <p14:sldId id="955"/>
            <p14:sldId id="957"/>
            <p14:sldId id="958"/>
            <p14:sldId id="960"/>
            <p14:sldId id="959"/>
            <p14:sldId id="961"/>
            <p14:sldId id="962"/>
            <p14:sldId id="963"/>
            <p14:sldId id="965"/>
            <p14:sldId id="966"/>
            <p14:sldId id="967"/>
            <p14:sldId id="971"/>
          </p14:sldIdLst>
        </p14:section>
        <p14:section name="Parallism in Rcpp" id="{4F6C2A92-8957-444D-8747-C6B5B78E5688}">
          <p14:sldIdLst>
            <p14:sldId id="917"/>
            <p14:sldId id="922"/>
            <p14:sldId id="987"/>
            <p14:sldId id="976"/>
            <p14:sldId id="973"/>
            <p14:sldId id="974"/>
            <p14:sldId id="979"/>
            <p14:sldId id="980"/>
            <p14:sldId id="982"/>
            <p14:sldId id="983"/>
            <p14:sldId id="984"/>
            <p14:sldId id="986"/>
            <p14:sldId id="981"/>
            <p14:sldId id="985"/>
            <p14:sldId id="989"/>
            <p14:sldId id="988"/>
            <p14:sldId id="968"/>
            <p14:sldId id="969"/>
            <p14:sldId id="977"/>
          </p14:sldIdLst>
        </p14:section>
        <p14:section name="After..." id="{35ACC61F-844D-48B4-B19B-DA0CAFA53FB6}">
          <p14:sldIdLst>
            <p14:sldId id="933"/>
            <p14:sldId id="824"/>
          </p14:sldIdLst>
        </p14:section>
        <p14:section name="Reference" id="{FA021582-F2A3-40BD-AE33-C0B5D93C1A68}">
          <p14:sldIdLst>
            <p14:sldId id="919"/>
          </p14:sldIdLst>
        </p14:section>
        <p14:section name="supplementary" id="{8B4EB371-6E2D-4A64-B6F7-090AD25FB175}">
          <p14:sldIdLst>
            <p14:sldId id="953"/>
            <p14:sldId id="956"/>
            <p14:sldId id="9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慶全 陳" initials="慶全" lastIdx="1" clrIdx="0">
    <p:extLst>
      <p:ext uri="{19B8F6BF-5375-455C-9EA6-DF929625EA0E}">
        <p15:presenceInfo xmlns:p15="http://schemas.microsoft.com/office/powerpoint/2012/main" userId="242d15552c604f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E75"/>
    <a:srgbClr val="D0343C"/>
    <a:srgbClr val="E4625C"/>
    <a:srgbClr val="D4A36E"/>
    <a:srgbClr val="8DB1C4"/>
    <a:srgbClr val="3D4149"/>
    <a:srgbClr val="615474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1" autoAdjust="0"/>
    <p:restoredTop sz="96532" autoAdjust="0"/>
  </p:normalViewPr>
  <p:slideViewPr>
    <p:cSldViewPr>
      <p:cViewPr varScale="1">
        <p:scale>
          <a:sx n="86" d="100"/>
          <a:sy n="86" d="100"/>
        </p:scale>
        <p:origin x="211" y="67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5T08:59:10.00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2018/01/04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puting.llnl.gov/tutorials/openMP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cppMLPACK/index.html" TargetMode="External"/><Relationship Id="rId2" Type="http://schemas.openxmlformats.org/officeDocument/2006/relationships/hyperlink" Target="https://cran.r-project.org/web/packages/BH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an.r-project.org/web/packages/RcppNumerical/index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ingChuan-Chen/milr/blob/master/src/milr.cpp" TargetMode="External"/><Relationship Id="rId3" Type="http://schemas.openxmlformats.org/officeDocument/2006/relationships/hyperlink" Target="https://www.tutorialspoint.com/cplusplus/cpp_namespaces.htm" TargetMode="External"/><Relationship Id="rId7" Type="http://schemas.openxmlformats.org/officeDocument/2006/relationships/hyperlink" Target="http://arma.sourceforge.net/docs.html" TargetMode="External"/><Relationship Id="rId2" Type="http://schemas.openxmlformats.org/officeDocument/2006/relationships/hyperlink" Target="https://www.geeksforgeeks.org/c-classes-and-object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dv-r.had.co.nz/C-interface.html" TargetMode="External"/><Relationship Id="rId11" Type="http://schemas.openxmlformats.org/officeDocument/2006/relationships/hyperlink" Target="https://www.statlect.com/fundamentals-of-statistics/logistic-model-maximum-likelihood" TargetMode="External"/><Relationship Id="rId5" Type="http://schemas.openxmlformats.org/officeDocument/2006/relationships/hyperlink" Target="https://www.tutorialspoint.com/cplusplus/cpp_templates.htm" TargetMode="External"/><Relationship Id="rId10" Type="http://schemas.openxmlformats.org/officeDocument/2006/relationships/hyperlink" Target="https://thelaziestprogrammer.com/sharrington/math-of-machine-learning/solving-logreg-newtons-method" TargetMode="External"/><Relationship Id="rId4" Type="http://schemas.openxmlformats.org/officeDocument/2006/relationships/hyperlink" Target="https://www.tutorialspoint.com/cplusplus/cpp_overloading.htm" TargetMode="External"/><Relationship Id="rId9" Type="http://schemas.openxmlformats.org/officeDocument/2006/relationships/hyperlink" Target="https://github.com/RcppCore/RcppArmadillo/blob/master/inst/examples/fastLm.r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ma.sourceforge.net/docs.html#uword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36" y="2072667"/>
            <a:ext cx="82809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RcppArmadillo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Parallelism in Rcpp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boost R with C++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587A3-83C9-4BD3-979A-A21E114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165304"/>
            <a:ext cx="3025552" cy="556171"/>
          </a:xfrm>
        </p:spPr>
        <p:txBody>
          <a:bodyPr/>
          <a:lstStyle/>
          <a:p>
            <a:r>
              <a:rPr lang="zh-TW" altLang="en-US" dirty="0">
                <a:cs typeface="Microsoft Himalaya" panose="01010100010101010101" pitchFamily="2" charset="0"/>
              </a:rPr>
              <a:t>成功大學 </a:t>
            </a:r>
            <a:r>
              <a:rPr lang="en-US" altLang="zh-TW" dirty="0">
                <a:cs typeface="Microsoft Himalaya" panose="01010100010101010101" pitchFamily="2" charset="0"/>
              </a:rPr>
              <a:t>- 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經濟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101/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統計所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103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 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Ptt.cc R_LANGUAGE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板主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陳慶全</a:t>
            </a:r>
            <a:endParaRPr lang="en-US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1C7D-C912-4848-99C1-BB624B66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Mapping between R objects and Rcpp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1D6F-B2BB-4A13-BCF0-39D0CDC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802B-97FA-4D41-BDCB-43681F52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5587-09F5-4E90-ABAA-3D92589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1F5436-C610-4FEF-A6FA-3216CB267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EC9E32-5DA1-4247-84A4-1D87977C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55676"/>
              </p:ext>
            </p:extLst>
          </p:nvPr>
        </p:nvGraphicFramePr>
        <p:xfrm>
          <a:off x="1919536" y="1448729"/>
          <a:ext cx="852981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79">
                  <a:extLst>
                    <a:ext uri="{9D8B030D-6E8A-4147-A177-3AD203B41FA5}">
                      <a16:colId xmlns:a16="http://schemas.microsoft.com/office/drawing/2014/main" val="1377911091"/>
                    </a:ext>
                  </a:extLst>
                </a:gridCol>
                <a:gridCol w="2271805">
                  <a:extLst>
                    <a:ext uri="{9D8B030D-6E8A-4147-A177-3AD203B41FA5}">
                      <a16:colId xmlns:a16="http://schemas.microsoft.com/office/drawing/2014/main" val="929973118"/>
                    </a:ext>
                  </a:extLst>
                </a:gridCol>
                <a:gridCol w="3273231">
                  <a:extLst>
                    <a:ext uri="{9D8B030D-6E8A-4147-A177-3AD203B41FA5}">
                      <a16:colId xmlns:a16="http://schemas.microsoft.com/office/drawing/2014/main" val="416085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of </a:t>
                      </a:r>
                    </a:p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RcppArmadillo 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2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c(TRUE, FALSE)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logical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c(1L, 5L)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icolvec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irowvec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7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c(1, 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c(“A”, “B”)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  <a:p>
                      <a:pPr algn="ctr"/>
                      <a:r>
                        <a:rPr lang="en-US" dirty="0"/>
                        <a:t>I used to use vector&lt;string&gt;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matrix(c(TRUE, FALSE),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matrix(c(1L,5L),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imat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imat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matrix(c(1,5), 2</a:t>
                      </a:r>
                      <a:r>
                        <a:rPr lang="en-US" altLang="zh-TW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matrix(c(“A”, “B”),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060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0122EC-289F-47C5-96B8-6DCEBE8141C7}"/>
              </a:ext>
            </a:extLst>
          </p:cNvPr>
          <p:cNvSpPr txBox="1"/>
          <p:nvPr/>
        </p:nvSpPr>
        <p:spPr>
          <a:xfrm>
            <a:off x="2898273" y="5773979"/>
            <a:ext cx="708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Please use corresponding Rcpp types for other R objects.</a:t>
            </a:r>
          </a:p>
        </p:txBody>
      </p:sp>
    </p:spTree>
    <p:extLst>
      <p:ext uri="{BB962C8B-B14F-4D97-AF65-F5344CB8AC3E}">
        <p14:creationId xmlns:p14="http://schemas.microsoft.com/office/powerpoint/2010/main" val="165017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7CCE-DD39-478C-874B-03ECDAA0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82" y="164678"/>
            <a:ext cx="8428529" cy="1132235"/>
          </a:xfrm>
        </p:spPr>
        <p:txBody>
          <a:bodyPr>
            <a:noAutofit/>
          </a:bodyPr>
          <a:lstStyle/>
          <a:p>
            <a:r>
              <a:rPr lang="en-US" sz="3200" dirty="0"/>
              <a:t>First Example – Linear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E0A8-21EF-4A19-8D58-BF5075C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AADD0-6711-4362-9995-F66FEF91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3BB4-9053-4277-ADDB-F5C68F39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B8573-1349-4721-9B47-3678467C1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86F0F-B75D-4069-B0F8-51DA2868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700808"/>
            <a:ext cx="6953532" cy="3860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5DAE1-E130-4296-87BF-2C1C5D51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204864"/>
            <a:ext cx="4822822" cy="34084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20175D-80ED-4DBA-A23E-2CC4D25D880C}"/>
              </a:ext>
            </a:extLst>
          </p:cNvPr>
          <p:cNvSpPr/>
          <p:nvPr/>
        </p:nvSpPr>
        <p:spPr>
          <a:xfrm>
            <a:off x="407368" y="2492896"/>
            <a:ext cx="3096344" cy="216024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6C863E-CEB5-425B-96AE-F432A19FC245}"/>
              </a:ext>
            </a:extLst>
          </p:cNvPr>
          <p:cNvSpPr/>
          <p:nvPr/>
        </p:nvSpPr>
        <p:spPr>
          <a:xfrm>
            <a:off x="5230190" y="2924944"/>
            <a:ext cx="4034162" cy="288032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1AD1F-ECBA-4B01-90B6-4ADB5067C7E2}"/>
              </a:ext>
            </a:extLst>
          </p:cNvPr>
          <p:cNvSpPr/>
          <p:nvPr/>
        </p:nvSpPr>
        <p:spPr>
          <a:xfrm>
            <a:off x="478518" y="2780928"/>
            <a:ext cx="4321337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D1D3E-F941-4549-8342-7EFC36C98EC6}"/>
              </a:ext>
            </a:extLst>
          </p:cNvPr>
          <p:cNvSpPr/>
          <p:nvPr/>
        </p:nvSpPr>
        <p:spPr>
          <a:xfrm>
            <a:off x="5231904" y="3394583"/>
            <a:ext cx="5256584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B2335D-5760-4AFB-A6C5-FC3E2172CC88}"/>
              </a:ext>
            </a:extLst>
          </p:cNvPr>
          <p:cNvSpPr/>
          <p:nvPr/>
        </p:nvSpPr>
        <p:spPr>
          <a:xfrm>
            <a:off x="5231904" y="3596531"/>
            <a:ext cx="5256584" cy="21602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85C754-512B-46C4-9002-4A452A0D5CCB}"/>
              </a:ext>
            </a:extLst>
          </p:cNvPr>
          <p:cNvSpPr/>
          <p:nvPr/>
        </p:nvSpPr>
        <p:spPr>
          <a:xfrm>
            <a:off x="478518" y="3008983"/>
            <a:ext cx="3961298" cy="22696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DDE0F-E663-41B0-8F7B-703FF0F8AFDC}"/>
              </a:ext>
            </a:extLst>
          </p:cNvPr>
          <p:cNvSpPr/>
          <p:nvPr/>
        </p:nvSpPr>
        <p:spPr>
          <a:xfrm>
            <a:off x="5241232" y="3784967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B2ED8-173C-4B59-ADB3-236D1E1E6F02}"/>
              </a:ext>
            </a:extLst>
          </p:cNvPr>
          <p:cNvSpPr/>
          <p:nvPr/>
        </p:nvSpPr>
        <p:spPr>
          <a:xfrm>
            <a:off x="453006" y="3238769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039FDD-B80C-46B1-8BE4-9D7FBE43D8C8}"/>
              </a:ext>
            </a:extLst>
          </p:cNvPr>
          <p:cNvSpPr/>
          <p:nvPr/>
        </p:nvSpPr>
        <p:spPr>
          <a:xfrm>
            <a:off x="478518" y="3523977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D18FA9-3BC8-49B1-8261-6D43ADCAA291}"/>
              </a:ext>
            </a:extLst>
          </p:cNvPr>
          <p:cNvSpPr/>
          <p:nvPr/>
        </p:nvSpPr>
        <p:spPr>
          <a:xfrm>
            <a:off x="5225366" y="3996262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9E0E31-AA06-4E67-B2E3-1F4A87661BB0}"/>
              </a:ext>
            </a:extLst>
          </p:cNvPr>
          <p:cNvSpPr/>
          <p:nvPr/>
        </p:nvSpPr>
        <p:spPr>
          <a:xfrm>
            <a:off x="503512" y="3794974"/>
            <a:ext cx="3936304" cy="2576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A576A-1EDF-4761-8E92-206E9094A42D}"/>
              </a:ext>
            </a:extLst>
          </p:cNvPr>
          <p:cNvSpPr/>
          <p:nvPr/>
        </p:nvSpPr>
        <p:spPr>
          <a:xfrm>
            <a:off x="5225366" y="4428310"/>
            <a:ext cx="5983202" cy="21129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6DC027-5D76-4F4C-BB14-04A666F7C8A1}"/>
              </a:ext>
            </a:extLst>
          </p:cNvPr>
          <p:cNvSpPr/>
          <p:nvPr/>
        </p:nvSpPr>
        <p:spPr>
          <a:xfrm>
            <a:off x="5241232" y="4630258"/>
            <a:ext cx="6543400" cy="67149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05A87F-121C-430B-BD37-E02705067EE0}"/>
              </a:ext>
            </a:extLst>
          </p:cNvPr>
          <p:cNvSpPr/>
          <p:nvPr/>
        </p:nvSpPr>
        <p:spPr>
          <a:xfrm>
            <a:off x="478518" y="4037926"/>
            <a:ext cx="4393346" cy="130713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12BB7-93BB-43C8-AD42-332E9E5E2F6A}"/>
              </a:ext>
            </a:extLst>
          </p:cNvPr>
          <p:cNvSpPr txBox="1"/>
          <p:nvPr/>
        </p:nvSpPr>
        <p:spPr>
          <a:xfrm>
            <a:off x="3897048" y="1866623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Attributes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E860F-C918-496D-B564-C22B4D04B636}"/>
              </a:ext>
            </a:extLst>
          </p:cNvPr>
          <p:cNvSpPr/>
          <p:nvPr/>
        </p:nvSpPr>
        <p:spPr>
          <a:xfrm>
            <a:off x="5015880" y="1918209"/>
            <a:ext cx="3816424" cy="223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DF176D-274D-42B0-8308-4BE94F4FC802}"/>
              </a:ext>
            </a:extLst>
          </p:cNvPr>
          <p:cNvSpPr/>
          <p:nvPr/>
        </p:nvSpPr>
        <p:spPr>
          <a:xfrm>
            <a:off x="5015880" y="1663045"/>
            <a:ext cx="5040560" cy="2880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E72001-F6B0-4935-80C1-444028315D59}"/>
              </a:ext>
            </a:extLst>
          </p:cNvPr>
          <p:cNvSpPr txBox="1"/>
          <p:nvPr/>
        </p:nvSpPr>
        <p:spPr>
          <a:xfrm>
            <a:off x="5087888" y="1314194"/>
            <a:ext cx="598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Make </a:t>
            </a:r>
            <a:r>
              <a:rPr lang="en-US" dirty="0" err="1">
                <a:solidFill>
                  <a:srgbClr val="0070C0"/>
                </a:solidFill>
              </a:rPr>
              <a:t>Aramdillo</a:t>
            </a:r>
            <a:r>
              <a:rPr lang="en-US" dirty="0">
                <a:solidFill>
                  <a:srgbClr val="0070C0"/>
                </a:solidFill>
              </a:rPr>
              <a:t> vectors returning to R is vector instead matrix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0501EC-BE29-4C9B-AAB3-30D4B6E6A0B0}"/>
              </a:ext>
            </a:extLst>
          </p:cNvPr>
          <p:cNvSpPr txBox="1"/>
          <p:nvPr/>
        </p:nvSpPr>
        <p:spPr>
          <a:xfrm>
            <a:off x="2999656" y="5702226"/>
            <a:ext cx="577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compare this two syntax, </a:t>
            </a:r>
          </a:p>
          <a:p>
            <a:r>
              <a:rPr lang="en-US" dirty="0"/>
              <a:t>they are very similar except that C++ need type declaration.</a:t>
            </a:r>
          </a:p>
        </p:txBody>
      </p:sp>
    </p:spTree>
    <p:extLst>
      <p:ext uri="{BB962C8B-B14F-4D97-AF65-F5344CB8AC3E}">
        <p14:creationId xmlns:p14="http://schemas.microsoft.com/office/powerpoint/2010/main" val="318809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D386-DF81-46ED-95E4-A28B6738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5C2F-F7E1-43DB-A64B-054E236E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RcppArmadillo provides 3 preprocessors for casting </a:t>
            </a:r>
            <a:r>
              <a:rPr lang="en-US" sz="2800" dirty="0" err="1"/>
              <a:t>arma</a:t>
            </a:r>
            <a:r>
              <a:rPr lang="en-US" sz="2800" dirty="0"/>
              <a:t>::Col &lt;Type&gt; or </a:t>
            </a:r>
            <a:r>
              <a:rPr lang="en-US" sz="2800" dirty="0" err="1"/>
              <a:t>arma</a:t>
            </a:r>
            <a:r>
              <a:rPr lang="en-US" sz="2800" dirty="0"/>
              <a:t>::Row&lt;Type&gt; into R vector</a:t>
            </a:r>
          </a:p>
          <a:p>
            <a:pPr lvl="1"/>
            <a:r>
              <a:rPr lang="en-US" sz="2400" dirty="0"/>
              <a:t>RCPP_ARMADILLO_RETURN_COLVEC_AS_VECTOR – cast </a:t>
            </a:r>
            <a:r>
              <a:rPr lang="en-US" sz="2400" dirty="0" err="1"/>
              <a:t>arma</a:t>
            </a:r>
            <a:r>
              <a:rPr lang="en-US" sz="2400" dirty="0"/>
              <a:t>::Col&lt;Type&gt; to R vector</a:t>
            </a:r>
          </a:p>
          <a:p>
            <a:pPr lvl="1"/>
            <a:r>
              <a:rPr lang="en-US" sz="2400" dirty="0"/>
              <a:t>RCPP_ARMADILLO_RETURN_ROWVEC_AS_VECTOR – cast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r>
              <a:rPr lang="en-US" sz="2400" dirty="0"/>
              <a:t>RCPP_ARMADILLO_RETURN_ANYVEC_AS_VECTOR – cast  </a:t>
            </a:r>
            <a:r>
              <a:rPr lang="en-US" sz="2400" dirty="0" err="1"/>
              <a:t>arma</a:t>
            </a:r>
            <a:r>
              <a:rPr lang="en-US" sz="2400" dirty="0"/>
              <a:t>::Col&lt;Type&gt; and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B9A7F-1A08-418C-A3F6-EAEE5AF9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D1B0-00D6-4AE3-83AF-96FAB320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F792-48A9-4257-BBD5-7DC8D431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460703-0C05-4242-A4F3-413E10B4D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616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5DFB-3E71-4242-BDC9-486A03D6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696" y="114919"/>
            <a:ext cx="8428529" cy="1132235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41AF-F58E-4368-9729-43FDA8B5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F39A-4F51-44BB-A1F5-61FD2998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7658-BA8D-4C66-AD7F-22EE96B0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B54664-E89E-402D-86E1-7D6F3A775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AC574-1114-4207-917A-3C855A993F82}"/>
              </a:ext>
            </a:extLst>
          </p:cNvPr>
          <p:cNvSpPr txBox="1"/>
          <p:nvPr/>
        </p:nvSpPr>
        <p:spPr>
          <a:xfrm>
            <a:off x="1098850" y="17657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305F6-FBFB-447A-A363-52BC2924812B}"/>
              </a:ext>
            </a:extLst>
          </p:cNvPr>
          <p:cNvSpPr txBox="1"/>
          <p:nvPr/>
        </p:nvSpPr>
        <p:spPr>
          <a:xfrm>
            <a:off x="1847528" y="3496359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3137F-1BE7-4445-8C9F-F4E57049EA38}"/>
              </a:ext>
            </a:extLst>
          </p:cNvPr>
          <p:cNvSpPr txBox="1"/>
          <p:nvPr/>
        </p:nvSpPr>
        <p:spPr>
          <a:xfrm>
            <a:off x="3699121" y="5301208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961BB9-B764-4491-8A42-4802A61E6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6468" y="1276376"/>
            <a:ext cx="4754880" cy="1625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4826F7-3DC4-483D-9516-3FFAEB8548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672" y="2987530"/>
            <a:ext cx="4754880" cy="1638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34E076-406B-45D1-A6F4-5188819CE6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3872" y="4727905"/>
            <a:ext cx="4754880" cy="16381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0AA1B9-0E4F-48E1-9B21-A8B752B12197}"/>
              </a:ext>
            </a:extLst>
          </p:cNvPr>
          <p:cNvSpPr txBox="1"/>
          <p:nvPr/>
        </p:nvSpPr>
        <p:spPr>
          <a:xfrm>
            <a:off x="7153960" y="2109293"/>
            <a:ext cx="380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benchmarks is under MRO-3.4.4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CF4B9-0EC6-46B3-9060-EBAA28DBA4CB}"/>
              </a:ext>
            </a:extLst>
          </p:cNvPr>
          <p:cNvSpPr txBox="1"/>
          <p:nvPr/>
        </p:nvSpPr>
        <p:spPr>
          <a:xfrm>
            <a:off x="8026864" y="2463774"/>
            <a:ext cx="332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official R is slower than MRO.</a:t>
            </a:r>
          </a:p>
          <a:p>
            <a:r>
              <a:rPr lang="en-US" dirty="0"/>
              <a:t>       See next slide.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57B5ED-9758-4AE7-9622-8AC563E7C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270496"/>
            <a:ext cx="5325812" cy="12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5859-2464-4F92-ADE4-42568DED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in Official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407D-3EA6-4A37-B3C3-EC3E5FDD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F935-3F77-47AD-9C4C-46DF6F79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B107-ED65-473C-AB61-C55F56CC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41E18F-A249-4003-B61C-604DB9970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FD1B3-0B30-4E4F-849E-01FA4E74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858382"/>
            <a:ext cx="4728043" cy="5472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AFD42-73DE-4B94-BD37-8E2D45D78F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1268760"/>
            <a:ext cx="4754880" cy="1625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66CCA-1D57-4DF6-9C36-752629115C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2971512"/>
            <a:ext cx="4754880" cy="1638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AB517E-17AD-41E2-A38F-FC9809C027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4718151"/>
            <a:ext cx="4754880" cy="16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AC232-B3DF-4D96-8A82-2E0DEC8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For binary response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TW" dirty="0"/>
                  <a:t> and corresponding </a:t>
                </a:r>
                <a14:m>
                  <m:oMath xmlns:m="http://schemas.openxmlformats.org/officeDocument/2006/math">
                    <m:r>
                      <a:rPr lang="en-US" altLang="zh-TW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dirty="0"/>
                  <a:t>, we can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TW" dirty="0"/>
                  <a:t> as a linear model through a transform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/>
                  <a:t>, then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dirty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TW" b="1" dirty="0">
                          <a:latin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If we use logit function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dirty="0"/>
                  <a:t>)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/>
                  <a:t>, we call it logit model or logistic regression.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t="-3407" r="-1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08B42-0212-41AD-8B74-ECE47B26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81280-BBB6-4A0A-8067-074B96EF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969-0E14-4497-82F9-272F0686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15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8BAF7C0-2FAE-4579-8576-0CAFD0632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02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AC232-B3DF-4D96-8A82-2E0DEC8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Therefore, we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Thus,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Now we have conditional pmf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given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zh-TW" b="1" dirty="0"/>
                  <a:t>.</a:t>
                </a:r>
                <a:endParaRPr lang="zh-TW" altLang="en-US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l="-1565" t="-4000" b="-4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08B42-0212-41AD-8B74-ECE47B26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81280-BBB6-4A0A-8067-074B96EF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969-0E14-4497-82F9-272F0686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8BAF7C0-2FAE-4579-8576-0CAFD0632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98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46DB7-2F39-4885-97A5-DD6AA72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CDC9C3-FD39-4A58-AA90-024CB5D8B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Next, we estimate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zh-TW" dirty="0"/>
                  <a:t> with maximum likelihood. </a:t>
                </a:r>
              </a:p>
              <a:p>
                <a:r>
                  <a:rPr lang="en-US" altLang="zh-TW" dirty="0"/>
                  <a:t>To simplify, we make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. Then we rewrite the formula in previous slide as following: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CDC9C3-FD39-4A58-AA90-024CB5D8B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07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B8A2D3-9F1B-48BC-A1F7-AA63EFBF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4468A-6123-48EB-AC64-3468A4F1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3DFC1-0AF9-43A0-AF60-F57DADD2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17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44044BD-04C9-4CB3-A9C0-19A525F38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34326-D28E-4D8B-9BF7-F2DF34BD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0706D-30F3-438F-939E-7C7AD220D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2060848"/>
                <a:ext cx="11377264" cy="411611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So the likelihood function of observations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…,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And the log likelihood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b="1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0706D-30F3-438F-939E-7C7AD220D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2060848"/>
                <a:ext cx="11377264" cy="4116115"/>
              </a:xfrm>
              <a:blipFill>
                <a:blip r:embed="rId2"/>
                <a:stretch>
                  <a:fillRect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4C9240-F096-4C52-AFE4-023283A5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DDAE44-7AD6-49F4-8136-11DEC79C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27A799-F508-4821-BDAB-7249148A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8137FDD-4E37-4465-A6CD-33470F559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41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3BE4-7705-4E4E-BA0A-28225F3C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Then we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𝛃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Newton’s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/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1">
                                              <a:latin typeface="Cambria Math" panose="02040503050406030204" pitchFamily="18" charset="0"/>
                                            </a:rPr>
                                            <m:t>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8" r="-3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C0A52-8B65-418A-A49C-6F9B52D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A7967-499F-4756-9DFB-78399885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D4194-901A-45BB-B8C3-F30F208C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19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AAAAA14-F3A7-4359-9602-05C0C2FDD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F89D2C-B04E-4BB8-BBA5-7BB49BD29F45}"/>
                  </a:ext>
                </a:extLst>
              </p:cNvPr>
              <p:cNvSpPr txBox="1"/>
              <p:nvPr/>
            </p:nvSpPr>
            <p:spPr>
              <a:xfrm>
                <a:off x="335360" y="5013176"/>
                <a:ext cx="11563102" cy="691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Newton’s method is a method to approximate roots of a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F89D2C-B04E-4BB8-BBA5-7BB49BD29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013176"/>
                <a:ext cx="11563102" cy="691408"/>
              </a:xfrm>
              <a:prstGeom prst="rect">
                <a:avLst/>
              </a:prstGeom>
              <a:blipFill>
                <a:blip r:embed="rId3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27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00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2982086" cy="830997"/>
            <a:chOff x="2385722" y="1946044"/>
            <a:chExt cx="2982086" cy="83099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Env. Settings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00042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Prepare for Rcpp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3234104" cy="814826"/>
            <a:chOff x="2385722" y="1946044"/>
            <a:chExt cx="3234104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Reviews of C++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323410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Class, Pointer and Why use C++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 Interface to C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What is SEXP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2982086" cy="814826"/>
            <a:chOff x="2385722" y="1946044"/>
            <a:chExt cx="2982086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Integration of R and C++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RcppArmadillo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Rcpp with Armadillo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Parallelism in Rcpp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OpenMP and RcppParallel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79CD5-A7CE-424C-84C3-D49A13E5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6DFE39-B69B-43DE-8CF8-960DB816B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2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3200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b="1" i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TW" sz="32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3200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3200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3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2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TW" sz="3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6DFE39-B69B-43DE-8CF8-960DB816B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90F86-15B4-4968-A32C-1A6903AA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31AD11-A56F-4BE0-B79C-B546FD5D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F84192-5108-48D2-AFA2-5FD682E7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17698DC-5B9C-46B4-A306-68341C1C3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3A0582-0557-4311-A934-E2B9643EED73}"/>
                  </a:ext>
                </a:extLst>
              </p:cNvPr>
              <p:cNvSpPr/>
              <p:nvPr/>
            </p:nvSpPr>
            <p:spPr>
              <a:xfrm>
                <a:off x="9480376" y="4917699"/>
                <a:ext cx="2520280" cy="162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3A0582-0557-4311-A934-E2B9643EE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6" y="4917699"/>
                <a:ext cx="2520280" cy="1621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4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5103-C7A2-4C90-AB2D-45625CE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b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TW" altLang="en-US" b="1" dirty="0"/>
                  <a:t> </a:t>
                </a:r>
                <a:r>
                  <a:rPr lang="en-US" altLang="zh-TW" dirty="0"/>
                  <a:t>and</a:t>
                </a:r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TW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b="1" i="1" dirty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TW" b="1" dirty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b="1" i="1" dirty="0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TW" b="1" dirty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l="-1797" t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D80E3-211C-4170-B8AE-D2AC72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6A42-6128-4781-B7D0-11950438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09E17-3487-405C-921A-8BCCAE06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21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79A4C96-CD10-4E69-BA05-E8CB81D1F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93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5103-C7A2-4C90-AB2D-45625CE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2060848"/>
                <a:ext cx="11449272" cy="411611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8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800" b="1" i="0" smtClean="0">
                        <a:latin typeface="Cambria Math" panose="02040503050406030204" pitchFamily="18" charset="0"/>
                      </a:rPr>
                      <m:t>𝐖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Then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b="1">
                                              <a:latin typeface="Cambria Math" panose="02040503050406030204" pitchFamily="18" charset="0"/>
                                            </a:rPr>
                                            <m:t>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800" b="1" i="0" dirty="0" smtClean="0">
                                          <a:latin typeface="Cambria Math" panose="02040503050406030204" pitchFamily="18" charset="0"/>
                                        </a:rPr>
                                        <m:t>𝐭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800" b="1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800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800" b="1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800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𝐭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eqArr>
                            </m:e>
                          </m:d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2060848"/>
                <a:ext cx="11449272" cy="4116115"/>
              </a:xfrm>
              <a:blipFill>
                <a:blip r:embed="rId2"/>
                <a:stretch>
                  <a:fillRect l="-692" t="-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D80E3-211C-4170-B8AE-D2AC72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6A42-6128-4781-B7D0-11950438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09E17-3487-405C-921A-8BCCAE06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79A4C96-CD10-4E69-BA05-E8CB81D1F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92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3BE4-7705-4E4E-BA0A-28225F3C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sz="2800" dirty="0"/>
                  <a:t>Deviance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(A  generalization idea of sum of squares of residuals):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31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1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100" dirty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100" dirty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100" dirty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100" dirty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31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3100" b="1" dirty="0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TW" sz="3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func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31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1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1}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TW" sz="3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TW" sz="3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TW" sz="31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C0A52-8B65-418A-A49C-6F9B52D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A7967-499F-4756-9DFB-78399885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D4194-901A-45BB-B8C3-F30F208C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AAAAA14-F3A7-4359-9602-05C0C2FDD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63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89736-0F6B-4DBF-986F-89574A2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678732-EDCD-40C5-B705-58ADB293B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Algorithm for Logistic Regression:</a:t>
                </a:r>
              </a:p>
              <a:p>
                <a:pPr lvl="1"/>
                <a:r>
                  <a:rPr lang="en-US" altLang="zh-TW" dirty="0"/>
                  <a:t>Initial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/>
                  <a:t> (Same as </a:t>
                </a:r>
                <a:r>
                  <a:rPr lang="en-US" altLang="zh-TW" dirty="0" err="1">
                    <a:latin typeface="Microsoft YaHei Mono"/>
                  </a:rPr>
                  <a:t>glm.fit</a:t>
                </a:r>
                <a:r>
                  <a:rPr lang="en-US" altLang="zh-TW" dirty="0"/>
                  <a:t> in R)</a:t>
                </a:r>
              </a:p>
              <a:p>
                <a:pPr lvl="1"/>
                <a:r>
                  <a:rPr lang="en-US" altLang="zh-TW" dirty="0"/>
                  <a:t>Update formula: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dirty="0"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1">
                                                <a:latin typeface="Cambria Math" panose="02040503050406030204" pitchFamily="18" charset="0"/>
                                              </a:rPr>
                                              <m:t>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1">
                                                <a:latin typeface="Cambria Math" panose="02040503050406030204" pitchFamily="18" charset="0"/>
                                              </a:rPr>
                                              <m:t>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Conditions of terminating iteration:</a:t>
                </a:r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altLang="zh-TW" dirty="0"/>
                  <a:t>Reach maximum iteration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678732-EDCD-40C5-B705-58ADB293B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185019-B2D1-4CDD-8B0C-6E3C50D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A5A67-E4FE-4C42-A47E-88F3FF41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0A643-ABC5-4547-A500-78CA9454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F1511BC-D983-42BC-9E8A-654777819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786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89736-0F6B-4DBF-986F-89574A2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185019-B2D1-4CDD-8B0C-6E3C50D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A5A67-E4FE-4C42-A47E-88F3FF41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0A643-ABC5-4547-A500-78CA9454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F1511BC-D983-42BC-9E8A-654777819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719C58-B1B1-4630-B284-98E54754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20" y="1199199"/>
            <a:ext cx="5400600" cy="16826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CA7D1D-B7C1-4291-9F5F-86DAB8F5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015480"/>
            <a:ext cx="5400000" cy="15941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AB49B89-846F-41CD-B1FA-3915FDC4F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49" y="4724617"/>
            <a:ext cx="5400000" cy="1597382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8404CC0C-133D-4FAC-BE39-93CD4147945A}"/>
              </a:ext>
            </a:extLst>
          </p:cNvPr>
          <p:cNvSpPr txBox="1"/>
          <p:nvPr/>
        </p:nvSpPr>
        <p:spPr>
          <a:xfrm>
            <a:off x="1098850" y="17657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AFB961DB-27C1-4BB8-8E40-53B9D8F37B73}"/>
              </a:ext>
            </a:extLst>
          </p:cNvPr>
          <p:cNvSpPr txBox="1"/>
          <p:nvPr/>
        </p:nvSpPr>
        <p:spPr>
          <a:xfrm>
            <a:off x="1847528" y="3496359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82C68C57-806A-4E92-932C-8E124A47E8C0}"/>
              </a:ext>
            </a:extLst>
          </p:cNvPr>
          <p:cNvSpPr txBox="1"/>
          <p:nvPr/>
        </p:nvSpPr>
        <p:spPr>
          <a:xfrm>
            <a:off x="3699121" y="5301208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200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50EEDE-7DA1-4472-9363-E577688A1F1B}"/>
              </a:ext>
            </a:extLst>
          </p:cNvPr>
          <p:cNvSpPr txBox="1"/>
          <p:nvPr/>
        </p:nvSpPr>
        <p:spPr>
          <a:xfrm>
            <a:off x="8555744" y="3282128"/>
            <a:ext cx="351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Although we use same algorithm in R and C++, the performance of C++ may be faster 50 times. 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C801C0-3AC2-4AF1-8FB0-DAF18D66F575}"/>
              </a:ext>
            </a:extLst>
          </p:cNvPr>
          <p:cNvSpPr/>
          <p:nvPr/>
        </p:nvSpPr>
        <p:spPr>
          <a:xfrm>
            <a:off x="4871864" y="4058547"/>
            <a:ext cx="720080" cy="551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8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416278" cy="2852737"/>
          </a:xfrm>
        </p:spPr>
        <p:txBody>
          <a:bodyPr/>
          <a:lstStyle/>
          <a:p>
            <a:r>
              <a:rPr lang="en-US" sz="7200" dirty="0" err="1"/>
              <a:t>ParallELism</a:t>
            </a:r>
            <a:r>
              <a:rPr lang="en-US" sz="7200" dirty="0"/>
              <a:t> in Rcpp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OpenMP and RcppParallel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First Question - Why Use Rcpp for Parallelization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E5D352-91D7-42D7-84F3-8CFA9F58C48E}"/>
              </a:ext>
            </a:extLst>
          </p:cNvPr>
          <p:cNvSpPr txBox="1"/>
          <p:nvPr/>
        </p:nvSpPr>
        <p:spPr>
          <a:xfrm>
            <a:off x="3261927" y="5525353"/>
            <a:ext cx="8930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Note: mc*apply functions in parallel use forking instead subprocesses,</a:t>
            </a:r>
          </a:p>
          <a:p>
            <a:r>
              <a:rPr lang="en-US" altLang="zh-TW" sz="2400" dirty="0"/>
              <a:t>but it is the same that processes do not share memory.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5AEE178-CB58-43C0-92E6-98FC8D4AEAE2}"/>
              </a:ext>
            </a:extLst>
          </p:cNvPr>
          <p:cNvSpPr/>
          <p:nvPr/>
        </p:nvSpPr>
        <p:spPr>
          <a:xfrm>
            <a:off x="264684" y="2420888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parallel</a:t>
            </a:r>
            <a:endParaRPr lang="zh-TW" altLang="en-US" sz="32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B3FE48A-2092-4164-886F-89ED892B91C0}"/>
              </a:ext>
            </a:extLst>
          </p:cNvPr>
          <p:cNvSpPr/>
          <p:nvPr/>
        </p:nvSpPr>
        <p:spPr>
          <a:xfrm>
            <a:off x="2251838" y="2437314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snow</a:t>
            </a:r>
            <a:endParaRPr lang="zh-TW" altLang="en-US" sz="32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4EF7861-1B82-4109-9706-F846F4B2ABCE}"/>
              </a:ext>
            </a:extLst>
          </p:cNvPr>
          <p:cNvSpPr/>
          <p:nvPr/>
        </p:nvSpPr>
        <p:spPr>
          <a:xfrm>
            <a:off x="4238992" y="2437314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snowfall</a:t>
            </a:r>
            <a:endParaRPr lang="zh-TW" altLang="en-US" sz="32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4C9C63B-AF3D-4531-AC12-BC408511B389}"/>
              </a:ext>
            </a:extLst>
          </p:cNvPr>
          <p:cNvSpPr/>
          <p:nvPr/>
        </p:nvSpPr>
        <p:spPr>
          <a:xfrm>
            <a:off x="6226146" y="2437314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Rmpi</a:t>
            </a:r>
            <a:endParaRPr lang="zh-TW" altLang="en-US" sz="32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EA5A352-526F-4275-BCF5-9E49076E364D}"/>
              </a:ext>
            </a:extLst>
          </p:cNvPr>
          <p:cNvSpPr/>
          <p:nvPr/>
        </p:nvSpPr>
        <p:spPr>
          <a:xfrm>
            <a:off x="8213300" y="2424762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/>
              <a:t>pbdmpi</a:t>
            </a:r>
            <a:endParaRPr lang="zh-TW" altLang="en-US" sz="3200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131C20E-9840-4EBD-BCEF-B8B36F29FDC0}"/>
              </a:ext>
            </a:extLst>
          </p:cNvPr>
          <p:cNvSpPr/>
          <p:nvPr/>
        </p:nvSpPr>
        <p:spPr>
          <a:xfrm>
            <a:off x="10200456" y="2420888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foreach</a:t>
            </a:r>
            <a:endParaRPr lang="zh-TW" altLang="en-US" sz="3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0D5B20A-A749-4C07-9B0C-1B2FCEECEB17}"/>
              </a:ext>
            </a:extLst>
          </p:cNvPr>
          <p:cNvSpPr txBox="1"/>
          <p:nvPr/>
        </p:nvSpPr>
        <p:spPr>
          <a:xfrm>
            <a:off x="11136" y="1794153"/>
            <a:ext cx="1188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 packages providing parallel functionalities:</a:t>
            </a:r>
            <a:endParaRPr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514557A-54B8-4C59-887C-227252F991CC}"/>
              </a:ext>
            </a:extLst>
          </p:cNvPr>
          <p:cNvSpPr txBox="1"/>
          <p:nvPr/>
        </p:nvSpPr>
        <p:spPr>
          <a:xfrm>
            <a:off x="686765" y="3626084"/>
            <a:ext cx="10530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These packages almost use subprocesses to provide parallel </a:t>
            </a:r>
          </a:p>
          <a:p>
            <a:r>
              <a:rPr lang="en-US" altLang="zh-TW" sz="3200" dirty="0"/>
              <a:t>Implementation, </a:t>
            </a:r>
            <a:r>
              <a:rPr lang="en-US" altLang="zh-TW" sz="3200" dirty="0">
                <a:solidFill>
                  <a:srgbClr val="FF0000"/>
                </a:solidFill>
              </a:rPr>
              <a:t>they does not share memory</a:t>
            </a:r>
            <a:r>
              <a:rPr lang="en-US" altLang="zh-TW" sz="3200" dirty="0"/>
              <a:t>. Thus, you may </a:t>
            </a:r>
          </a:p>
          <a:p>
            <a:r>
              <a:rPr lang="en-US" altLang="zh-TW" sz="3200" dirty="0"/>
              <a:t>need  a lot of memories to perform parallel computation.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6937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Parallelism in Rcpp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5170F-BFE8-42CC-BB4B-F140F1BB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060848"/>
            <a:ext cx="10515600" cy="4116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/>
              <a:t>With C++, you can use </a:t>
            </a:r>
            <a:r>
              <a:rPr lang="en-US" altLang="zh-TW" sz="2800" dirty="0">
                <a:solidFill>
                  <a:srgbClr val="FF0000"/>
                </a:solidFill>
              </a:rPr>
              <a:t>shared memory multiprocessing</a:t>
            </a:r>
            <a:r>
              <a:rPr lang="en-US" altLang="zh-TW" sz="2800" dirty="0"/>
              <a:t>, then you don’t need too many memories for parallel implementation.</a:t>
            </a:r>
          </a:p>
          <a:p>
            <a:pPr>
              <a:lnSpc>
                <a:spcPct val="110000"/>
              </a:lnSpc>
            </a:pPr>
            <a:r>
              <a:rPr lang="en-US" altLang="zh-TW" sz="2800" dirty="0"/>
              <a:t>Threading Frameworks: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OpenMP </a:t>
            </a:r>
            <a:r>
              <a:rPr lang="en-US" altLang="zh-TW" sz="2400" dirty="0"/>
              <a:t>(Open Multi-Processing)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TBB </a:t>
            </a:r>
            <a:r>
              <a:rPr lang="en-US" altLang="zh-TW" sz="2400" dirty="0"/>
              <a:t>(Threading Building Blocks)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pthread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altLang="zh-TW" sz="2400" dirty="0"/>
              <a:t>++11 Threads STL (similar to Boost)</a:t>
            </a:r>
            <a:endParaRPr 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45D995-E223-43FE-A5EE-AB8D3FA8B437}"/>
              </a:ext>
            </a:extLst>
          </p:cNvPr>
          <p:cNvSpPr/>
          <p:nvPr/>
        </p:nvSpPr>
        <p:spPr>
          <a:xfrm>
            <a:off x="1545599" y="5021147"/>
            <a:ext cx="5126465" cy="1031900"/>
          </a:xfrm>
          <a:prstGeom prst="rect">
            <a:avLst/>
          </a:prstGeom>
          <a:noFill/>
          <a:ln w="38100">
            <a:solidFill>
              <a:srgbClr val="D03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187E86-B5D1-4831-9ECE-BC7F64653CAC}"/>
              </a:ext>
            </a:extLst>
          </p:cNvPr>
          <p:cNvSpPr txBox="1"/>
          <p:nvPr/>
        </p:nvSpPr>
        <p:spPr>
          <a:xfrm>
            <a:off x="6816080" y="5020161"/>
            <a:ext cx="396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They are very hard to be used 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in R with </a:t>
            </a:r>
            <a:r>
              <a:rPr lang="en-US" altLang="zh-TW" sz="2400" dirty="0" err="1">
                <a:solidFill>
                  <a:srgbClr val="C00000"/>
                </a:solidFill>
              </a:rPr>
              <a:t>Windwos</a:t>
            </a:r>
            <a:r>
              <a:rPr lang="en-US" altLang="zh-TW" sz="2400" dirty="0">
                <a:solidFill>
                  <a:srgbClr val="C00000"/>
                </a:solidFill>
              </a:rPr>
              <a:t> OS.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851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Parallelism in Rcpp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5170F-BFE8-42CC-BB4B-F140F1BB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060848"/>
            <a:ext cx="10515600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/>
              <a:t>Threading Frameworks: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OpenMP </a:t>
            </a:r>
            <a:r>
              <a:rPr lang="en-US" altLang="zh-TW" sz="2400" dirty="0"/>
              <a:t>(Open Multi-Processing)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TBB </a:t>
            </a:r>
            <a:r>
              <a:rPr lang="en-US" altLang="zh-TW" sz="2400" dirty="0"/>
              <a:t>(Threading Building Blocks)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pthread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altLang="zh-TW" sz="2400" dirty="0"/>
              <a:t>++11 Threads STL (similar to Boost)</a:t>
            </a:r>
            <a:endParaRPr 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70BF81-604A-4654-81AA-85C35A629E8B}"/>
              </a:ext>
            </a:extLst>
          </p:cNvPr>
          <p:cNvSpPr/>
          <p:nvPr/>
        </p:nvSpPr>
        <p:spPr>
          <a:xfrm>
            <a:off x="1535737" y="2685083"/>
            <a:ext cx="5064319" cy="599901"/>
          </a:xfrm>
          <a:prstGeom prst="rect">
            <a:avLst/>
          </a:prstGeom>
          <a:noFill/>
          <a:ln w="38100">
            <a:solidFill>
              <a:srgbClr val="D03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618A7F-1F91-42D0-BE9F-331A5C0784C0}"/>
              </a:ext>
            </a:extLst>
          </p:cNvPr>
          <p:cNvSpPr txBox="1"/>
          <p:nvPr/>
        </p:nvSpPr>
        <p:spPr>
          <a:xfrm>
            <a:off x="5807968" y="1730976"/>
            <a:ext cx="5105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As far as I know, configuring 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OpenMP in Mac OS X is annoying.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0A49FC-C89E-4779-B35F-71DB51AFC973}"/>
              </a:ext>
            </a:extLst>
          </p:cNvPr>
          <p:cNvSpPr txBox="1"/>
          <p:nvPr/>
        </p:nvSpPr>
        <p:spPr>
          <a:xfrm>
            <a:off x="6935067" y="2670245"/>
            <a:ext cx="4918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But it is simplest between these,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so I give a simple example.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5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504510" cy="2852737"/>
          </a:xfrm>
        </p:spPr>
        <p:txBody>
          <a:bodyPr/>
          <a:lstStyle/>
          <a:p>
            <a:r>
              <a:rPr lang="en-US" sz="7200" dirty="0" err="1"/>
              <a:t>RcppARMADILLO</a:t>
            </a:r>
            <a:endParaRPr lang="en-US" sz="7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Rcpp with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2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F0AB3-2D2B-41DE-9E15-40006EC4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OpenMP in Rcpp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25825-03C0-43B3-B5E9-C63BC0E6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89BB1A-BC26-41E7-BC09-05B2D62D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60529-3681-4BDF-AA32-141E0A96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30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6BA7CAC-4AE7-482B-BD7F-FE6ECAADE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995B6A-038A-4433-8D1E-D970FD3A5C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956" y="3704274"/>
            <a:ext cx="4470035" cy="3651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40D55E9-94C1-4301-925F-84B6D5CF0641}"/>
              </a:ext>
            </a:extLst>
          </p:cNvPr>
          <p:cNvSpPr txBox="1"/>
          <p:nvPr/>
        </p:nvSpPr>
        <p:spPr>
          <a:xfrm>
            <a:off x="1308503" y="1799893"/>
            <a:ext cx="95749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All you need to do is add following three line.</a:t>
            </a:r>
          </a:p>
          <a:p>
            <a:r>
              <a:rPr lang="en-US" altLang="zh-TW" sz="4000" dirty="0"/>
              <a:t>Then it works like a charm.</a:t>
            </a:r>
            <a:endParaRPr lang="zh-TW" altLang="en-US" sz="4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8757FA1-2E62-4868-B26B-939447FD36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956" y="4262590"/>
            <a:ext cx="2592288" cy="36512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940C61-8973-43E3-BB4E-4EB2F4B4B2A7}"/>
              </a:ext>
            </a:extLst>
          </p:cNvPr>
          <p:cNvSpPr txBox="1"/>
          <p:nvPr/>
        </p:nvSpPr>
        <p:spPr>
          <a:xfrm>
            <a:off x="1703512" y="3123332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 the head of file: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FF7189-7094-4D95-9207-17DC4E24E3BE}"/>
              </a:ext>
            </a:extLst>
          </p:cNvPr>
          <p:cNvSpPr txBox="1"/>
          <p:nvPr/>
        </p:nvSpPr>
        <p:spPr>
          <a:xfrm>
            <a:off x="1703512" y="4775081"/>
            <a:ext cx="2468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Before for loop:</a:t>
            </a:r>
            <a:endParaRPr lang="zh-TW" altLang="en-US" sz="2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04B411F-C1DF-4B9E-8535-7B910936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956" y="5333397"/>
            <a:ext cx="6302358" cy="36512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08D9E8B-93CC-4B99-B97D-0491C7C05710}"/>
              </a:ext>
            </a:extLst>
          </p:cNvPr>
          <p:cNvSpPr/>
          <p:nvPr/>
        </p:nvSpPr>
        <p:spPr>
          <a:xfrm>
            <a:off x="1703512" y="3123332"/>
            <a:ext cx="5211988" cy="1616653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797122-D42D-4E75-9273-2AFA3BCD1418}"/>
              </a:ext>
            </a:extLst>
          </p:cNvPr>
          <p:cNvSpPr/>
          <p:nvPr/>
        </p:nvSpPr>
        <p:spPr>
          <a:xfrm>
            <a:off x="1703512" y="4849934"/>
            <a:ext cx="6803482" cy="1078693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46ED9ED-9C27-407F-AC6A-CBEA8C0DF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404" y="2769257"/>
            <a:ext cx="4660856" cy="193992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841650-8B4D-44C5-B174-E3B9E27539F6}"/>
              </a:ext>
            </a:extLst>
          </p:cNvPr>
          <p:cNvSpPr txBox="1"/>
          <p:nvPr/>
        </p:nvSpPr>
        <p:spPr>
          <a:xfrm>
            <a:off x="5068127" y="6033184"/>
            <a:ext cx="7123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You can find more details at </a:t>
            </a:r>
            <a:r>
              <a:rPr lang="en-US" altLang="zh-TW" dirty="0">
                <a:hlinkClick r:id="rId6"/>
              </a:rPr>
              <a:t>https://computing.llnl.gov/tutorials/openMP/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6020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AA402-A247-4EC9-B7A0-392BCAB4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RcppParallel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7D0F46-FF9B-4789-A156-EA51237F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 high-level parallel functions</a:t>
            </a:r>
          </a:p>
          <a:p>
            <a:pPr lvl="1"/>
            <a:r>
              <a:rPr lang="en-US" altLang="zh-TW" dirty="0"/>
              <a:t>parallelFor</a:t>
            </a:r>
          </a:p>
          <a:p>
            <a:pPr lvl="1"/>
            <a:r>
              <a:rPr lang="en-US" altLang="zh-TW" dirty="0"/>
              <a:t>parallelReduce </a:t>
            </a:r>
          </a:p>
          <a:p>
            <a:r>
              <a:rPr lang="en-US" altLang="zh-TW" dirty="0"/>
              <a:t>2 classes for thread safety</a:t>
            </a:r>
          </a:p>
          <a:p>
            <a:pPr lvl="1"/>
            <a:r>
              <a:rPr lang="en-US" altLang="zh-TW" dirty="0"/>
              <a:t>RVector</a:t>
            </a:r>
          </a:p>
          <a:p>
            <a:pPr lvl="1"/>
            <a:r>
              <a:rPr lang="en-US" altLang="zh-TW" dirty="0"/>
              <a:t>RMatrix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962D9-25B9-40F2-BFCB-C753358F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01292-68DE-4BE0-997A-808A00AF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44FE1-A77B-4EAA-BCAD-E60D23DE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31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20F7051-E78E-4281-B1D4-5F11BADC5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9D8F1F-A6A3-4881-B83D-47A77C242426}"/>
              </a:ext>
            </a:extLst>
          </p:cNvPr>
          <p:cNvSpPr/>
          <p:nvPr/>
        </p:nvSpPr>
        <p:spPr>
          <a:xfrm>
            <a:off x="1271464" y="2708921"/>
            <a:ext cx="3384376" cy="1224136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E95DD5-73D1-470F-8700-3E47DC3C49C7}"/>
              </a:ext>
            </a:extLst>
          </p:cNvPr>
          <p:cNvSpPr txBox="1"/>
          <p:nvPr/>
        </p:nvSpPr>
        <p:spPr>
          <a:xfrm>
            <a:off x="4871864" y="3059379"/>
            <a:ext cx="2900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Based on Intel TBB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E48475-270D-4724-87A2-B9C2E4F04F79}"/>
              </a:ext>
            </a:extLst>
          </p:cNvPr>
          <p:cNvSpPr/>
          <p:nvPr/>
        </p:nvSpPr>
        <p:spPr>
          <a:xfrm>
            <a:off x="1343472" y="4762738"/>
            <a:ext cx="2016224" cy="1224136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D8DB98-084D-49D9-AB0A-DB36F1FD6270}"/>
              </a:ext>
            </a:extLst>
          </p:cNvPr>
          <p:cNvSpPr txBox="1"/>
          <p:nvPr/>
        </p:nvSpPr>
        <p:spPr>
          <a:xfrm>
            <a:off x="3581400" y="5026113"/>
            <a:ext cx="58080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Since we work on Armadillo objects 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instead R objects, we won’t use them. 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79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9041E-1F1A-47C3-AD16-C688EC34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RcppParallel - Simple Examples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E8248-14C2-4A58-9F75-60E97ADB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Simple Examples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parallelFor - Kernel Matrix Calculation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parallelReduce - Calculation of Log Likelihood of Logistic Regression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48E79A-8859-4E1B-AE5E-019BEB7F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64672-8465-4201-BF5D-C5B9641E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E1543F-DC09-497D-8797-CA72D3A0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32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664666F-C28A-46A6-A9A9-90FE76F5A9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125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A98D2-7EBC-4EA1-9554-6E2CF13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Kernel Matrix Calculation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sz="3200" dirty="0"/>
                  <a:t>RBF Kernel (Radial basis function kernel) is widely used in machine learning, but its calculating cost is high. Here we use RcppParallel to accelerate computing.</a:t>
                </a:r>
              </a:p>
              <a:p>
                <a:r>
                  <a:rPr lang="en-US" altLang="zh-TW" sz="3200" dirty="0"/>
                  <a:t>Definition: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𝑅𝐵𝐹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𝐾𝑒𝑛𝑒𝑙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altLang="zh-TW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TW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:r>
                  <a:rPr lang="en-US" altLang="zh-TW" sz="3200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B62B55-F0E2-427C-83C0-06A758BB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A78C12-42FC-4A32-9E46-370EDCB2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9CE32-3152-4319-A777-EF950D16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33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EA86A01-6A84-450F-A7C4-0D08E4372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896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A98D2-7EBC-4EA1-9554-6E2CF13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Kernel Matrix Calculation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sz="3200" dirty="0"/>
                  <a:t>For two matrices </a:t>
                </a:r>
                <a14:m>
                  <m:oMath xmlns:m="http://schemas.openxmlformats.org/officeDocument/2006/math">
                    <m:r>
                      <a:rPr lang="en-US" altLang="zh-TW" sz="32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3200" dirty="0"/>
                  <a:t>) and </a:t>
                </a:r>
                <a14:m>
                  <m:oMath xmlns:m="http://schemas.openxmlformats.org/officeDocument/2006/math">
                    <m:r>
                      <a:rPr lang="en-US" altLang="zh-TW" sz="3200" b="1" i="0" dirty="0" smtClean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TW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3200" dirty="0"/>
                  <a:t>), the element at </a:t>
                </a:r>
                <a:r>
                  <a:rPr lang="en-US" altLang="zh-TW" sz="3200" i="1" dirty="0" err="1"/>
                  <a:t>i</a:t>
                </a:r>
                <a:r>
                  <a:rPr lang="en-US" altLang="zh-TW" sz="3200" dirty="0" err="1"/>
                  <a:t>th</a:t>
                </a:r>
                <a:r>
                  <a:rPr lang="en-US" altLang="zh-TW" sz="3200" dirty="0"/>
                  <a:t> row and </a:t>
                </a:r>
                <a:r>
                  <a:rPr lang="en-US" altLang="zh-TW" sz="3200" i="1" dirty="0" err="1"/>
                  <a:t>j</a:t>
                </a:r>
                <a:r>
                  <a:rPr lang="en-US" altLang="zh-TW" sz="3200" dirty="0" err="1"/>
                  <a:t>th</a:t>
                </a:r>
                <a:r>
                  <a:rPr lang="en-US" altLang="zh-TW" sz="3200" dirty="0"/>
                  <a:t> column of kernel matrix </a:t>
                </a:r>
                <a14:m>
                  <m:oMath xmlns:m="http://schemas.openxmlformats.org/officeDocument/2006/math">
                    <m:r>
                      <a:rPr lang="en-US" altLang="zh-TW" sz="3200" b="1" i="0" dirty="0">
                        <a:latin typeface="Cambria Math" panose="02040503050406030204" pitchFamily="18" charset="0"/>
                      </a:rPr>
                      <m:t>𝐊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sz="32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3200" b="1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</m:oMath>
                </a14:m>
                <a:r>
                  <a:rPr lang="en-US" altLang="zh-TW" sz="32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𝐊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</m:d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𝐢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sz="3200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𝐣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>
                                                      <a:latin typeface="Cambria Math" panose="02040503050406030204" pitchFamily="18" charset="0"/>
                                                    </a:rPr>
                                                    <m:t>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altLang="zh-TW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  <m:sub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3200" b="0" dirty="0">
                    <a:latin typeface="Cambria Math" panose="02040503050406030204" pitchFamily="18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TW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B62B55-F0E2-427C-83C0-06A758BB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A78C12-42FC-4A32-9E46-370EDCB2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9CE32-3152-4319-A777-EF950D16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34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EA86A01-6A84-450F-A7C4-0D08E4372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0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95433-C5EB-487A-AD3C-EE50D5BC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Worker in RcppParallel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9A4084-CD3E-470A-94FA-F8BB8599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F7BC2-98F9-483B-ABD9-6B432D72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0EA63-6074-4041-8CDE-70839597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35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AED99AE-B613-43C8-9564-4F7CDE95F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6DD5885-DF74-4E4A-82CE-84EFA4BF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99" y="1303435"/>
            <a:ext cx="8428528" cy="49660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7826B1-10F1-4101-B3C8-45F090E8444A}"/>
              </a:ext>
            </a:extLst>
          </p:cNvPr>
          <p:cNvSpPr/>
          <p:nvPr/>
        </p:nvSpPr>
        <p:spPr>
          <a:xfrm>
            <a:off x="2765342" y="1213861"/>
            <a:ext cx="4698809" cy="350458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06A794-DD47-44EB-8C0C-A2586885CD45}"/>
              </a:ext>
            </a:extLst>
          </p:cNvPr>
          <p:cNvSpPr txBox="1"/>
          <p:nvPr/>
        </p:nvSpPr>
        <p:spPr>
          <a:xfrm>
            <a:off x="6705975" y="788970"/>
            <a:ext cx="1844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Inheritance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2A811B-AAE6-4B22-9E4F-E2A0DF8FF58B}"/>
              </a:ext>
            </a:extLst>
          </p:cNvPr>
          <p:cNvSpPr/>
          <p:nvPr/>
        </p:nvSpPr>
        <p:spPr>
          <a:xfrm>
            <a:off x="2279577" y="1518422"/>
            <a:ext cx="3528392" cy="7584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2D8E1A5-95AC-4FAB-8B90-B38F6835609A}"/>
              </a:ext>
            </a:extLst>
          </p:cNvPr>
          <p:cNvSpPr txBox="1"/>
          <p:nvPr/>
        </p:nvSpPr>
        <p:spPr>
          <a:xfrm>
            <a:off x="5807969" y="1693651"/>
            <a:ext cx="361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Input (use const type&amp;)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F6EF22-726C-416E-A6C5-40B22479EA44}"/>
              </a:ext>
            </a:extLst>
          </p:cNvPr>
          <p:cNvSpPr/>
          <p:nvPr/>
        </p:nvSpPr>
        <p:spPr>
          <a:xfrm>
            <a:off x="2279577" y="2329654"/>
            <a:ext cx="2448271" cy="3792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04673B-2F61-439D-88C5-19D65F1ABD41}"/>
              </a:ext>
            </a:extLst>
          </p:cNvPr>
          <p:cNvSpPr txBox="1"/>
          <p:nvPr/>
        </p:nvSpPr>
        <p:spPr>
          <a:xfrm>
            <a:off x="4727848" y="2363732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output (use type&amp;)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63899E-7D0F-40AC-B5CA-F096AF4C686E}"/>
              </a:ext>
            </a:extLst>
          </p:cNvPr>
          <p:cNvSpPr/>
          <p:nvPr/>
        </p:nvSpPr>
        <p:spPr>
          <a:xfrm>
            <a:off x="2278585" y="2824413"/>
            <a:ext cx="8191542" cy="1029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D59049-3799-4AD1-89D9-F5C42ED870E6}"/>
              </a:ext>
            </a:extLst>
          </p:cNvPr>
          <p:cNvSpPr txBox="1"/>
          <p:nvPr/>
        </p:nvSpPr>
        <p:spPr>
          <a:xfrm>
            <a:off x="8550198" y="3766629"/>
            <a:ext cx="196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Initialization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E9D625-B5E1-4562-8945-B22B02BF695C}"/>
              </a:ext>
            </a:extLst>
          </p:cNvPr>
          <p:cNvSpPr/>
          <p:nvPr/>
        </p:nvSpPr>
        <p:spPr>
          <a:xfrm>
            <a:off x="2278585" y="3937560"/>
            <a:ext cx="6121671" cy="21314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755BA4-2202-47A0-9F88-19095B47BD06}"/>
              </a:ext>
            </a:extLst>
          </p:cNvPr>
          <p:cNvSpPr txBox="1"/>
          <p:nvPr/>
        </p:nvSpPr>
        <p:spPr>
          <a:xfrm>
            <a:off x="8400256" y="5113681"/>
            <a:ext cx="180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Calculation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68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95433-C5EB-487A-AD3C-EE50D5BC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Worker with parallelFor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9A4084-CD3E-470A-94FA-F8BB8599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F7BC2-98F9-483B-ABD9-6B432D72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0EA63-6074-4041-8CDE-70839597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AED99AE-B613-43C8-9564-4F7CDE95F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997959-EC9A-41EF-BEE4-5F8E8B72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3304288"/>
            <a:ext cx="11588864" cy="128399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02EDE9E-572B-4468-B965-38B2CDC4360D}"/>
              </a:ext>
            </a:extLst>
          </p:cNvPr>
          <p:cNvSpPr/>
          <p:nvPr/>
        </p:nvSpPr>
        <p:spPr>
          <a:xfrm>
            <a:off x="479376" y="3304286"/>
            <a:ext cx="11521280" cy="6474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11912D-E6BD-4E9D-94EC-D1F291956921}"/>
              </a:ext>
            </a:extLst>
          </p:cNvPr>
          <p:cNvSpPr txBox="1"/>
          <p:nvPr/>
        </p:nvSpPr>
        <p:spPr>
          <a:xfrm>
            <a:off x="4109375" y="2755356"/>
            <a:ext cx="24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Initialize worker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E234AA-5330-4283-A022-6CA7B5C5C7CE}"/>
              </a:ext>
            </a:extLst>
          </p:cNvPr>
          <p:cNvSpPr/>
          <p:nvPr/>
        </p:nvSpPr>
        <p:spPr>
          <a:xfrm>
            <a:off x="520564" y="3980909"/>
            <a:ext cx="9103828" cy="6474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F2C174C-9B6C-4FE3-BA66-045F6A5D8DAE}"/>
              </a:ext>
            </a:extLst>
          </p:cNvPr>
          <p:cNvSpPr txBox="1"/>
          <p:nvPr/>
        </p:nvSpPr>
        <p:spPr>
          <a:xfrm>
            <a:off x="3054663" y="4681862"/>
            <a:ext cx="6644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Use parallelFor to distribute jobs to workers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37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BB0C9-DDEF-44AB-8A42-52041BB9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89F7F5-74E3-41B7-BF77-94C0AE2E3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/>
                  <a:t>For two matrices </a:t>
                </a:r>
                <a14:m>
                  <m:oMath xmlns:m="http://schemas.openxmlformats.org/officeDocument/2006/math">
                    <m:r>
                      <a:rPr lang="en-US" altLang="zh-TW" sz="3200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sz="3200" dirty="0"/>
                  <a:t> (3000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3200" dirty="0"/>
                  <a:t> 100) and </a:t>
                </a:r>
                <a14:m>
                  <m:oMath xmlns:m="http://schemas.openxmlformats.org/officeDocument/2006/math">
                    <m:r>
                      <a:rPr lang="en-US" altLang="zh-TW" sz="3200" b="1" dirty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TW" sz="3200" dirty="0"/>
                  <a:t> (500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3200" dirty="0"/>
                  <a:t> 100), function written in RcppArmadillo and RcppParallel is 4.5 times faster than function in R package kernlab.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89F7F5-74E3-41B7-BF77-94C0AE2E3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63" r="-1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7C070-CC69-4C98-A547-F8FC28FD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7D999-C8CA-4ADB-97FF-017A146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8EBC17-737C-4807-BC0E-43784D01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37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60A8333-260B-4898-AF5A-A68FC4CE2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A3CA97-273D-43DD-B978-8F51C43A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005064"/>
            <a:ext cx="10465916" cy="11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01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648E2-3B39-437A-9769-25F42AC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parallelReduce - Log Likelihood of Logistic Regression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ED51BF-79C1-447E-B3B2-B4EC67F63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3200" b="0" dirty="0">
                    <a:latin typeface="Source Han Sans Medium"/>
                    <a:ea typeface="Cambria Math" panose="02040503050406030204" pitchFamily="18" charset="0"/>
                  </a:rPr>
                  <a:t>Recall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3200" b="1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3200" b="1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:br>
                  <a:rPr lang="en-US" altLang="zh-TW" sz="3200" dirty="0"/>
                </a:br>
                <a:r>
                  <a:rPr lang="en-US" altLang="zh-TW" sz="3200" dirty="0"/>
                  <a:t>In next slide, we demonstrate how to use RcppParallel to get log likelihood. 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ED51BF-79C1-447E-B3B2-B4EC67F63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3111" r="-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9D907-3F20-43EE-8D2C-BCC4E8B0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4765D6-D1D7-49CF-BEFB-C9402C99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66D90-E44A-4E69-8789-99F4580C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86E038D-A50D-49F8-B675-897D4BAA25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333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E5D80-93E8-4BC3-9C5A-719F51E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parallelReduce - Log Likelihood of Logistic Regression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4B53AA-4747-4791-8E18-8461D79B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3579CD-75B4-4311-9F94-518B81FF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D9BAC3-3346-4191-A602-F6952FF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39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3DE5F8B-73B4-4779-8E35-43867EE7D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4C8FBE-FC33-4344-BEAF-F9838DE0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269350"/>
            <a:ext cx="8686101" cy="50869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69459E2-1FFF-40EF-9B46-822690E773C5}"/>
              </a:ext>
            </a:extLst>
          </p:cNvPr>
          <p:cNvSpPr/>
          <p:nvPr/>
        </p:nvSpPr>
        <p:spPr>
          <a:xfrm>
            <a:off x="2387352" y="3395538"/>
            <a:ext cx="8389168" cy="426963"/>
          </a:xfrm>
          <a:prstGeom prst="rect">
            <a:avLst/>
          </a:prstGeom>
          <a:noFill/>
          <a:ln w="38100">
            <a:solidFill>
              <a:srgbClr val="F9B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6A2E2F-AEA9-49A5-9158-D2E42785E3AA}"/>
              </a:ext>
            </a:extLst>
          </p:cNvPr>
          <p:cNvSpPr/>
          <p:nvPr/>
        </p:nvSpPr>
        <p:spPr>
          <a:xfrm>
            <a:off x="2351584" y="5363339"/>
            <a:ext cx="4752528" cy="763417"/>
          </a:xfrm>
          <a:prstGeom prst="rect">
            <a:avLst/>
          </a:prstGeom>
          <a:noFill/>
          <a:ln w="38100">
            <a:solidFill>
              <a:srgbClr val="F9B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B40DF1-9A4B-43FC-A0B9-F3591BFFEF58}"/>
              </a:ext>
            </a:extLst>
          </p:cNvPr>
          <p:cNvSpPr txBox="1"/>
          <p:nvPr/>
        </p:nvSpPr>
        <p:spPr>
          <a:xfrm>
            <a:off x="7271328" y="5006383"/>
            <a:ext cx="36412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To use parallelReduce, we need one </a:t>
            </a:r>
          </a:p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more initialization and one more </a:t>
            </a:r>
          </a:p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method (join) for reducing in worker.</a:t>
            </a:r>
          </a:p>
          <a:p>
            <a:endParaRPr lang="en-US" altLang="zh-TW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What is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vector and matrix classes with linear algebra support. Also it is able to link external BLAS and LAPACK to improve performance such as Intel MKL, </a:t>
            </a:r>
            <a:r>
              <a:rPr lang="en-US" altLang="zh-TW" sz="2000" dirty="0" err="1"/>
              <a:t>OpenBLAS</a:t>
            </a:r>
            <a:r>
              <a:rPr lang="en-US" altLang="zh-TW" sz="2000" dirty="0"/>
              <a:t>, ACML and CUDA BLAS etc.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efficient classes for vectors, matrices and cubes. And dense and sparse matrices are supported.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There are many matrix libraries, why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more APIs than Eigen, GSL and others.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Its syntax is like </a:t>
            </a:r>
            <a:r>
              <a:rPr lang="en-US" altLang="zh-TW" sz="2000" dirty="0" err="1"/>
              <a:t>MatLab</a:t>
            </a:r>
            <a:r>
              <a:rPr lang="en-US" altLang="zh-TW" sz="2000" dirty="0"/>
              <a:t>. (To me, it is advantage.)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39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29088-3D2F-4805-84C7-1349C03C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parallelReduce - Log Likelihood of Logistic Regression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8A1E5-4AB5-4793-B298-8E8653BC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79628-D265-47E1-951F-73B229D7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13EC2-9E1E-4010-A3D7-63620499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EA049E9-A6F0-4C8D-8923-522BAD5DB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6BF063-3801-416A-A609-E6EEC387D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780928"/>
            <a:ext cx="11881320" cy="21974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9F2703A-020C-49A9-A07D-B99D883219B1}"/>
              </a:ext>
            </a:extLst>
          </p:cNvPr>
          <p:cNvSpPr/>
          <p:nvPr/>
        </p:nvSpPr>
        <p:spPr>
          <a:xfrm>
            <a:off x="479376" y="3279365"/>
            <a:ext cx="8856984" cy="4524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6FFB98-E4EC-471D-A8C0-B8083AA63F45}"/>
              </a:ext>
            </a:extLst>
          </p:cNvPr>
          <p:cNvSpPr txBox="1"/>
          <p:nvPr/>
        </p:nvSpPr>
        <p:spPr>
          <a:xfrm>
            <a:off x="9455868" y="3243332"/>
            <a:ext cx="24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Initialize worker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612056-E117-4B37-8831-ADC7B08BCF53}"/>
              </a:ext>
            </a:extLst>
          </p:cNvPr>
          <p:cNvSpPr/>
          <p:nvPr/>
        </p:nvSpPr>
        <p:spPr>
          <a:xfrm>
            <a:off x="479376" y="3754161"/>
            <a:ext cx="7674024" cy="4747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E54517-1B08-4B6D-BEC4-1DDD0671CBB7}"/>
              </a:ext>
            </a:extLst>
          </p:cNvPr>
          <p:cNvSpPr txBox="1"/>
          <p:nvPr/>
        </p:nvSpPr>
        <p:spPr>
          <a:xfrm>
            <a:off x="8175211" y="3878015"/>
            <a:ext cx="3904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Use parallelReduce to </a:t>
            </a:r>
          </a:p>
          <a:p>
            <a:r>
              <a:rPr lang="en-US" altLang="zh-TW" sz="2800" dirty="0">
                <a:solidFill>
                  <a:srgbClr val="00B050"/>
                </a:solidFill>
              </a:rPr>
              <a:t>distribute jobs to workers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97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C8FD8-E73E-4BD6-AD74-99F0B3DD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18200-D7B0-4667-B267-5ECFF510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53FE6-1D46-4787-87FC-81C511ED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F65A45-8F0D-4C77-B0CE-02FC9E9E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41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77B3CC3-E452-4E19-86A9-BA3F37AD6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9A108-CDB9-4067-9A75-5CC8D7AB05BF}"/>
              </a:ext>
            </a:extLst>
          </p:cNvPr>
          <p:cNvSpPr txBox="1"/>
          <p:nvPr/>
        </p:nvSpPr>
        <p:spPr>
          <a:xfrm>
            <a:off x="642775" y="2276872"/>
            <a:ext cx="5566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Source Han Sans Medium"/>
              </a:rPr>
              <a:t>N=100000, p=100 on MRO-3.4.4</a:t>
            </a:r>
            <a:endParaRPr lang="zh-TW" altLang="en-US" sz="3200" dirty="0">
              <a:latin typeface="Source Han Sans Medium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C2B48F-8C31-4629-B06A-FF49EA0E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0" y="3140968"/>
            <a:ext cx="10791825" cy="196215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498905B-89E7-4A11-8D5B-56367521C9C6}"/>
              </a:ext>
            </a:extLst>
          </p:cNvPr>
          <p:cNvSpPr txBox="1"/>
          <p:nvPr/>
        </p:nvSpPr>
        <p:spPr>
          <a:xfrm>
            <a:off x="2014960" y="5268068"/>
            <a:ext cx="95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Note: Since computation is too simple, parallelization does not get benefit.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6859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4F39B6-8EB5-470A-97EA-034F821802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Source Han Sans Medium"/>
                          </a:rPr>
                        </m:ctrlPr>
                      </m:sSubPr>
                      <m:e>
                        <m:r>
                          <a:rPr lang="en-US" altLang="zh-TW" b="1" i="0" dirty="0" smtClean="0">
                            <a:latin typeface="Source Han Sans Medium"/>
                          </a:rPr>
                          <m:t>𝐋</m:t>
                        </m:r>
                      </m:e>
                      <m:sub>
                        <m:r>
                          <a:rPr lang="en-US" altLang="zh-TW" b="1" i="1" dirty="0" smtClean="0">
                            <a:latin typeface="Source Han Sans Medium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-Penalized Logistic Regression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4F39B6-8EB5-470A-97EA-034F8218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302" b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472720-D4BC-4ABA-852E-A3CD07595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Coordinate Descent for coefficients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-Penalized Logistic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𝑙𝑎𝑠𝑠𝑜</m:t>
                          </m:r>
                        </m:sup>
                      </m:sSup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b="0" i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&gt;0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brk m:alnAt="7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brk m:alnAt="7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TW" b="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472720-D4BC-4ABA-852E-A3CD07595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38062E-5985-41E4-ACFE-D0472B26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B13F8-C05A-4AAE-8249-5CB1488E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92B25A-3BF0-42E4-9E9B-79F35221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09A6965-53B0-4049-8312-A920A1C5C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024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9EE3079-E3EB-49C2-88A7-98C0832081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-Penalized Logistic Regression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9EE3079-E3EB-49C2-88A7-98C083208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302" b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FD3008-28CC-4E76-B7E9-5340EB84A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smallest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for which the entire vector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+mj-lt"/>
                  </a:rPr>
                  <a:t>where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="0" i="0" dirty="0">
                    <a:latin typeface="+mj-lt"/>
                  </a:rPr>
                  <a:t>is </a:t>
                </a:r>
                <a:r>
                  <a:rPr lang="en-US" altLang="zh-TW" b="0" i="1" dirty="0" err="1">
                    <a:latin typeface="+mj-lt"/>
                  </a:rPr>
                  <a:t>j</a:t>
                </a:r>
                <a:r>
                  <a:rPr lang="en-US" altLang="zh-TW" b="0" i="0" dirty="0" err="1">
                    <a:latin typeface="+mj-lt"/>
                  </a:rPr>
                  <a:t>th</a:t>
                </a:r>
                <a:r>
                  <a:rPr lang="en-US" altLang="zh-TW" b="0" i="0" dirty="0">
                    <a:latin typeface="+mj-lt"/>
                  </a:rPr>
                  <a:t> column of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is dot product.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FD3008-28CC-4E76-B7E9-5340EB84A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E6C349-2D93-4A0E-B899-F5334771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6C5A90-CAA8-4146-9033-DAC77387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5B4694-4E69-41DD-92EB-9579CFED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43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FB75365-A81A-43F4-A8AC-3DABF2EB6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637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373B-7DF8-44D0-859F-90257AB2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76A22-F998-4C2E-B537-0E76049B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C11C3-8F02-4D38-9C65-72B48165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9F2474-60FC-49D5-8E7E-BBF5883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B214F0-2889-4F58-A4DC-F3BFA2D3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44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7379872-0E2C-4396-BAA7-A944ECB61B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769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39D1-57B8-4267-BC05-D5251E8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E475-EAA6-4F16-9D90-81EB5FC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are a lot of R packages under Rcpp framework, i.e.</a:t>
            </a:r>
          </a:p>
          <a:p>
            <a:pPr lvl="1"/>
            <a:r>
              <a:rPr lang="en-US" b="1" dirty="0">
                <a:hlinkClick r:id="rId2"/>
              </a:rPr>
              <a:t>BH</a:t>
            </a:r>
            <a:r>
              <a:rPr lang="en-US" b="1" dirty="0"/>
              <a:t> – Provides boost header</a:t>
            </a:r>
          </a:p>
          <a:p>
            <a:pPr lvl="1"/>
            <a:r>
              <a:rPr lang="en-US" b="1" dirty="0">
                <a:hlinkClick r:id="rId3"/>
              </a:rPr>
              <a:t>RcppMLPACK</a:t>
            </a:r>
            <a:r>
              <a:rPr lang="en-US" b="1" dirty="0"/>
              <a:t> – Integrate MLPACK library</a:t>
            </a:r>
            <a:endParaRPr lang="en-US" b="1" dirty="0">
              <a:hlinkClick r:id="rId4"/>
            </a:endParaRPr>
          </a:p>
          <a:p>
            <a:pPr lvl="1"/>
            <a:r>
              <a:rPr lang="en-US" b="1" dirty="0">
                <a:hlinkClick r:id="rId4"/>
              </a:rPr>
              <a:t>RcppNumerical</a:t>
            </a:r>
            <a:r>
              <a:rPr lang="en-US" b="1" dirty="0"/>
              <a:t> – Integrate Numerical Computing Libraries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9B80-0C15-4857-AA2D-F95C2C34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B367-8DD9-4CFB-89DB-E8E64FB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6418-F9FE-4A6B-9B5E-B05AE82B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D7EED0-8E31-41DF-BB5E-34ABC18F6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68882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Hope you like this tutorial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52A5D-AABE-4238-8E3D-876F095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B000E4-E4DD-49EA-8F1C-8E098049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2"/>
              </a:rPr>
              <a:t>https://www.geeksforgeeks.org/c-classes-and-objects/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https://www.tutorialspoint.com/cplusplus/cpp_classes_objects.htm</a:t>
            </a:r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https://www.tutorialspoint.com/cplusplus/cpp_namespaces.htm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4"/>
              </a:rPr>
              <a:t>https://www.tutorialspoint.com/cplusplus/cpp_overloading.htm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5"/>
              </a:rPr>
              <a:t>https://www.tutorialspoint.com/cplusplus/cpp_templates.htm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6"/>
              </a:rPr>
              <a:t>http://adv-r.had.co.nz/C-interface.html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7"/>
              </a:rPr>
              <a:t>http://arma.sourceforge.net/docs.html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8"/>
              </a:rPr>
              <a:t>https://github.com/ChingChuan-Chen/milr/blob/master/src/milr.cpp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9"/>
              </a:rPr>
              <a:t>https://github.com/RcppCore/RcppArmadillo/blob/master/inst/examples/fastLm.r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10"/>
              </a:rPr>
              <a:t>https://thelaziestprogrammer.com/sharrington/math-of-machine-learning/solving-logreg-newtons-method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11"/>
              </a:rPr>
              <a:t>https://www.statlect.com/fundamentals-of-statistics/logistic-model-maximum-likelihood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1400" dirty="0"/>
              <a:t>Friedman J, Hastie T, </a:t>
            </a:r>
            <a:r>
              <a:rPr lang="en-US" altLang="zh-TW" sz="1400" dirty="0" err="1"/>
              <a:t>Tibshirani</a:t>
            </a:r>
            <a:r>
              <a:rPr lang="en-US" altLang="zh-TW" sz="1400" dirty="0"/>
              <a:t> R. Regularization Paths for Generalized Linear Models via Coordinate Descent. J Stat </a:t>
            </a:r>
            <a:r>
              <a:rPr lang="en-US" altLang="zh-TW" sz="1400" dirty="0" err="1"/>
              <a:t>Softw</a:t>
            </a:r>
            <a:r>
              <a:rPr lang="en-US" altLang="zh-TW" sz="1400" dirty="0"/>
              <a:t>. 2010;33(1):1-22.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6C2-95EE-43AC-A8D5-A3178551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14E0-4651-4618-A13A-738D3006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7CD7-4F6C-4A64-A2BA-8F754386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CD1394-85C4-4CC1-B51D-D8EEA7A0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D74BFB-BE59-4D8F-9A9E-FF0DB1A1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MRO (Microsoft R Open) is the enhanced distribution of R from Microsoft Corporation.</a:t>
            </a:r>
          </a:p>
          <a:p>
            <a:r>
              <a:rPr lang="en-US" dirty="0"/>
              <a:t>It includes multi-threaded math libraries (Intel MKL) to improve the performance of R.</a:t>
            </a:r>
          </a:p>
          <a:p>
            <a:r>
              <a:rPr lang="en-US" dirty="0"/>
              <a:t>Official R uses single-threaded BLAS/LAPACK libraries (ATLAS), so its performance on matrix multiply/inverse, matrix decomposition, and some higher-level matrix operations is slow.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A842-4A58-42A2-873F-27592641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29C9-655B-48C4-83A2-2C6ADE3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F2E1-62DF-4087-92C3-4C4B5E8A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0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1D3D-AA2A-4B43-ABF9-FB965BEF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F28B-19EF-4700-9168-A4A58BAE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install.packages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("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SuppDist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")</a:t>
            </a:r>
            <a:b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</a:b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source("https://raw.githubusercontent.com/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jtalbot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/riposte/master/benchmarks/other/R-benchmark-25.R")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C36B-84D5-42D8-B00F-4A9C0A31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0AA5-E3DA-4AA7-AB50-FE494023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DDA3-8C11-4C78-A8CE-FAAD9513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01297-BD54-47D5-861D-9DB742DB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4869160"/>
            <a:ext cx="9649072" cy="60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F304D-2132-49E0-8E9C-DB807646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717032"/>
            <a:ext cx="9646920" cy="507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BF3F85-22AD-4AB7-A782-57FD58D20CBC}"/>
              </a:ext>
            </a:extLst>
          </p:cNvPr>
          <p:cNvSpPr txBox="1"/>
          <p:nvPr/>
        </p:nvSpPr>
        <p:spPr>
          <a:xfrm>
            <a:off x="623392" y="3302853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MRO-3.4.4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0DF0C-59C0-47DF-8B0F-EF24E6BE07AC}"/>
              </a:ext>
            </a:extLst>
          </p:cNvPr>
          <p:cNvSpPr txBox="1"/>
          <p:nvPr/>
        </p:nvSpPr>
        <p:spPr>
          <a:xfrm>
            <a:off x="623391" y="4501002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Official R-3.4.4</a:t>
            </a:r>
          </a:p>
        </p:txBody>
      </p:sp>
    </p:spTree>
    <p:extLst>
      <p:ext uri="{BB962C8B-B14F-4D97-AF65-F5344CB8AC3E}">
        <p14:creationId xmlns:p14="http://schemas.microsoft.com/office/powerpoint/2010/main" val="188124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7C12-6367-47DF-8F78-062A5B51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 and LAPACK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B5FD-18C7-4A59-8ED0-1C6F747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802416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/>
              <a:t>BLAS - </a:t>
            </a:r>
            <a:r>
              <a:rPr lang="en-US" sz="2800" dirty="0"/>
              <a:t>Basic Linear Algebra Subprograms which performs vector addition, scalar multiplication, dot products, linear combinations, and matrix multiplication.</a:t>
            </a:r>
          </a:p>
          <a:p>
            <a:pPr>
              <a:lnSpc>
                <a:spcPct val="110000"/>
              </a:lnSpc>
            </a:pPr>
            <a:r>
              <a:rPr lang="en-US" sz="2800" b="1" dirty="0"/>
              <a:t>LAPACK</a:t>
            </a:r>
            <a:r>
              <a:rPr lang="en-US" sz="2800" dirty="0"/>
              <a:t> - Linear Algebra </a:t>
            </a:r>
            <a:r>
              <a:rPr lang="en-US" sz="2800" dirty="0" err="1"/>
              <a:t>PACKage</a:t>
            </a:r>
            <a:r>
              <a:rPr lang="en-US" sz="2800" dirty="0"/>
              <a:t> which provides routine for solving systems of linear equations and linear least squares, eigenvalue problems, and singular value decomposition.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A463-9A56-4BD0-82EA-5330F45A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A5AF-4F2A-4292-A49B-92914136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B9AB-0DDE-4173-85DB-C226CA58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90B84B-0C29-4C38-8CCE-3AFB5FD5C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Action Button: Go Forward or Next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A57A8E8-9638-4F55-940A-345FE4DB2BF5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4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587-3CE8-40ED-8D1D-9B2236B8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vs 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57AA-1187-4841-A411-E959CBF9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has own BLAS/LAPACK functions, so if you use official R, you will find that </a:t>
            </a:r>
            <a:r>
              <a:rPr lang="en-US" dirty="0" err="1"/>
              <a:t>RcppEigen</a:t>
            </a:r>
            <a:r>
              <a:rPr lang="en-US" dirty="0"/>
              <a:t> outperforms RcppArmadillo in matrix operations. That is because RcppArmadillo share the same BLAS/LAPACK with R.</a:t>
            </a:r>
          </a:p>
          <a:p>
            <a:r>
              <a:rPr lang="en-US" dirty="0"/>
              <a:t>However, if you use MRO, you will see that RcppArmadillo outperforms </a:t>
            </a:r>
            <a:r>
              <a:rPr lang="en-US" dirty="0" err="1"/>
              <a:t>RcppEigen</a:t>
            </a:r>
            <a:r>
              <a:rPr lang="en-US" dirty="0"/>
              <a:t> since the performance of MKL is better than Eigen.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FB36-547F-4B36-AF04-703BE89E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E35A-D1C6-4376-BB34-CF6D48A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C12F-7523-4580-AF34-57D59E64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517" y="6340574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50</a:t>
            </a:fld>
            <a:endParaRPr lang="en-US"/>
          </a:p>
        </p:txBody>
      </p:sp>
      <p:sp>
        <p:nvSpPr>
          <p:cNvPr id="7" name="Action Button: Go Forward or Next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E7001B-5C8E-4E80-9008-66F489E55E8A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4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112A-39BB-4278-BA73-A9BC9E41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Column-Major </a:t>
            </a:r>
            <a:r>
              <a:rPr lang="en-US" dirty="0" err="1"/>
              <a:t>v.s</a:t>
            </a:r>
            <a:r>
              <a:rPr lang="en-US" dirty="0"/>
              <a:t>. Row-Major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29BF-EB45-4D08-9A0D-0B37C360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Column-major order and row-major order are methods to store values in linear storage.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6266-DD3B-4B4F-885E-1A3DF23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BBAB-C990-4CEC-944B-58C8474B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7B1C-8861-49A1-94B3-6A9275E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D6188A-6977-4BB9-B78F-21DEEDFD07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F89FA-2F8F-4356-81DB-A0011C55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79" y="3212976"/>
            <a:ext cx="5167241" cy="2963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4A2CF2-5072-41EB-84FA-86FDAA559817}"/>
              </a:ext>
            </a:extLst>
          </p:cNvPr>
          <p:cNvSpPr txBox="1"/>
          <p:nvPr/>
        </p:nvSpPr>
        <p:spPr>
          <a:xfrm>
            <a:off x="6607190" y="3645024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Basically, C, C++ and Python NumPy are row-major.</a:t>
            </a:r>
          </a:p>
          <a:p>
            <a:endParaRPr lang="en-US" sz="2800" dirty="0">
              <a:latin typeface="Source Han Sans Medium" panose="020B0600000000000000" pitchFamily="34" charset="-128"/>
              <a:ea typeface="Source Han Sans Medium" panose="020B0600000000000000" pitchFamily="34" charset="-128"/>
            </a:endParaRPr>
          </a:p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Fortran, R, </a:t>
            </a:r>
            <a:r>
              <a:rPr lang="en-US" sz="2800" dirty="0" err="1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MatLab</a:t>
            </a:r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are column-major.</a:t>
            </a:r>
          </a:p>
        </p:txBody>
      </p:sp>
    </p:spTree>
    <p:extLst>
      <p:ext uri="{BB962C8B-B14F-4D97-AF65-F5344CB8AC3E}">
        <p14:creationId xmlns:p14="http://schemas.microsoft.com/office/powerpoint/2010/main" val="390422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EA6-404C-43E8-8687-01FC6682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97D7-49BE-44B8-8B00-56C72AEA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97366"/>
            <a:ext cx="7772400" cy="4116115"/>
          </a:xfrm>
        </p:spPr>
        <p:txBody>
          <a:bodyPr>
            <a:normAutofit/>
          </a:bodyPr>
          <a:lstStyle/>
          <a:p>
            <a:r>
              <a:rPr lang="en-US" sz="2000" dirty="0"/>
              <a:t>Basic Types: </a:t>
            </a:r>
          </a:p>
          <a:p>
            <a:pPr lvl="1"/>
            <a:r>
              <a:rPr lang="en-US" sz="1800" dirty="0"/>
              <a:t>Mat&lt;Type&gt; - Class for dense matrices (column-major ordering)</a:t>
            </a:r>
          </a:p>
          <a:p>
            <a:pPr lvl="1"/>
            <a:r>
              <a:rPr lang="en-US" sz="1800" dirty="0"/>
              <a:t>Col &lt;Type&gt; - derived from Mat&lt;Type&gt;  with one column.</a:t>
            </a:r>
          </a:p>
          <a:p>
            <a:pPr lvl="1"/>
            <a:r>
              <a:rPr lang="en-US" sz="1800" dirty="0"/>
              <a:t>Row &lt;Type&gt; - derived from Mat&lt;Type&gt;  with one row.</a:t>
            </a:r>
          </a:p>
          <a:p>
            <a:pPr lvl="1"/>
            <a:r>
              <a:rPr lang="en-US" sz="1800" dirty="0"/>
              <a:t>Cube&lt;Type&gt; - Class for 3D arrays or 3</a:t>
            </a:r>
            <a:r>
              <a:rPr lang="en-US" sz="1800" baseline="30000" dirty="0"/>
              <a:t>rd</a:t>
            </a:r>
            <a:r>
              <a:rPr lang="en-US" sz="1800" dirty="0"/>
              <a:t> order tensors.</a:t>
            </a:r>
          </a:p>
          <a:p>
            <a:pPr lvl="1"/>
            <a:r>
              <a:rPr lang="en-US" sz="1800" dirty="0" err="1"/>
              <a:t>SpMat</a:t>
            </a:r>
            <a:r>
              <a:rPr lang="en-US" sz="1800" dirty="0"/>
              <a:t>&lt;type&gt; -  Class for sparse matrices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field&lt;</a:t>
            </a:r>
            <a:r>
              <a:rPr lang="en-US" sz="1800" dirty="0" err="1"/>
              <a:t>Object_Type</a:t>
            </a:r>
            <a:r>
              <a:rPr lang="en-US" sz="1800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0788-2FBE-44EE-9B8A-9E8EBFB7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774C-0CF4-497D-B6FA-5D7EC319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C807-3D2A-4902-A02D-2BAB7C2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44695-A684-4737-AF2F-C8280BA9E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216D99-43E0-4D77-8438-119E68DC0345}"/>
              </a:ext>
            </a:extLst>
          </p:cNvPr>
          <p:cNvSpPr txBox="1">
            <a:spLocks/>
          </p:cNvSpPr>
          <p:nvPr/>
        </p:nvSpPr>
        <p:spPr>
          <a:xfrm>
            <a:off x="7509281" y="1628800"/>
            <a:ext cx="468052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Type can be one of following:</a:t>
            </a:r>
          </a:p>
          <a:p>
            <a:pPr lvl="1"/>
            <a:r>
              <a:rPr lang="en-US" sz="1800" dirty="0"/>
              <a:t>float</a:t>
            </a:r>
          </a:p>
          <a:p>
            <a:pPr lvl="1"/>
            <a:r>
              <a:rPr lang="en-US" sz="1800" dirty="0" err="1"/>
              <a:t>ouble</a:t>
            </a:r>
            <a:endParaRPr lang="en-US" sz="1800" dirty="0"/>
          </a:p>
          <a:p>
            <a:pPr lvl="1"/>
            <a:r>
              <a:rPr lang="en-US" sz="1800" dirty="0"/>
              <a:t>std::complex&lt;float&gt;</a:t>
            </a:r>
          </a:p>
          <a:p>
            <a:pPr lvl="1"/>
            <a:r>
              <a:rPr lang="en-US" sz="1800" dirty="0"/>
              <a:t> std::complex&lt;double&gt;</a:t>
            </a:r>
          </a:p>
          <a:p>
            <a:pPr lvl="1"/>
            <a:r>
              <a:rPr lang="en-US" sz="1800" dirty="0"/>
              <a:t>(unsigned) short</a:t>
            </a:r>
          </a:p>
          <a:p>
            <a:pPr lvl="1"/>
            <a:r>
              <a:rPr lang="en-US" sz="1800" dirty="0"/>
              <a:t>(unsigned) int</a:t>
            </a:r>
          </a:p>
          <a:p>
            <a:pPr lvl="1"/>
            <a:r>
              <a:rPr lang="en-US" sz="1800" dirty="0"/>
              <a:t>(unsigned) long</a:t>
            </a:r>
          </a:p>
          <a:p>
            <a:pPr lvl="1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3B77-80FB-4508-92A9-DD26C7D7A058}"/>
              </a:ext>
            </a:extLst>
          </p:cNvPr>
          <p:cNvSpPr/>
          <p:nvPr/>
        </p:nvSpPr>
        <p:spPr>
          <a:xfrm>
            <a:off x="695400" y="5157193"/>
            <a:ext cx="2448272" cy="50405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B4462-DBC5-43FC-81F2-699F2FE65056}"/>
              </a:ext>
            </a:extLst>
          </p:cNvPr>
          <p:cNvSpPr txBox="1"/>
          <p:nvPr/>
        </p:nvSpPr>
        <p:spPr>
          <a:xfrm>
            <a:off x="3143672" y="4877120"/>
            <a:ext cx="456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It is like a vector of objects. </a:t>
            </a:r>
          </a:p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Object_Type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can be matrices,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 or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315320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E9E7C-E931-4036-814E-0B40486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RcppArmadillo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7E1A7-C171-49E1-AFDF-861863DD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Types in Armadillo</a:t>
            </a:r>
          </a:p>
          <a:p>
            <a:pPr lvl="1"/>
            <a:r>
              <a:rPr lang="en-US" altLang="zh-TW" dirty="0"/>
              <a:t>sword: signed integer</a:t>
            </a:r>
          </a:p>
          <a:p>
            <a:pPr lvl="1"/>
            <a:r>
              <a:rPr lang="en-US" altLang="zh-TW" dirty="0" err="1"/>
              <a:t>uword</a:t>
            </a:r>
            <a:r>
              <a:rPr lang="en-US" altLang="zh-TW" dirty="0"/>
              <a:t>: unsigned integer</a:t>
            </a:r>
          </a:p>
          <a:p>
            <a:r>
              <a:rPr lang="en-US" altLang="zh-TW" dirty="0"/>
              <a:t>Its width depends on which C++ standard you use, please refer to </a:t>
            </a:r>
            <a:r>
              <a:rPr lang="en-US" altLang="zh-TW" dirty="0">
                <a:hlinkClick r:id="rId2"/>
              </a:rPr>
              <a:t>http://arma.sourceforge.net/docs.html#uword</a:t>
            </a:r>
            <a:endParaRPr lang="en-US" altLang="zh-TW" dirty="0"/>
          </a:p>
          <a:p>
            <a:r>
              <a:rPr lang="en-US" altLang="zh-TW" dirty="0"/>
              <a:t>In Rcpp, default is C++98, their width is 32 bit.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F81BE4-36E0-47AC-9888-FA835F22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BB070-9505-419D-8D35-EF256201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03E3A-75AB-4285-8901-C0A0F59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5132D61-063D-4E04-9057-F053B5418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70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F8F-B939-4CE2-B5E9-655797F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in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3BBF-4F41-4246-BF1D-7E9BF8B9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A1482-A21E-4EC0-AD3C-AEECF360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A4F6-DBE1-47B9-B3D6-81B8D3FA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484A5-D1EC-4092-A9CC-0C69FFB00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A08E5E-3EF1-4058-B437-95773A78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70" y="1836817"/>
            <a:ext cx="1905000" cy="178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D1B7B-194C-4FD2-B0C1-D7704D6F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39" y="1827292"/>
            <a:ext cx="287655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E80E5F-8259-4D1C-9104-203F09FAB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1835299"/>
            <a:ext cx="2076450" cy="175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BE095-80C0-43FE-A6EA-984D107C6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264" y="4422395"/>
            <a:ext cx="2019300" cy="180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767FB0-4570-4D51-952B-8ABD3EBF9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720" y="4422560"/>
            <a:ext cx="2133600" cy="1819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A606D-F1AC-407D-A643-DA947DF7ADC5}"/>
              </a:ext>
            </a:extLst>
          </p:cNvPr>
          <p:cNvSpPr txBox="1"/>
          <p:nvPr/>
        </p:nvSpPr>
        <p:spPr>
          <a:xfrm>
            <a:off x="2430162" y="1119406"/>
            <a:ext cx="954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Dense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AC131-CE15-4B9D-83C1-FC7E5C224251}"/>
              </a:ext>
            </a:extLst>
          </p:cNvPr>
          <p:cNvSpPr txBox="1"/>
          <p:nvPr/>
        </p:nvSpPr>
        <p:spPr>
          <a:xfrm>
            <a:off x="5291581" y="1143634"/>
            <a:ext cx="114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Column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8E7C0-F281-4D85-8181-9CEA526406F7}"/>
              </a:ext>
            </a:extLst>
          </p:cNvPr>
          <p:cNvSpPr txBox="1"/>
          <p:nvPr/>
        </p:nvSpPr>
        <p:spPr>
          <a:xfrm>
            <a:off x="7401496" y="3789040"/>
            <a:ext cx="1016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Sparse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771642-2A0B-4145-A0FD-FEDA071D61AA}"/>
              </a:ext>
            </a:extLst>
          </p:cNvPr>
          <p:cNvSpPr txBox="1"/>
          <p:nvPr/>
        </p:nvSpPr>
        <p:spPr>
          <a:xfrm>
            <a:off x="3270635" y="4054145"/>
            <a:ext cx="81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24FF7-B723-4419-A2AA-323C89A24875}"/>
              </a:ext>
            </a:extLst>
          </p:cNvPr>
          <p:cNvSpPr txBox="1"/>
          <p:nvPr/>
        </p:nvSpPr>
        <p:spPr>
          <a:xfrm>
            <a:off x="8461599" y="1127413"/>
            <a:ext cx="964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Row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95878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77626</TotalTime>
  <Words>2501</Words>
  <Application>Microsoft Office PowerPoint</Application>
  <PresentationFormat>寬螢幕</PresentationFormat>
  <Paragraphs>511</Paragraphs>
  <Slides>50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50</vt:i4>
      </vt:variant>
    </vt:vector>
  </HeadingPairs>
  <TitlesOfParts>
    <vt:vector size="60" baseType="lpstr">
      <vt:lpstr>Gill Sans</vt:lpstr>
      <vt:lpstr>Microsoft YaHei Mono</vt:lpstr>
      <vt:lpstr>Source Han Sans Medium</vt:lpstr>
      <vt:lpstr>Source Han Sans TC Medium</vt:lpstr>
      <vt:lpstr>Arial</vt:lpstr>
      <vt:lpstr>Calibri</vt:lpstr>
      <vt:lpstr>Calibri Light</vt:lpstr>
      <vt:lpstr>Cambria Math</vt:lpstr>
      <vt:lpstr>Custom Design</vt:lpstr>
      <vt:lpstr>Showeet theme</vt:lpstr>
      <vt:lpstr>RcppArmadillo and Parallelism in Rcpp</vt:lpstr>
      <vt:lpstr>Outline</vt:lpstr>
      <vt:lpstr>RcppARMADILLO</vt:lpstr>
      <vt:lpstr>RcppArmadillo</vt:lpstr>
      <vt:lpstr>BLAS and LAPACK</vt:lpstr>
      <vt:lpstr>Column-Major v.s. Row-Major</vt:lpstr>
      <vt:lpstr>Classes in RcppArmadillo</vt:lpstr>
      <vt:lpstr>RcppArmadillo</vt:lpstr>
      <vt:lpstr>Aliases in Armadillo</vt:lpstr>
      <vt:lpstr>Mapping between R objects and Rcpp objects</vt:lpstr>
      <vt:lpstr>First Example – Linear Regression</vt:lpstr>
      <vt:lpstr>Preprocessors</vt:lpstr>
      <vt:lpstr>Performance</vt:lpstr>
      <vt:lpstr>Performance in Official R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Performance</vt:lpstr>
      <vt:lpstr>ParallELism in Rcpp</vt:lpstr>
      <vt:lpstr>First Question - Why Use Rcpp for Parallelization</vt:lpstr>
      <vt:lpstr>Parallelism in Rcpp</vt:lpstr>
      <vt:lpstr>Parallelism in Rcpp</vt:lpstr>
      <vt:lpstr>Use OpenMP in Rcpp</vt:lpstr>
      <vt:lpstr>RcppParallel</vt:lpstr>
      <vt:lpstr>RcppParallel - Simple Examples</vt:lpstr>
      <vt:lpstr>RBF Kernel Matrix Calculation</vt:lpstr>
      <vt:lpstr>RBF Kernel Matrix Calculation</vt:lpstr>
      <vt:lpstr>Worker in RcppParallel</vt:lpstr>
      <vt:lpstr>Worker with parallelFor</vt:lpstr>
      <vt:lpstr>Performance</vt:lpstr>
      <vt:lpstr>parallelReduce - Log Likelihood of Logistic Regression</vt:lpstr>
      <vt:lpstr>parallelReduce - Log Likelihood of Logistic Regression</vt:lpstr>
      <vt:lpstr>parallelReduce - Log Likelihood of Logistic Regression</vt:lpstr>
      <vt:lpstr>Performance</vt:lpstr>
      <vt:lpstr>L_1-Penalized Logistic Regression</vt:lpstr>
      <vt:lpstr>L_1-Penalized Logistic Regression</vt:lpstr>
      <vt:lpstr>Performance</vt:lpstr>
      <vt:lpstr>After this lesson…</vt:lpstr>
      <vt:lpstr>Thank You !</vt:lpstr>
      <vt:lpstr>References</vt:lpstr>
      <vt:lpstr>MRO vs Official R</vt:lpstr>
      <vt:lpstr>MRO vs Official R</vt:lpstr>
      <vt:lpstr>Eigen vs Armadillo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RcppArmadillo and Parallelism in Rcpp</dc:title>
  <dc:creator>showeet.com</dc:creator>
  <cp:lastModifiedBy>Stat</cp:lastModifiedBy>
  <cp:revision>419</cp:revision>
  <dcterms:created xsi:type="dcterms:W3CDTF">2011-05-09T14:18:21Z</dcterms:created>
  <dcterms:modified xsi:type="dcterms:W3CDTF">2019-01-08T00:45:31Z</dcterms:modified>
</cp:coreProperties>
</file>