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f94c5ec9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f94c5ec9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f94c5ec9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f94c5ec9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f94c5ec9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f94c5ec9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f94c5ec9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f94c5ec9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f94c5ec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f94c5ec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f94c5ec9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f94c5ec9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f94c5ec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f94c5ec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f94c5ec9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f94c5ec9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f94c5ec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f94c5ec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f94c5ec9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f94c5ec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f94c5ec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f94c5ec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f94c5ec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f94c5ec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f94c5ec9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f94c5ec9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f94c5ec9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f94c5ec9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Online Retailer Performance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Andrew Weilbacher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16" name="Google Shape;116;p22"/>
          <p:cNvPicPr preferRelativeResize="0"/>
          <p:nvPr/>
        </p:nvPicPr>
        <p:blipFill>
          <a:blip r:embed="rId3">
            <a:alphaModFix/>
          </a:blip>
          <a:stretch>
            <a:fillRect/>
          </a:stretch>
        </p:blipFill>
        <p:spPr>
          <a:xfrm>
            <a:off x="288662" y="1152475"/>
            <a:ext cx="8566675" cy="3581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23" name="Google Shape;123;p23"/>
          <p:cNvPicPr preferRelativeResize="0"/>
          <p:nvPr/>
        </p:nvPicPr>
        <p:blipFill>
          <a:blip r:embed="rId3">
            <a:alphaModFix/>
          </a:blip>
          <a:stretch>
            <a:fillRect/>
          </a:stretch>
        </p:blipFill>
        <p:spPr>
          <a:xfrm>
            <a:off x="482263" y="1203300"/>
            <a:ext cx="8179469" cy="34164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Char char="●"/>
            </a:pPr>
            <a:r>
              <a:rPr lang="en">
                <a:solidFill>
                  <a:srgbClr val="666666"/>
                </a:solidFill>
              </a:rPr>
              <a:t>This chart uses a logarithmic scale to make it easier to compare trends. This type of scale can help show changes more clearly.</a:t>
            </a:r>
            <a:endParaRPr>
              <a:solidFill>
                <a:srgbClr val="666666"/>
              </a:solidFill>
            </a:endParaRPr>
          </a:p>
        </p:txBody>
      </p:sp>
      <p:pic>
        <p:nvPicPr>
          <p:cNvPr id="130" name="Google Shape;130;p24"/>
          <p:cNvPicPr preferRelativeResize="0"/>
          <p:nvPr/>
        </p:nvPicPr>
        <p:blipFill>
          <a:blip r:embed="rId3">
            <a:alphaModFix/>
          </a:blip>
          <a:stretch>
            <a:fillRect/>
          </a:stretch>
        </p:blipFill>
        <p:spPr>
          <a:xfrm>
            <a:off x="898300" y="1934975"/>
            <a:ext cx="7347399" cy="3101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ECR has been on a uptrend throughout the year. Tablets were initially trending down, but have spiked over the past couple of months.</a:t>
            </a:r>
            <a:endParaRPr/>
          </a:p>
        </p:txBody>
      </p:sp>
      <p:pic>
        <p:nvPicPr>
          <p:cNvPr id="137" name="Google Shape;137;p25"/>
          <p:cNvPicPr preferRelativeResize="0"/>
          <p:nvPr/>
        </p:nvPicPr>
        <p:blipFill>
          <a:blip r:embed="rId3">
            <a:alphaModFix/>
          </a:blip>
          <a:stretch>
            <a:fillRect/>
          </a:stretch>
        </p:blipFill>
        <p:spPr>
          <a:xfrm>
            <a:off x="1080688" y="1891650"/>
            <a:ext cx="6982624" cy="2959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Focus on Desktop as it has the most momentum in transactions and ECR. </a:t>
            </a:r>
            <a:endParaRPr/>
          </a:p>
          <a:p>
            <a:pPr indent="-342900" lvl="0" marL="457200" rtl="0" algn="l">
              <a:spcBef>
                <a:spcPts val="0"/>
              </a:spcBef>
              <a:spcAft>
                <a:spcPts val="0"/>
              </a:spcAft>
              <a:buSzPts val="1800"/>
              <a:buChar char="●"/>
            </a:pPr>
            <a:r>
              <a:rPr lang="en"/>
              <a:t>Break down the data by channel to determine which channels work best for Desktop.</a:t>
            </a:r>
            <a:endParaRPr/>
          </a:p>
          <a:p>
            <a:pPr indent="-342900" lvl="0" marL="457200" rtl="0" algn="l">
              <a:spcBef>
                <a:spcPts val="0"/>
              </a:spcBef>
              <a:spcAft>
                <a:spcPts val="0"/>
              </a:spcAft>
              <a:buSzPts val="1800"/>
              <a:buChar char="●"/>
            </a:pPr>
            <a:r>
              <a:rPr lang="en"/>
              <a:t>Shift budget more towards Desktop and Tablet, but away from Mobile as it has low ECR.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Adds to Cart have been going down, yet ECR and Transactions are going up. This would suggest that targeting is improving for transactions and, potentially, the average order value is also increasing.</a:t>
            </a:r>
            <a:endParaRPr/>
          </a:p>
          <a:p>
            <a:pPr indent="-330200" lvl="1" marL="914400" rtl="0" algn="l">
              <a:spcBef>
                <a:spcPts val="0"/>
              </a:spcBef>
              <a:spcAft>
                <a:spcPts val="0"/>
              </a:spcAft>
              <a:buSzPts val="1600"/>
              <a:buChar char="○"/>
            </a:pPr>
            <a:r>
              <a:rPr lang="en" sz="1600"/>
              <a:t>Traffic quality likely has improved over this period.</a:t>
            </a:r>
            <a:endParaRPr sz="1600"/>
          </a:p>
          <a:p>
            <a:pPr indent="-342900" lvl="0" marL="457200" rtl="0" algn="l">
              <a:spcBef>
                <a:spcPts val="0"/>
              </a:spcBef>
              <a:spcAft>
                <a:spcPts val="0"/>
              </a:spcAft>
              <a:buSzPts val="1800"/>
              <a:buChar char="●"/>
            </a:pPr>
            <a:r>
              <a:rPr lang="en"/>
              <a:t>Desktop is a winning device and tablet has potential. Mobile could be a cause for spend inefficiencies.</a:t>
            </a:r>
            <a:endParaRPr/>
          </a:p>
          <a:p>
            <a:pPr indent="-342900" lvl="0" marL="457200" rtl="0" algn="l">
              <a:spcBef>
                <a:spcPts val="0"/>
              </a:spcBef>
              <a:spcAft>
                <a:spcPts val="0"/>
              </a:spcAft>
              <a:buSzPts val="1800"/>
              <a:buChar char="●"/>
            </a:pPr>
            <a:r>
              <a:rPr lang="en"/>
              <a:t>Determine if any seasonal events are causing these jumps.</a:t>
            </a:r>
            <a:endParaRPr/>
          </a:p>
          <a:p>
            <a:pPr indent="-317500" lvl="1" marL="914400" rtl="0" algn="l">
              <a:spcBef>
                <a:spcPts val="0"/>
              </a:spcBef>
              <a:spcAft>
                <a:spcPts val="0"/>
              </a:spcAft>
              <a:buSzPts val="1400"/>
              <a:buChar char="○"/>
            </a:pPr>
            <a:r>
              <a:rPr lang="en"/>
              <a:t>For example, if your products are affected by the summer and any holidays celebrated during.</a:t>
            </a:r>
            <a:endParaRPr/>
          </a:p>
          <a:p>
            <a:pPr indent="-317500" lvl="1" marL="914400" rtl="0" algn="l">
              <a:spcBef>
                <a:spcPts val="0"/>
              </a:spcBef>
              <a:spcAft>
                <a:spcPts val="0"/>
              </a:spcAft>
              <a:buSzPts val="1400"/>
              <a:buChar char="○"/>
            </a:pPr>
            <a:r>
              <a:rPr lang="en"/>
              <a:t>If this is the case, then an additional analysis needs to be done to determine if these trends are “real”.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MoM Results</a:t>
            </a:r>
            <a:endParaRPr/>
          </a:p>
          <a:p>
            <a:pPr indent="-342900" lvl="0" marL="457200" rtl="0" algn="l">
              <a:spcBef>
                <a:spcPts val="0"/>
              </a:spcBef>
              <a:spcAft>
                <a:spcPts val="0"/>
              </a:spcAft>
              <a:buSzPts val="1800"/>
              <a:buChar char="●"/>
            </a:pPr>
            <a:r>
              <a:rPr lang="en"/>
              <a:t>Device Breakdown</a:t>
            </a:r>
            <a:endParaRPr/>
          </a:p>
          <a:p>
            <a:pPr indent="-342900" lvl="0" marL="457200" rtl="0" algn="l">
              <a:spcBef>
                <a:spcPts val="0"/>
              </a:spcBef>
              <a:spcAft>
                <a:spcPts val="0"/>
              </a:spcAft>
              <a:buSzPts val="1800"/>
              <a:buChar char="●"/>
            </a:pPr>
            <a:r>
              <a:rPr lang="en"/>
              <a:t>Trends</a:t>
            </a:r>
            <a:endParaRPr/>
          </a:p>
          <a:p>
            <a:pPr indent="-317500" lvl="1" marL="914400" rtl="0" algn="l">
              <a:spcBef>
                <a:spcPts val="0"/>
              </a:spcBef>
              <a:spcAft>
                <a:spcPts val="0"/>
              </a:spcAft>
              <a:buSzPts val="1400"/>
              <a:buChar char="○"/>
            </a:pPr>
            <a:r>
              <a:rPr lang="en"/>
              <a:t>ECR</a:t>
            </a:r>
            <a:endParaRPr/>
          </a:p>
          <a:p>
            <a:pPr indent="-317500" lvl="1" marL="914400" rtl="0" algn="l">
              <a:spcBef>
                <a:spcPts val="0"/>
              </a:spcBef>
              <a:spcAft>
                <a:spcPts val="0"/>
              </a:spcAft>
              <a:buSzPts val="1400"/>
              <a:buChar char="○"/>
            </a:pPr>
            <a:r>
              <a:rPr lang="en"/>
              <a:t>Transactions</a:t>
            </a:r>
            <a:endParaRPr/>
          </a:p>
          <a:p>
            <a:pPr indent="-317500" lvl="1" marL="914400" rtl="0" algn="l">
              <a:spcBef>
                <a:spcPts val="0"/>
              </a:spcBef>
              <a:spcAft>
                <a:spcPts val="0"/>
              </a:spcAft>
              <a:buSzPts val="1400"/>
              <a:buChar char="○"/>
            </a:pPr>
            <a:r>
              <a:rPr lang="en"/>
              <a:t>Sessions</a:t>
            </a:r>
            <a:endParaRPr/>
          </a:p>
          <a:p>
            <a:pPr indent="-342900" lvl="0" marL="457200" rtl="0" algn="l">
              <a:spcBef>
                <a:spcPts val="0"/>
              </a:spcBef>
              <a:spcAft>
                <a:spcPts val="0"/>
              </a:spcAft>
              <a:buSzPts val="1800"/>
              <a:buChar char="●"/>
            </a:pPr>
            <a:r>
              <a:rPr lang="en"/>
              <a:t>Recommendations</a:t>
            </a:r>
            <a:endParaRPr/>
          </a:p>
          <a:p>
            <a:pPr indent="-342900" lvl="0" marL="457200" rtl="0" algn="l">
              <a:spcBef>
                <a:spcPts val="0"/>
              </a:spcBef>
              <a:spcAft>
                <a:spcPts val="0"/>
              </a:spcAft>
              <a:buSzPts val="1800"/>
              <a:buChar char="●"/>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MoM Results</a:t>
            </a:r>
            <a:endParaRPr/>
          </a:p>
        </p:txBody>
      </p:sp>
      <p:sp>
        <p:nvSpPr>
          <p:cNvPr id="67" name="Google Shape;67;p15"/>
          <p:cNvSpPr txBox="1"/>
          <p:nvPr>
            <p:ph idx="1" type="body"/>
          </p:nvPr>
        </p:nvSpPr>
        <p:spPr>
          <a:xfrm>
            <a:off x="311700" y="1152475"/>
            <a:ext cx="8520600" cy="3847200"/>
          </a:xfrm>
          <a:prstGeom prst="rect">
            <a:avLst/>
          </a:prstGeom>
        </p:spPr>
        <p:txBody>
          <a:bodyPr anchorCtr="0" anchor="t" bIns="91425" lIns="91425" spcFirstLastPara="1" rIns="91425" wrap="square" tIns="91425">
            <a:noAutofit/>
          </a:bodyPr>
          <a:lstStyle/>
          <a:p>
            <a:pPr indent="-306387" lvl="0" marL="457200" rtl="0" algn="l">
              <a:lnSpc>
                <a:spcPct val="95000"/>
              </a:lnSpc>
              <a:spcBef>
                <a:spcPts val="0"/>
              </a:spcBef>
              <a:spcAft>
                <a:spcPts val="0"/>
              </a:spcAft>
              <a:buSzPts val="1225"/>
              <a:buChar char="●"/>
            </a:pPr>
            <a:r>
              <a:rPr lang="en" sz="1225"/>
              <a:t>June, 2013</a:t>
            </a:r>
            <a:endParaRPr sz="1225"/>
          </a:p>
          <a:p>
            <a:pPr indent="-290512" lvl="1" marL="914400" rtl="0" algn="l">
              <a:lnSpc>
                <a:spcPct val="95000"/>
              </a:lnSpc>
              <a:spcBef>
                <a:spcPts val="0"/>
              </a:spcBef>
              <a:spcAft>
                <a:spcPts val="0"/>
              </a:spcAft>
              <a:buSzPts val="975"/>
              <a:buChar char="○"/>
            </a:pPr>
            <a:r>
              <a:rPr lang="en" sz="975"/>
              <a:t>Sessions</a:t>
            </a:r>
            <a:endParaRPr sz="975"/>
          </a:p>
          <a:p>
            <a:pPr indent="-290512" lvl="2" marL="1371600" rtl="0" algn="l">
              <a:lnSpc>
                <a:spcPct val="95000"/>
              </a:lnSpc>
              <a:spcBef>
                <a:spcPts val="0"/>
              </a:spcBef>
              <a:spcAft>
                <a:spcPts val="0"/>
              </a:spcAft>
              <a:buSzPts val="975"/>
              <a:buChar char="■"/>
            </a:pPr>
            <a:r>
              <a:rPr lang="en" sz="975"/>
              <a:t>Total: 1,388,834</a:t>
            </a:r>
            <a:endParaRPr sz="975"/>
          </a:p>
          <a:p>
            <a:pPr indent="-290512" lvl="2" marL="1371600" rtl="0" algn="l">
              <a:lnSpc>
                <a:spcPct val="95000"/>
              </a:lnSpc>
              <a:spcBef>
                <a:spcPts val="0"/>
              </a:spcBef>
              <a:spcAft>
                <a:spcPts val="0"/>
              </a:spcAft>
              <a:buSzPts val="975"/>
              <a:buChar char="■"/>
            </a:pPr>
            <a:r>
              <a:rPr lang="en" sz="975"/>
              <a:t>% Change: 19.2%</a:t>
            </a:r>
            <a:endParaRPr sz="975"/>
          </a:p>
          <a:p>
            <a:pPr indent="-290512" lvl="2" marL="1371600" rtl="0" algn="l">
              <a:lnSpc>
                <a:spcPct val="95000"/>
              </a:lnSpc>
              <a:spcBef>
                <a:spcPts val="0"/>
              </a:spcBef>
              <a:spcAft>
                <a:spcPts val="0"/>
              </a:spcAft>
              <a:buSzPts val="975"/>
              <a:buChar char="■"/>
            </a:pPr>
            <a:r>
              <a:rPr lang="en" sz="975"/>
              <a:t>Change: 224195</a:t>
            </a:r>
            <a:endParaRPr sz="975"/>
          </a:p>
          <a:p>
            <a:pPr indent="-290512" lvl="1" marL="914400" rtl="0" algn="l">
              <a:lnSpc>
                <a:spcPct val="95000"/>
              </a:lnSpc>
              <a:spcBef>
                <a:spcPts val="0"/>
              </a:spcBef>
              <a:spcAft>
                <a:spcPts val="0"/>
              </a:spcAft>
              <a:buSzPts val="975"/>
              <a:buChar char="○"/>
            </a:pPr>
            <a:r>
              <a:rPr lang="en" sz="975"/>
              <a:t>Transactions</a:t>
            </a:r>
            <a:endParaRPr sz="975"/>
          </a:p>
          <a:p>
            <a:pPr indent="-290512" lvl="2" marL="1371600" rtl="0" algn="l">
              <a:lnSpc>
                <a:spcPct val="95000"/>
              </a:lnSpc>
              <a:spcBef>
                <a:spcPts val="0"/>
              </a:spcBef>
              <a:spcAft>
                <a:spcPts val="0"/>
              </a:spcAft>
              <a:buSzPts val="975"/>
              <a:buChar char="■"/>
            </a:pPr>
            <a:r>
              <a:rPr lang="en" sz="975"/>
              <a:t>Total: 34,538</a:t>
            </a:r>
            <a:endParaRPr sz="975"/>
          </a:p>
          <a:p>
            <a:pPr indent="-290512" lvl="2" marL="1371600" rtl="0" algn="l">
              <a:lnSpc>
                <a:spcPct val="95000"/>
              </a:lnSpc>
              <a:spcBef>
                <a:spcPts val="0"/>
              </a:spcBef>
              <a:spcAft>
                <a:spcPts val="0"/>
              </a:spcAft>
              <a:buSzPts val="975"/>
              <a:buChar char="■"/>
            </a:pPr>
            <a:r>
              <a:rPr lang="en" sz="975"/>
              <a:t>% Change: 21.6%</a:t>
            </a:r>
            <a:endParaRPr sz="975"/>
          </a:p>
          <a:p>
            <a:pPr indent="-290512" lvl="2" marL="1371600" rtl="0" algn="l">
              <a:lnSpc>
                <a:spcPct val="95000"/>
              </a:lnSpc>
              <a:spcBef>
                <a:spcPts val="0"/>
              </a:spcBef>
              <a:spcAft>
                <a:spcPts val="0"/>
              </a:spcAft>
              <a:buSzPts val="975"/>
              <a:buChar char="■"/>
            </a:pPr>
            <a:r>
              <a:rPr lang="en" sz="975"/>
              <a:t>Change: 6149</a:t>
            </a:r>
            <a:endParaRPr sz="975"/>
          </a:p>
          <a:p>
            <a:pPr indent="-290512" lvl="1" marL="914400" rtl="0" algn="l">
              <a:lnSpc>
                <a:spcPct val="95000"/>
              </a:lnSpc>
              <a:spcBef>
                <a:spcPts val="0"/>
              </a:spcBef>
              <a:spcAft>
                <a:spcPts val="0"/>
              </a:spcAft>
              <a:buSzPts val="975"/>
              <a:buChar char="○"/>
            </a:pPr>
            <a:r>
              <a:rPr lang="en" sz="975"/>
              <a:t>Quantity</a:t>
            </a:r>
            <a:endParaRPr sz="975"/>
          </a:p>
          <a:p>
            <a:pPr indent="-290512" lvl="2" marL="1371600" rtl="0" algn="l">
              <a:lnSpc>
                <a:spcPct val="95000"/>
              </a:lnSpc>
              <a:spcBef>
                <a:spcPts val="0"/>
              </a:spcBef>
              <a:spcAft>
                <a:spcPts val="0"/>
              </a:spcAft>
              <a:buSzPts val="975"/>
              <a:buChar char="■"/>
            </a:pPr>
            <a:r>
              <a:rPr lang="en" sz="975"/>
              <a:t>Total: 61,891</a:t>
            </a:r>
            <a:endParaRPr sz="975"/>
          </a:p>
          <a:p>
            <a:pPr indent="-290512" lvl="2" marL="1371600" rtl="0" algn="l">
              <a:lnSpc>
                <a:spcPct val="95000"/>
              </a:lnSpc>
              <a:spcBef>
                <a:spcPts val="0"/>
              </a:spcBef>
              <a:spcAft>
                <a:spcPts val="0"/>
              </a:spcAft>
              <a:buSzPts val="975"/>
              <a:buChar char="■"/>
            </a:pPr>
            <a:r>
              <a:rPr lang="en" sz="975"/>
              <a:t>% Change: 19.8%</a:t>
            </a:r>
            <a:endParaRPr sz="975"/>
          </a:p>
          <a:p>
            <a:pPr indent="-290512" lvl="2" marL="1371600" rtl="0" algn="l">
              <a:lnSpc>
                <a:spcPct val="95000"/>
              </a:lnSpc>
              <a:spcBef>
                <a:spcPts val="0"/>
              </a:spcBef>
              <a:spcAft>
                <a:spcPts val="0"/>
              </a:spcAft>
              <a:buSzPts val="975"/>
              <a:buChar char="■"/>
            </a:pPr>
            <a:r>
              <a:rPr lang="en" sz="975"/>
              <a:t>Change: 10262</a:t>
            </a:r>
            <a:endParaRPr sz="975"/>
          </a:p>
          <a:p>
            <a:pPr indent="-290512" lvl="1" marL="914400" rtl="0" algn="l">
              <a:lnSpc>
                <a:spcPct val="95000"/>
              </a:lnSpc>
              <a:spcBef>
                <a:spcPts val="0"/>
              </a:spcBef>
              <a:spcAft>
                <a:spcPts val="0"/>
              </a:spcAft>
              <a:buSzPts val="975"/>
              <a:buChar char="○"/>
            </a:pPr>
            <a:r>
              <a:rPr lang="en" sz="975"/>
              <a:t>Add to Cart</a:t>
            </a:r>
            <a:endParaRPr sz="975"/>
          </a:p>
          <a:p>
            <a:pPr indent="-290512" lvl="2" marL="1371600" rtl="0" algn="l">
              <a:lnSpc>
                <a:spcPct val="95000"/>
              </a:lnSpc>
              <a:spcBef>
                <a:spcPts val="0"/>
              </a:spcBef>
              <a:spcAft>
                <a:spcPts val="0"/>
              </a:spcAft>
              <a:buSzPts val="975"/>
              <a:buChar char="■"/>
            </a:pPr>
            <a:r>
              <a:rPr lang="en" sz="975"/>
              <a:t>Total: 107,970</a:t>
            </a:r>
            <a:endParaRPr sz="975"/>
          </a:p>
          <a:p>
            <a:pPr indent="-290512" lvl="2" marL="1371600" rtl="0" algn="l">
              <a:lnSpc>
                <a:spcPct val="95000"/>
              </a:lnSpc>
              <a:spcBef>
                <a:spcPts val="0"/>
              </a:spcBef>
              <a:spcAft>
                <a:spcPts val="0"/>
              </a:spcAft>
              <a:buSzPts val="975"/>
              <a:buChar char="■"/>
            </a:pPr>
            <a:r>
              <a:rPr lang="en" sz="975"/>
              <a:t>% Change: -21.0%</a:t>
            </a:r>
            <a:endParaRPr sz="975"/>
          </a:p>
          <a:p>
            <a:pPr indent="-290512" lvl="2" marL="1371600" rtl="0" algn="l">
              <a:lnSpc>
                <a:spcPct val="95000"/>
              </a:lnSpc>
              <a:spcBef>
                <a:spcPts val="0"/>
              </a:spcBef>
              <a:spcAft>
                <a:spcPts val="0"/>
              </a:spcAft>
              <a:buSzPts val="975"/>
              <a:buChar char="■"/>
            </a:pPr>
            <a:r>
              <a:rPr lang="en" sz="975"/>
              <a:t>Change: -28,750</a:t>
            </a:r>
            <a:endParaRPr sz="975"/>
          </a:p>
          <a:p>
            <a:pPr indent="-306387" lvl="0" marL="457200" rtl="0" algn="l">
              <a:lnSpc>
                <a:spcPct val="95000"/>
              </a:lnSpc>
              <a:spcBef>
                <a:spcPts val="0"/>
              </a:spcBef>
              <a:spcAft>
                <a:spcPts val="0"/>
              </a:spcAft>
              <a:buSzPts val="1225"/>
              <a:buChar char="●"/>
            </a:pPr>
            <a:r>
              <a:rPr lang="en" sz="1225"/>
              <a:t>May, 2013</a:t>
            </a:r>
            <a:endParaRPr sz="1225"/>
          </a:p>
          <a:p>
            <a:pPr indent="-290512" lvl="1" marL="914400" rtl="0" algn="l">
              <a:lnSpc>
                <a:spcPct val="95000"/>
              </a:lnSpc>
              <a:spcBef>
                <a:spcPts val="0"/>
              </a:spcBef>
              <a:spcAft>
                <a:spcPts val="0"/>
              </a:spcAft>
              <a:buSzPts val="975"/>
              <a:buChar char="○"/>
            </a:pPr>
            <a:r>
              <a:rPr lang="en" sz="975"/>
              <a:t>Sessions</a:t>
            </a:r>
            <a:endParaRPr sz="975"/>
          </a:p>
          <a:p>
            <a:pPr indent="-290512" lvl="2" marL="1371600" rtl="0" algn="l">
              <a:lnSpc>
                <a:spcPct val="95000"/>
              </a:lnSpc>
              <a:spcBef>
                <a:spcPts val="0"/>
              </a:spcBef>
              <a:spcAft>
                <a:spcPts val="0"/>
              </a:spcAft>
              <a:buSzPts val="975"/>
              <a:buChar char="■"/>
            </a:pPr>
            <a:r>
              <a:rPr lang="en" sz="975"/>
              <a:t>Total: 1,164,639</a:t>
            </a:r>
            <a:endParaRPr sz="975"/>
          </a:p>
          <a:p>
            <a:pPr indent="-290512" lvl="1" marL="914400" rtl="0" algn="l">
              <a:lnSpc>
                <a:spcPct val="95000"/>
              </a:lnSpc>
              <a:spcBef>
                <a:spcPts val="0"/>
              </a:spcBef>
              <a:spcAft>
                <a:spcPts val="0"/>
              </a:spcAft>
              <a:buSzPts val="975"/>
              <a:buChar char="○"/>
            </a:pPr>
            <a:r>
              <a:rPr lang="en" sz="975"/>
              <a:t>Transactions</a:t>
            </a:r>
            <a:endParaRPr sz="975"/>
          </a:p>
          <a:p>
            <a:pPr indent="-290512" lvl="2" marL="1371600" rtl="0" algn="l">
              <a:lnSpc>
                <a:spcPct val="95000"/>
              </a:lnSpc>
              <a:spcBef>
                <a:spcPts val="0"/>
              </a:spcBef>
              <a:spcAft>
                <a:spcPts val="0"/>
              </a:spcAft>
              <a:buSzPts val="975"/>
              <a:buChar char="■"/>
            </a:pPr>
            <a:r>
              <a:rPr lang="en" sz="975"/>
              <a:t>Total: 28,389</a:t>
            </a:r>
            <a:endParaRPr sz="975"/>
          </a:p>
          <a:p>
            <a:pPr indent="-290512" lvl="1" marL="914400" rtl="0" algn="l">
              <a:lnSpc>
                <a:spcPct val="95000"/>
              </a:lnSpc>
              <a:spcBef>
                <a:spcPts val="0"/>
              </a:spcBef>
              <a:spcAft>
                <a:spcPts val="0"/>
              </a:spcAft>
              <a:buSzPts val="975"/>
              <a:buChar char="○"/>
            </a:pPr>
            <a:r>
              <a:rPr lang="en" sz="975"/>
              <a:t>Quantity</a:t>
            </a:r>
            <a:endParaRPr sz="975"/>
          </a:p>
          <a:p>
            <a:pPr indent="-290512" lvl="2" marL="1371600" rtl="0" algn="l">
              <a:lnSpc>
                <a:spcPct val="95000"/>
              </a:lnSpc>
              <a:spcBef>
                <a:spcPts val="0"/>
              </a:spcBef>
              <a:spcAft>
                <a:spcPts val="0"/>
              </a:spcAft>
              <a:buSzPts val="975"/>
              <a:buChar char="■"/>
            </a:pPr>
            <a:r>
              <a:rPr lang="en" sz="975"/>
              <a:t>Total: 51,629</a:t>
            </a:r>
            <a:endParaRPr sz="975"/>
          </a:p>
          <a:p>
            <a:pPr indent="-290512" lvl="1" marL="914400" rtl="0" algn="l">
              <a:lnSpc>
                <a:spcPct val="95000"/>
              </a:lnSpc>
              <a:spcBef>
                <a:spcPts val="0"/>
              </a:spcBef>
              <a:spcAft>
                <a:spcPts val="0"/>
              </a:spcAft>
              <a:buSzPts val="975"/>
              <a:buChar char="○"/>
            </a:pPr>
            <a:r>
              <a:rPr lang="en" sz="975"/>
              <a:t>Add to Cart</a:t>
            </a:r>
            <a:endParaRPr sz="975"/>
          </a:p>
          <a:p>
            <a:pPr indent="-290512" lvl="2" marL="1371600" rtl="0" algn="l">
              <a:lnSpc>
                <a:spcPct val="95000"/>
              </a:lnSpc>
              <a:spcBef>
                <a:spcPts val="0"/>
              </a:spcBef>
              <a:spcAft>
                <a:spcPts val="0"/>
              </a:spcAft>
              <a:buSzPts val="975"/>
              <a:buChar char="■"/>
            </a:pPr>
            <a:r>
              <a:rPr lang="en" sz="975"/>
              <a:t>Total: 136,720</a:t>
            </a:r>
            <a:endParaRPr sz="97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Breakdown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Desktop drives the most transactions</a:t>
            </a:r>
            <a:endParaRPr/>
          </a:p>
        </p:txBody>
      </p:sp>
      <p:pic>
        <p:nvPicPr>
          <p:cNvPr id="74" name="Google Shape;74;p16"/>
          <p:cNvPicPr preferRelativeResize="0"/>
          <p:nvPr/>
        </p:nvPicPr>
        <p:blipFill>
          <a:blip r:embed="rId3">
            <a:alphaModFix/>
          </a:blip>
          <a:stretch>
            <a:fillRect/>
          </a:stretch>
        </p:blipFill>
        <p:spPr>
          <a:xfrm>
            <a:off x="2263826" y="1598350"/>
            <a:ext cx="4825400" cy="3481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Breakdown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Desktop also has the highest ECR</a:t>
            </a:r>
            <a:endParaRPr/>
          </a:p>
          <a:p>
            <a:pPr indent="-342900" lvl="0" marL="457200" rtl="0" algn="l">
              <a:spcBef>
                <a:spcPts val="0"/>
              </a:spcBef>
              <a:spcAft>
                <a:spcPts val="0"/>
              </a:spcAft>
              <a:buSzPts val="1800"/>
              <a:buChar char="●"/>
            </a:pPr>
            <a:r>
              <a:rPr lang="en"/>
              <a:t>Despite a lower number of transactions, tablets drive a relatively high ECR, thus meaning there could be efficiencies in targeting more tablets.</a:t>
            </a:r>
            <a:endParaRPr/>
          </a:p>
        </p:txBody>
      </p:sp>
      <p:pic>
        <p:nvPicPr>
          <p:cNvPr id="81" name="Google Shape;81;p17"/>
          <p:cNvPicPr preferRelativeResize="0"/>
          <p:nvPr/>
        </p:nvPicPr>
        <p:blipFill>
          <a:blip r:embed="rId3">
            <a:alphaModFix/>
          </a:blip>
          <a:stretch>
            <a:fillRect/>
          </a:stretch>
        </p:blipFill>
        <p:spPr>
          <a:xfrm>
            <a:off x="2635125" y="2251300"/>
            <a:ext cx="3873775" cy="2787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devices are seeing healthy increases in transactions</a:t>
            </a:r>
            <a:endParaRPr/>
          </a:p>
        </p:txBody>
      </p:sp>
      <p:pic>
        <p:nvPicPr>
          <p:cNvPr id="88" name="Google Shape;88;p18"/>
          <p:cNvPicPr preferRelativeResize="0"/>
          <p:nvPr/>
        </p:nvPicPr>
        <p:blipFill>
          <a:blip r:embed="rId3">
            <a:alphaModFix/>
          </a:blip>
          <a:stretch>
            <a:fillRect/>
          </a:stretch>
        </p:blipFill>
        <p:spPr>
          <a:xfrm>
            <a:off x="772051" y="1607150"/>
            <a:ext cx="7599899" cy="32215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devices are seeing healthy increases in transactions</a:t>
            </a:r>
            <a:endParaRPr/>
          </a:p>
        </p:txBody>
      </p:sp>
      <p:pic>
        <p:nvPicPr>
          <p:cNvPr id="95" name="Google Shape;95;p19"/>
          <p:cNvPicPr preferRelativeResize="0"/>
          <p:nvPr/>
        </p:nvPicPr>
        <p:blipFill>
          <a:blip r:embed="rId3">
            <a:alphaModFix/>
          </a:blip>
          <a:stretch>
            <a:fillRect/>
          </a:stretch>
        </p:blipFill>
        <p:spPr>
          <a:xfrm>
            <a:off x="772051" y="1607150"/>
            <a:ext cx="7599899" cy="32215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ECR has been on a uptrend throughout the year. Tablets were initially trending down, but have spiked over the past couple of months.</a:t>
            </a:r>
            <a:endParaRPr/>
          </a:p>
        </p:txBody>
      </p:sp>
      <p:pic>
        <p:nvPicPr>
          <p:cNvPr id="102" name="Google Shape;102;p20"/>
          <p:cNvPicPr preferRelativeResize="0"/>
          <p:nvPr/>
        </p:nvPicPr>
        <p:blipFill>
          <a:blip r:embed="rId3">
            <a:alphaModFix/>
          </a:blip>
          <a:stretch>
            <a:fillRect/>
          </a:stretch>
        </p:blipFill>
        <p:spPr>
          <a:xfrm>
            <a:off x="1080688" y="1891650"/>
            <a:ext cx="6982624" cy="2959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Adds to Cart have been decreasing steadily, despite the increases in transactions and sessions.</a:t>
            </a:r>
            <a:endParaRPr/>
          </a:p>
        </p:txBody>
      </p:sp>
      <p:pic>
        <p:nvPicPr>
          <p:cNvPr id="109" name="Google Shape;109;p21"/>
          <p:cNvPicPr preferRelativeResize="0"/>
          <p:nvPr/>
        </p:nvPicPr>
        <p:blipFill>
          <a:blip r:embed="rId3">
            <a:alphaModFix/>
          </a:blip>
          <a:stretch>
            <a:fillRect/>
          </a:stretch>
        </p:blipFill>
        <p:spPr>
          <a:xfrm>
            <a:off x="968938" y="1832775"/>
            <a:ext cx="7206125" cy="3041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