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7" autoAdjust="0"/>
    <p:restoredTop sz="94660"/>
  </p:normalViewPr>
  <p:slideViewPr>
    <p:cSldViewPr snapToGrid="0">
      <p:cViewPr varScale="1">
        <p:scale>
          <a:sx n="72" d="100"/>
          <a:sy n="72" d="100"/>
        </p:scale>
        <p:origin x="4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88C7FE-A4A1-4809-BD2A-5784AD569AD3}"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9944F-521D-44E7-8D02-5F0AFD45EABA}" type="slidenum">
              <a:rPr lang="en-US" smtClean="0"/>
              <a:t>‹#›</a:t>
            </a:fld>
            <a:endParaRPr lang="en-US"/>
          </a:p>
        </p:txBody>
      </p:sp>
    </p:spTree>
    <p:extLst>
      <p:ext uri="{BB962C8B-B14F-4D97-AF65-F5344CB8AC3E}">
        <p14:creationId xmlns:p14="http://schemas.microsoft.com/office/powerpoint/2010/main" val="145848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88C7FE-A4A1-4809-BD2A-5784AD569AD3}"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B9944F-521D-44E7-8D02-5F0AFD45EABA}" type="slidenum">
              <a:rPr lang="en-US" smtClean="0"/>
              <a:t>‹#›</a:t>
            </a:fld>
            <a:endParaRPr lang="en-US"/>
          </a:p>
        </p:txBody>
      </p:sp>
    </p:spTree>
    <p:extLst>
      <p:ext uri="{BB962C8B-B14F-4D97-AF65-F5344CB8AC3E}">
        <p14:creationId xmlns:p14="http://schemas.microsoft.com/office/powerpoint/2010/main" val="4180759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88C7FE-A4A1-4809-BD2A-5784AD569AD3}"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B9944F-521D-44E7-8D02-5F0AFD45EABA}" type="slidenum">
              <a:rPr lang="en-US" smtClean="0"/>
              <a:t>‹#›</a:t>
            </a:fld>
            <a:endParaRPr lang="en-US"/>
          </a:p>
        </p:txBody>
      </p:sp>
    </p:spTree>
    <p:extLst>
      <p:ext uri="{BB962C8B-B14F-4D97-AF65-F5344CB8AC3E}">
        <p14:creationId xmlns:p14="http://schemas.microsoft.com/office/powerpoint/2010/main" val="1317278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88C7FE-A4A1-4809-BD2A-5784AD569AD3}"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B9944F-521D-44E7-8D02-5F0AFD45EAB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83535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88C7FE-A4A1-4809-BD2A-5784AD569AD3}"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B9944F-521D-44E7-8D02-5F0AFD45EABA}" type="slidenum">
              <a:rPr lang="en-US" smtClean="0"/>
              <a:t>‹#›</a:t>
            </a:fld>
            <a:endParaRPr lang="en-US"/>
          </a:p>
        </p:txBody>
      </p:sp>
    </p:spTree>
    <p:extLst>
      <p:ext uri="{BB962C8B-B14F-4D97-AF65-F5344CB8AC3E}">
        <p14:creationId xmlns:p14="http://schemas.microsoft.com/office/powerpoint/2010/main" val="3343658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88C7FE-A4A1-4809-BD2A-5784AD569AD3}" type="datetimeFigureOut">
              <a:rPr lang="en-US" smtClean="0"/>
              <a:t>6/14/2020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B9944F-521D-44E7-8D02-5F0AFD45EABA}" type="slidenum">
              <a:rPr lang="en-US" smtClean="0"/>
              <a:t>‹#›</a:t>
            </a:fld>
            <a:endParaRPr lang="en-US"/>
          </a:p>
        </p:txBody>
      </p:sp>
    </p:spTree>
    <p:extLst>
      <p:ext uri="{BB962C8B-B14F-4D97-AF65-F5344CB8AC3E}">
        <p14:creationId xmlns:p14="http://schemas.microsoft.com/office/powerpoint/2010/main" val="4182636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88C7FE-A4A1-4809-BD2A-5784AD569AD3}" type="datetimeFigureOut">
              <a:rPr lang="en-US" smtClean="0"/>
              <a:t>6/14/2020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B9944F-521D-44E7-8D02-5F0AFD45EABA}" type="slidenum">
              <a:rPr lang="en-US" smtClean="0"/>
              <a:t>‹#›</a:t>
            </a:fld>
            <a:endParaRPr lang="en-US"/>
          </a:p>
        </p:txBody>
      </p:sp>
    </p:spTree>
    <p:extLst>
      <p:ext uri="{BB962C8B-B14F-4D97-AF65-F5344CB8AC3E}">
        <p14:creationId xmlns:p14="http://schemas.microsoft.com/office/powerpoint/2010/main" val="653186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8C7FE-A4A1-4809-BD2A-5784AD569AD3}"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9944F-521D-44E7-8D02-5F0AFD45EABA}" type="slidenum">
              <a:rPr lang="en-US" smtClean="0"/>
              <a:t>‹#›</a:t>
            </a:fld>
            <a:endParaRPr lang="en-US"/>
          </a:p>
        </p:txBody>
      </p:sp>
    </p:spTree>
    <p:extLst>
      <p:ext uri="{BB962C8B-B14F-4D97-AF65-F5344CB8AC3E}">
        <p14:creationId xmlns:p14="http://schemas.microsoft.com/office/powerpoint/2010/main" val="2021603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8C7FE-A4A1-4809-BD2A-5784AD569AD3}"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9944F-521D-44E7-8D02-5F0AFD45EABA}" type="slidenum">
              <a:rPr lang="en-US" smtClean="0"/>
              <a:t>‹#›</a:t>
            </a:fld>
            <a:endParaRPr lang="en-US"/>
          </a:p>
        </p:txBody>
      </p:sp>
    </p:spTree>
    <p:extLst>
      <p:ext uri="{BB962C8B-B14F-4D97-AF65-F5344CB8AC3E}">
        <p14:creationId xmlns:p14="http://schemas.microsoft.com/office/powerpoint/2010/main" val="577184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8C7FE-A4A1-4809-BD2A-5784AD569AD3}"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9944F-521D-44E7-8D02-5F0AFD45EABA}" type="slidenum">
              <a:rPr lang="en-US" smtClean="0"/>
              <a:t>‹#›</a:t>
            </a:fld>
            <a:endParaRPr lang="en-US"/>
          </a:p>
        </p:txBody>
      </p:sp>
    </p:spTree>
    <p:extLst>
      <p:ext uri="{BB962C8B-B14F-4D97-AF65-F5344CB8AC3E}">
        <p14:creationId xmlns:p14="http://schemas.microsoft.com/office/powerpoint/2010/main" val="943439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8C7FE-A4A1-4809-BD2A-5784AD569AD3}"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9944F-521D-44E7-8D02-5F0AFD45EABA}" type="slidenum">
              <a:rPr lang="en-US" smtClean="0"/>
              <a:t>‹#›</a:t>
            </a:fld>
            <a:endParaRPr lang="en-US"/>
          </a:p>
        </p:txBody>
      </p:sp>
    </p:spTree>
    <p:extLst>
      <p:ext uri="{BB962C8B-B14F-4D97-AF65-F5344CB8AC3E}">
        <p14:creationId xmlns:p14="http://schemas.microsoft.com/office/powerpoint/2010/main" val="2927713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88C7FE-A4A1-4809-BD2A-5784AD569AD3}"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B9944F-521D-44E7-8D02-5F0AFD45EABA}" type="slidenum">
              <a:rPr lang="en-US" smtClean="0"/>
              <a:t>‹#›</a:t>
            </a:fld>
            <a:endParaRPr lang="en-US"/>
          </a:p>
        </p:txBody>
      </p:sp>
    </p:spTree>
    <p:extLst>
      <p:ext uri="{BB962C8B-B14F-4D97-AF65-F5344CB8AC3E}">
        <p14:creationId xmlns:p14="http://schemas.microsoft.com/office/powerpoint/2010/main" val="3738622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88C7FE-A4A1-4809-BD2A-5784AD569AD3}" type="datetimeFigureOut">
              <a:rPr lang="en-US" smtClean="0"/>
              <a:t>6/14/2020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B9944F-521D-44E7-8D02-5F0AFD45EABA}" type="slidenum">
              <a:rPr lang="en-US" smtClean="0"/>
              <a:t>‹#›</a:t>
            </a:fld>
            <a:endParaRPr lang="en-US"/>
          </a:p>
        </p:txBody>
      </p:sp>
    </p:spTree>
    <p:extLst>
      <p:ext uri="{BB962C8B-B14F-4D97-AF65-F5344CB8AC3E}">
        <p14:creationId xmlns:p14="http://schemas.microsoft.com/office/powerpoint/2010/main" val="3756306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88C7FE-A4A1-4809-BD2A-5784AD569AD3}" type="datetimeFigureOut">
              <a:rPr lang="en-US" smtClean="0"/>
              <a:t>6/14/2020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B9944F-521D-44E7-8D02-5F0AFD45EABA}" type="slidenum">
              <a:rPr lang="en-US" smtClean="0"/>
              <a:t>‹#›</a:t>
            </a:fld>
            <a:endParaRPr lang="en-US"/>
          </a:p>
        </p:txBody>
      </p:sp>
    </p:spTree>
    <p:extLst>
      <p:ext uri="{BB962C8B-B14F-4D97-AF65-F5344CB8AC3E}">
        <p14:creationId xmlns:p14="http://schemas.microsoft.com/office/powerpoint/2010/main" val="2109513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8C7FE-A4A1-4809-BD2A-5784AD569AD3}" type="datetimeFigureOut">
              <a:rPr lang="en-US" smtClean="0"/>
              <a:t>6/14/2020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B9944F-521D-44E7-8D02-5F0AFD45EABA}" type="slidenum">
              <a:rPr lang="en-US" smtClean="0"/>
              <a:t>‹#›</a:t>
            </a:fld>
            <a:endParaRPr lang="en-US"/>
          </a:p>
        </p:txBody>
      </p:sp>
    </p:spTree>
    <p:extLst>
      <p:ext uri="{BB962C8B-B14F-4D97-AF65-F5344CB8AC3E}">
        <p14:creationId xmlns:p14="http://schemas.microsoft.com/office/powerpoint/2010/main" val="3542665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8C7FE-A4A1-4809-BD2A-5784AD569AD3}"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B9944F-521D-44E7-8D02-5F0AFD45EABA}" type="slidenum">
              <a:rPr lang="en-US" smtClean="0"/>
              <a:t>‹#›</a:t>
            </a:fld>
            <a:endParaRPr lang="en-US"/>
          </a:p>
        </p:txBody>
      </p:sp>
    </p:spTree>
    <p:extLst>
      <p:ext uri="{BB962C8B-B14F-4D97-AF65-F5344CB8AC3E}">
        <p14:creationId xmlns:p14="http://schemas.microsoft.com/office/powerpoint/2010/main" val="21959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8C7FE-A4A1-4809-BD2A-5784AD569AD3}"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B9944F-521D-44E7-8D02-5F0AFD45EABA}" type="slidenum">
              <a:rPr lang="en-US" smtClean="0"/>
              <a:t>‹#›</a:t>
            </a:fld>
            <a:endParaRPr lang="en-US"/>
          </a:p>
        </p:txBody>
      </p:sp>
    </p:spTree>
    <p:extLst>
      <p:ext uri="{BB962C8B-B14F-4D97-AF65-F5344CB8AC3E}">
        <p14:creationId xmlns:p14="http://schemas.microsoft.com/office/powerpoint/2010/main" val="2313713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888C7FE-A4A1-4809-BD2A-5784AD569AD3}" type="datetimeFigureOut">
              <a:rPr lang="en-US" smtClean="0"/>
              <a:t>6/14/2020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EB9944F-521D-44E7-8D02-5F0AFD45EABA}" type="slidenum">
              <a:rPr lang="en-US" smtClean="0"/>
              <a:t>‹#›</a:t>
            </a:fld>
            <a:endParaRPr lang="en-US"/>
          </a:p>
        </p:txBody>
      </p:sp>
    </p:spTree>
    <p:extLst>
      <p:ext uri="{BB962C8B-B14F-4D97-AF65-F5344CB8AC3E}">
        <p14:creationId xmlns:p14="http://schemas.microsoft.com/office/powerpoint/2010/main" val="117723032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cl.us/sanfran_geojson" TargetMode="External"/><Relationship Id="rId2" Type="http://schemas.openxmlformats.org/officeDocument/2006/relationships/hyperlink" Target="https://cocl.us/sanfran_crime_dataset" TargetMode="External"/><Relationship Id="rId1" Type="http://schemas.openxmlformats.org/officeDocument/2006/relationships/slideLayout" Target="../slideLayouts/slideLayout2.xml"/><Relationship Id="rId5" Type="http://schemas.openxmlformats.org/officeDocument/2006/relationships/hyperlink" Target="https://foursquare.com/" TargetMode="External"/><Relationship Id="rId4" Type="http://schemas.openxmlformats.org/officeDocument/2006/relationships/hyperlink" Target="https://enterprise.foursquare.com/products/plac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E827-122F-4750-99A0-45E500CC1639}"/>
              </a:ext>
            </a:extLst>
          </p:cNvPr>
          <p:cNvSpPr>
            <a:spLocks noGrp="1"/>
          </p:cNvSpPr>
          <p:nvPr>
            <p:ph type="ctrTitle"/>
          </p:nvPr>
        </p:nvSpPr>
        <p:spPr>
          <a:xfrm>
            <a:off x="1381273" y="1974575"/>
            <a:ext cx="9440034" cy="2286376"/>
          </a:xfrm>
        </p:spPr>
        <p:txBody>
          <a:bodyPr>
            <a:normAutofit fontScale="90000"/>
          </a:bodyPr>
          <a:lstStyle/>
          <a:p>
            <a:r>
              <a:rPr lang="en-US" b="1" dirty="0">
                <a:effectLst/>
              </a:rPr>
              <a:t>Crime data in San Francisco for businesses and tourists</a:t>
            </a:r>
            <a:br>
              <a:rPr lang="en-US" dirty="0">
                <a:effectLst/>
              </a:rPr>
            </a:br>
            <a:endParaRPr lang="en-US" dirty="0"/>
          </a:p>
        </p:txBody>
      </p:sp>
      <p:sp>
        <p:nvSpPr>
          <p:cNvPr id="3" name="Subtitle 2">
            <a:extLst>
              <a:ext uri="{FF2B5EF4-FFF2-40B4-BE49-F238E27FC236}">
                <a16:creationId xmlns:a16="http://schemas.microsoft.com/office/drawing/2014/main" id="{D89DA872-2797-42ED-A194-956E4832AC13}"/>
              </a:ext>
            </a:extLst>
          </p:cNvPr>
          <p:cNvSpPr>
            <a:spLocks noGrp="1"/>
          </p:cNvSpPr>
          <p:nvPr>
            <p:ph type="subTitle" idx="1"/>
          </p:nvPr>
        </p:nvSpPr>
        <p:spPr>
          <a:xfrm>
            <a:off x="1370693" y="3736017"/>
            <a:ext cx="9440034" cy="1049867"/>
          </a:xfrm>
        </p:spPr>
        <p:txBody>
          <a:bodyPr/>
          <a:lstStyle/>
          <a:p>
            <a:r>
              <a:rPr lang="en-US" sz="2400" u="sng" dirty="0">
                <a:effectLst/>
              </a:rPr>
              <a:t>Augusto González Bonorino</a:t>
            </a:r>
          </a:p>
          <a:p>
            <a:endParaRPr lang="en-US" dirty="0"/>
          </a:p>
        </p:txBody>
      </p:sp>
    </p:spTree>
    <p:extLst>
      <p:ext uri="{BB962C8B-B14F-4D97-AF65-F5344CB8AC3E}">
        <p14:creationId xmlns:p14="http://schemas.microsoft.com/office/powerpoint/2010/main" val="3703131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C85E3-C22E-4ABF-8D0F-9A3BEDEC61A8}"/>
              </a:ext>
            </a:extLst>
          </p:cNvPr>
          <p:cNvSpPr>
            <a:spLocks noGrp="1"/>
          </p:cNvSpPr>
          <p:nvPr>
            <p:ph type="title"/>
          </p:nvPr>
        </p:nvSpPr>
        <p:spPr>
          <a:xfrm>
            <a:off x="913795" y="874642"/>
            <a:ext cx="10353762" cy="705407"/>
          </a:xfrm>
        </p:spPr>
        <p:txBody>
          <a:bodyPr>
            <a:normAutofit/>
          </a:bodyPr>
          <a:lstStyle/>
          <a:p>
            <a:r>
              <a:rPr lang="en-US" sz="3600" b="1" dirty="0">
                <a:effectLst/>
              </a:rPr>
              <a:t>Important aspects of San Francisco crime</a:t>
            </a:r>
            <a:endParaRPr lang="en-US" sz="3600" dirty="0"/>
          </a:p>
        </p:txBody>
      </p:sp>
      <p:sp>
        <p:nvSpPr>
          <p:cNvPr id="3" name="Content Placeholder 2">
            <a:extLst>
              <a:ext uri="{FF2B5EF4-FFF2-40B4-BE49-F238E27FC236}">
                <a16:creationId xmlns:a16="http://schemas.microsoft.com/office/drawing/2014/main" id="{ABB554E6-6857-40D0-89C1-5F1ACE07248D}"/>
              </a:ext>
            </a:extLst>
          </p:cNvPr>
          <p:cNvSpPr>
            <a:spLocks noGrp="1"/>
          </p:cNvSpPr>
          <p:nvPr>
            <p:ph idx="1"/>
          </p:nvPr>
        </p:nvSpPr>
        <p:spPr/>
        <p:txBody>
          <a:bodyPr/>
          <a:lstStyle/>
          <a:p>
            <a:r>
              <a:rPr lang="en-US" sz="2400" dirty="0">
                <a:effectLst/>
              </a:rPr>
              <a:t>Violent crimes are concentrated in limited areas, mostly not near the tourist areas.</a:t>
            </a:r>
          </a:p>
          <a:p>
            <a:r>
              <a:rPr lang="en-US" sz="2400" dirty="0">
                <a:effectLst/>
              </a:rPr>
              <a:t>Crimes most likely to affect tourists are the car break-ins (somewhat preventable).</a:t>
            </a:r>
          </a:p>
          <a:p>
            <a:r>
              <a:rPr lang="en-US" sz="2400" dirty="0">
                <a:effectLst/>
              </a:rPr>
              <a:t>San Francisco is not particularly dangerous when compared with other cities, especially U.S ones.</a:t>
            </a:r>
          </a:p>
          <a:p>
            <a:r>
              <a:rPr lang="en-US" sz="2400" dirty="0">
                <a:effectLst/>
              </a:rPr>
              <a:t>Crime rate in San Francisco varies tremendously by neighborhood, as you would also expect</a:t>
            </a:r>
            <a:endParaRPr lang="en-US" sz="2400" dirty="0"/>
          </a:p>
        </p:txBody>
      </p:sp>
    </p:spTree>
    <p:extLst>
      <p:ext uri="{BB962C8B-B14F-4D97-AF65-F5344CB8AC3E}">
        <p14:creationId xmlns:p14="http://schemas.microsoft.com/office/powerpoint/2010/main" val="2643225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social media post&#10;&#10;Description automatically generated">
            <a:extLst>
              <a:ext uri="{FF2B5EF4-FFF2-40B4-BE49-F238E27FC236}">
                <a16:creationId xmlns:a16="http://schemas.microsoft.com/office/drawing/2014/main" id="{8A80A3C4-7E24-432B-B85D-7791FD3EE03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791" t="51071" r="65880"/>
          <a:stretch/>
        </p:blipFill>
        <p:spPr>
          <a:xfrm>
            <a:off x="766311" y="1040293"/>
            <a:ext cx="2625213" cy="4777413"/>
          </a:xfrm>
        </p:spPr>
      </p:pic>
      <p:sp>
        <p:nvSpPr>
          <p:cNvPr id="7" name="TextBox 6">
            <a:extLst>
              <a:ext uri="{FF2B5EF4-FFF2-40B4-BE49-F238E27FC236}">
                <a16:creationId xmlns:a16="http://schemas.microsoft.com/office/drawing/2014/main" id="{B8B5D142-1EF5-43E0-814D-ED5366DE59E4}"/>
              </a:ext>
            </a:extLst>
          </p:cNvPr>
          <p:cNvSpPr txBox="1"/>
          <p:nvPr/>
        </p:nvSpPr>
        <p:spPr>
          <a:xfrm>
            <a:off x="3594295" y="1313137"/>
            <a:ext cx="7831394" cy="3785652"/>
          </a:xfrm>
          <a:prstGeom prst="rect">
            <a:avLst/>
          </a:prstGeom>
          <a:noFill/>
        </p:spPr>
        <p:txBody>
          <a:bodyPr wrap="square" rtlCol="0">
            <a:spAutoFit/>
          </a:bodyPr>
          <a:lstStyle/>
          <a:p>
            <a:pPr marL="285750" indent="-285750">
              <a:buFont typeface="Wingdings" panose="05000000000000000000" pitchFamily="2" charset="2"/>
              <a:buChar char="Ø"/>
            </a:pPr>
            <a:r>
              <a:rPr lang="es-AR" sz="2400" dirty="0" err="1"/>
              <a:t>The</a:t>
            </a:r>
            <a:r>
              <a:rPr lang="es-AR" sz="2400" dirty="0"/>
              <a:t> </a:t>
            </a:r>
            <a:r>
              <a:rPr lang="es-AR" sz="2400" dirty="0" err="1"/>
              <a:t>graph</a:t>
            </a:r>
            <a:r>
              <a:rPr lang="es-AR" sz="2400" dirty="0"/>
              <a:t> </a:t>
            </a:r>
            <a:r>
              <a:rPr lang="es-AR" sz="2400" dirty="0" err="1"/>
              <a:t>on</a:t>
            </a:r>
            <a:r>
              <a:rPr lang="es-AR" sz="2400" dirty="0"/>
              <a:t> </a:t>
            </a:r>
            <a:r>
              <a:rPr lang="es-AR" sz="2400" dirty="0" err="1"/>
              <a:t>the</a:t>
            </a:r>
            <a:r>
              <a:rPr lang="es-AR" sz="2400" dirty="0"/>
              <a:t> </a:t>
            </a:r>
            <a:r>
              <a:rPr lang="es-AR" sz="2400" dirty="0" err="1"/>
              <a:t>left</a:t>
            </a:r>
            <a:r>
              <a:rPr lang="es-AR" sz="2400" dirty="0"/>
              <a:t> shows </a:t>
            </a:r>
            <a:r>
              <a:rPr lang="es-AR" sz="2400" dirty="0" err="1"/>
              <a:t>the</a:t>
            </a:r>
            <a:r>
              <a:rPr lang="es-AR" sz="2400" dirty="0"/>
              <a:t> criminal cases, </a:t>
            </a:r>
            <a:r>
              <a:rPr lang="es-AR" sz="2400" dirty="0" err="1"/>
              <a:t>either</a:t>
            </a:r>
            <a:r>
              <a:rPr lang="es-AR" sz="2400" dirty="0"/>
              <a:t> </a:t>
            </a:r>
            <a:r>
              <a:rPr lang="es-AR" sz="2400" dirty="0" err="1"/>
              <a:t>violent</a:t>
            </a:r>
            <a:r>
              <a:rPr lang="es-AR" sz="2400" dirty="0"/>
              <a:t> </a:t>
            </a:r>
            <a:r>
              <a:rPr lang="es-AR" sz="2400" dirty="0" err="1"/>
              <a:t>or</a:t>
            </a:r>
            <a:r>
              <a:rPr lang="es-AR" sz="2400" dirty="0"/>
              <a:t> non-</a:t>
            </a:r>
            <a:r>
              <a:rPr lang="es-AR" sz="2400" dirty="0" err="1"/>
              <a:t>violent</a:t>
            </a:r>
            <a:r>
              <a:rPr lang="es-AR" sz="2400" dirty="0"/>
              <a:t>, per </a:t>
            </a:r>
            <a:r>
              <a:rPr lang="es-AR" sz="2400" dirty="0" err="1"/>
              <a:t>neighborhood</a:t>
            </a:r>
            <a:r>
              <a:rPr lang="es-AR" sz="2400" dirty="0"/>
              <a:t>.</a:t>
            </a:r>
          </a:p>
          <a:p>
            <a:pPr marL="285750" indent="-285750">
              <a:buFont typeface="Wingdings" panose="05000000000000000000" pitchFamily="2" charset="2"/>
              <a:buChar char="Ø"/>
            </a:pPr>
            <a:r>
              <a:rPr lang="es-AR" sz="2400" dirty="0" err="1"/>
              <a:t>The</a:t>
            </a:r>
            <a:r>
              <a:rPr lang="es-AR" sz="2400" dirty="0"/>
              <a:t> </a:t>
            </a:r>
            <a:r>
              <a:rPr lang="es-AR" sz="2400" dirty="0" err="1"/>
              <a:t>Tenderloin</a:t>
            </a:r>
            <a:r>
              <a:rPr lang="es-AR" sz="2400" dirty="0"/>
              <a:t>, </a:t>
            </a:r>
            <a:r>
              <a:rPr lang="es-AR" sz="2400" dirty="0" err="1"/>
              <a:t>although</a:t>
            </a:r>
            <a:r>
              <a:rPr lang="es-AR" sz="2400" dirty="0"/>
              <a:t> </a:t>
            </a:r>
            <a:r>
              <a:rPr lang="es-AR" sz="2400" dirty="0" err="1"/>
              <a:t>one</a:t>
            </a:r>
            <a:r>
              <a:rPr lang="es-AR" sz="2400" dirty="0"/>
              <a:t> </a:t>
            </a:r>
            <a:r>
              <a:rPr lang="es-AR" sz="2400" dirty="0" err="1"/>
              <a:t>of</a:t>
            </a:r>
            <a:r>
              <a:rPr lang="es-AR" sz="2400" dirty="0"/>
              <a:t> </a:t>
            </a:r>
            <a:r>
              <a:rPr lang="es-AR" sz="2400" dirty="0" err="1"/>
              <a:t>neighborhood</a:t>
            </a:r>
            <a:r>
              <a:rPr lang="es-AR" sz="2400" dirty="0"/>
              <a:t> </a:t>
            </a:r>
            <a:r>
              <a:rPr lang="es-AR" sz="2400" dirty="0" err="1"/>
              <a:t>with</a:t>
            </a:r>
            <a:r>
              <a:rPr lang="es-AR" sz="2400" dirty="0"/>
              <a:t> </a:t>
            </a:r>
            <a:r>
              <a:rPr lang="es-AR" sz="2400" dirty="0" err="1"/>
              <a:t>the</a:t>
            </a:r>
            <a:r>
              <a:rPr lang="es-AR" sz="2400" dirty="0"/>
              <a:t> </a:t>
            </a:r>
            <a:r>
              <a:rPr lang="es-AR" sz="2400" dirty="0" err="1"/>
              <a:t>fewest</a:t>
            </a:r>
            <a:r>
              <a:rPr lang="es-AR" sz="2400" dirty="0"/>
              <a:t> </a:t>
            </a:r>
            <a:r>
              <a:rPr lang="es-AR" sz="2400" dirty="0" err="1"/>
              <a:t>crimes</a:t>
            </a:r>
            <a:r>
              <a:rPr lang="es-AR" sz="2400" dirty="0"/>
              <a:t>, </a:t>
            </a:r>
            <a:r>
              <a:rPr lang="en-US" sz="2400" dirty="0"/>
              <a:t>has the unfortunate honor of being the worst in the city for both violent crime and property crime.</a:t>
            </a:r>
          </a:p>
          <a:p>
            <a:pPr marL="285750" indent="-285750">
              <a:buFont typeface="Wingdings" panose="05000000000000000000" pitchFamily="2" charset="2"/>
              <a:buChar char="Ø"/>
            </a:pPr>
            <a:r>
              <a:rPr lang="es-AR" sz="2400" dirty="0"/>
              <a:t> </a:t>
            </a:r>
            <a:r>
              <a:rPr lang="es-AR" sz="2400" dirty="0" err="1"/>
              <a:t>The</a:t>
            </a:r>
            <a:r>
              <a:rPr lang="es-AR" sz="2400" dirty="0"/>
              <a:t> misión </a:t>
            </a:r>
            <a:r>
              <a:rPr lang="es-AR" sz="2400" dirty="0" err="1"/>
              <a:t>district</a:t>
            </a:r>
            <a:r>
              <a:rPr lang="es-AR" sz="2400" dirty="0"/>
              <a:t>, </a:t>
            </a:r>
            <a:r>
              <a:rPr lang="es-AR" sz="2400" dirty="0" err="1"/>
              <a:t>second</a:t>
            </a:r>
            <a:r>
              <a:rPr lang="es-AR" sz="2400" dirty="0"/>
              <a:t> </a:t>
            </a:r>
            <a:r>
              <a:rPr lang="es-AR" sz="2400" dirty="0" err="1"/>
              <a:t>neighborhood</a:t>
            </a:r>
            <a:r>
              <a:rPr lang="es-AR" sz="2400" dirty="0"/>
              <a:t> </a:t>
            </a:r>
            <a:r>
              <a:rPr lang="es-AR" sz="2400" dirty="0" err="1"/>
              <a:t>with</a:t>
            </a:r>
            <a:r>
              <a:rPr lang="es-AR" sz="2400" dirty="0"/>
              <a:t> </a:t>
            </a:r>
            <a:r>
              <a:rPr lang="es-AR" sz="2400" dirty="0" err="1"/>
              <a:t>the</a:t>
            </a:r>
            <a:r>
              <a:rPr lang="es-AR" sz="2400" dirty="0"/>
              <a:t> </a:t>
            </a:r>
            <a:r>
              <a:rPr lang="es-AR" sz="2400" dirty="0" err="1"/>
              <a:t>most</a:t>
            </a:r>
            <a:r>
              <a:rPr lang="es-AR" sz="2400" dirty="0"/>
              <a:t> </a:t>
            </a:r>
            <a:r>
              <a:rPr lang="es-AR" sz="2400" dirty="0" err="1"/>
              <a:t>amount</a:t>
            </a:r>
            <a:r>
              <a:rPr lang="es-AR" sz="2400" dirty="0"/>
              <a:t> </a:t>
            </a:r>
            <a:r>
              <a:rPr lang="es-AR" sz="2400" dirty="0" err="1"/>
              <a:t>of</a:t>
            </a:r>
            <a:r>
              <a:rPr lang="es-AR" sz="2400" dirty="0"/>
              <a:t> cases, has </a:t>
            </a:r>
            <a:r>
              <a:rPr lang="es-AR" sz="2400" dirty="0" err="1"/>
              <a:t>been</a:t>
            </a:r>
            <a:r>
              <a:rPr lang="es-AR" sz="2400" dirty="0"/>
              <a:t> </a:t>
            </a:r>
            <a:r>
              <a:rPr lang="es-AR" sz="2400" dirty="0" err="1"/>
              <a:t>experiencing</a:t>
            </a:r>
            <a:r>
              <a:rPr lang="es-AR" sz="2400" dirty="0"/>
              <a:t> a “</a:t>
            </a:r>
            <a:r>
              <a:rPr lang="es-AR" sz="2400" dirty="0" err="1"/>
              <a:t>transition</a:t>
            </a:r>
            <a:r>
              <a:rPr lang="es-AR" sz="2400" dirty="0"/>
              <a:t>”. </a:t>
            </a:r>
            <a:r>
              <a:rPr lang="es-AR" sz="2400" dirty="0" err="1"/>
              <a:t>Crime</a:t>
            </a:r>
            <a:r>
              <a:rPr lang="es-AR" sz="2400" dirty="0"/>
              <a:t> </a:t>
            </a:r>
            <a:r>
              <a:rPr lang="es-AR" sz="2400" dirty="0" err="1"/>
              <a:t>is</a:t>
            </a:r>
            <a:r>
              <a:rPr lang="es-AR" sz="2400" dirty="0"/>
              <a:t> </a:t>
            </a:r>
            <a:r>
              <a:rPr lang="es-AR" sz="2400" dirty="0" err="1"/>
              <a:t>reducing</a:t>
            </a:r>
            <a:r>
              <a:rPr lang="es-AR" sz="2400" dirty="0"/>
              <a:t> and </a:t>
            </a:r>
            <a:r>
              <a:rPr lang="es-AR" sz="2400" dirty="0" err="1"/>
              <a:t>it</a:t>
            </a:r>
            <a:r>
              <a:rPr lang="es-AR" sz="2400" dirty="0"/>
              <a:t> has </a:t>
            </a:r>
            <a:r>
              <a:rPr lang="es-AR" sz="2400" dirty="0" err="1"/>
              <a:t>become</a:t>
            </a:r>
            <a:r>
              <a:rPr lang="es-AR" sz="2400" dirty="0"/>
              <a:t> a popular place </a:t>
            </a:r>
            <a:r>
              <a:rPr lang="es-AR" sz="2400" dirty="0" err="1"/>
              <a:t>among</a:t>
            </a:r>
            <a:r>
              <a:rPr lang="es-AR" sz="2400" dirty="0"/>
              <a:t> </a:t>
            </a:r>
            <a:r>
              <a:rPr lang="es-AR" sz="2400" dirty="0" err="1"/>
              <a:t>artists</a:t>
            </a:r>
            <a:r>
              <a:rPr lang="es-AR" sz="2400" dirty="0"/>
              <a:t>, </a:t>
            </a:r>
            <a:r>
              <a:rPr lang="es-AR" sz="2400" dirty="0" err="1"/>
              <a:t>writers</a:t>
            </a:r>
            <a:r>
              <a:rPr lang="es-AR" sz="2400" dirty="0"/>
              <a:t> and </a:t>
            </a:r>
            <a:r>
              <a:rPr lang="es-AR" sz="2400" dirty="0" err="1"/>
              <a:t>hispanics</a:t>
            </a:r>
            <a:r>
              <a:rPr lang="es-AR" sz="2400" dirty="0"/>
              <a:t>.</a:t>
            </a:r>
            <a:endParaRPr lang="en-US" dirty="0"/>
          </a:p>
        </p:txBody>
      </p:sp>
    </p:spTree>
    <p:extLst>
      <p:ext uri="{BB962C8B-B14F-4D97-AF65-F5344CB8AC3E}">
        <p14:creationId xmlns:p14="http://schemas.microsoft.com/office/powerpoint/2010/main" val="1132459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905D09D4-FA02-4C3B-AE4A-C6D957DEE1C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619" t="34961" r="3930" b="-580"/>
          <a:stretch/>
        </p:blipFill>
        <p:spPr>
          <a:xfrm>
            <a:off x="0" y="530943"/>
            <a:ext cx="7211961" cy="3333135"/>
          </a:xfrm>
        </p:spPr>
      </p:pic>
      <p:pic>
        <p:nvPicPr>
          <p:cNvPr id="9" name="Picture 8" descr="A screenshot of a computer&#10;&#10;Description automatically generated">
            <a:extLst>
              <a:ext uri="{FF2B5EF4-FFF2-40B4-BE49-F238E27FC236}">
                <a16:creationId xmlns:a16="http://schemas.microsoft.com/office/drawing/2014/main" id="{91447037-B5A2-4D95-85D1-9E761510ED39}"/>
              </a:ext>
            </a:extLst>
          </p:cNvPr>
          <p:cNvPicPr>
            <a:picLocks noChangeAspect="1"/>
          </p:cNvPicPr>
          <p:nvPr/>
        </p:nvPicPr>
        <p:blipFill rotWithShape="1">
          <a:blip r:embed="rId3">
            <a:extLst>
              <a:ext uri="{28A0092B-C50C-407E-A947-70E740481C1C}">
                <a14:useLocalDpi xmlns:a14="http://schemas.microsoft.com/office/drawing/2010/main" val="0"/>
              </a:ext>
            </a:extLst>
          </a:blip>
          <a:srcRect l="10644" t="32182" r="3831" b="25827"/>
          <a:stretch/>
        </p:blipFill>
        <p:spPr>
          <a:xfrm>
            <a:off x="0" y="3259394"/>
            <a:ext cx="7211961" cy="3067663"/>
          </a:xfrm>
          <a:prstGeom prst="rect">
            <a:avLst/>
          </a:prstGeom>
        </p:spPr>
      </p:pic>
      <p:sp>
        <p:nvSpPr>
          <p:cNvPr id="10" name="TextBox 9">
            <a:extLst>
              <a:ext uri="{FF2B5EF4-FFF2-40B4-BE49-F238E27FC236}">
                <a16:creationId xmlns:a16="http://schemas.microsoft.com/office/drawing/2014/main" id="{F392D1DD-55CF-4C42-A0EC-A17725A3D6DC}"/>
              </a:ext>
            </a:extLst>
          </p:cNvPr>
          <p:cNvSpPr txBox="1"/>
          <p:nvPr/>
        </p:nvSpPr>
        <p:spPr>
          <a:xfrm>
            <a:off x="7669161" y="530943"/>
            <a:ext cx="4380271" cy="224676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As you might notice, businesses tend to cluster inside or around the most dangerous areas in San Francisco.</a:t>
            </a:r>
          </a:p>
          <a:p>
            <a:pPr marL="285750" indent="-285750">
              <a:buFont typeface="Wingdings" panose="05000000000000000000" pitchFamily="2" charset="2"/>
              <a:buChar char="Ø"/>
            </a:pPr>
            <a:r>
              <a:rPr lang="en-US" sz="2000" dirty="0"/>
              <a:t>This attracts a higher quantity of tourists to this areas, who might not be aware of the risks.</a:t>
            </a:r>
          </a:p>
        </p:txBody>
      </p:sp>
      <p:sp>
        <p:nvSpPr>
          <p:cNvPr id="11" name="TextBox 10">
            <a:extLst>
              <a:ext uri="{FF2B5EF4-FFF2-40B4-BE49-F238E27FC236}">
                <a16:creationId xmlns:a16="http://schemas.microsoft.com/office/drawing/2014/main" id="{D0D43DE5-C193-4957-822E-589115E7BFA7}"/>
              </a:ext>
            </a:extLst>
          </p:cNvPr>
          <p:cNvSpPr txBox="1"/>
          <p:nvPr/>
        </p:nvSpPr>
        <p:spPr>
          <a:xfrm>
            <a:off x="7669161" y="3156958"/>
            <a:ext cx="4380271"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map on the left shows the neighborhoods with the highest quantity of crimes in a darker red and </a:t>
            </a:r>
            <a:r>
              <a:rPr lang="en-US" sz="2000" dirty="0" err="1"/>
              <a:t>viceversa</a:t>
            </a:r>
            <a:r>
              <a:rPr lang="en-US" sz="2000" dirty="0"/>
              <a:t>.</a:t>
            </a:r>
          </a:p>
          <a:p>
            <a:pPr marL="285750" indent="-285750">
              <a:buFont typeface="Arial" panose="020B0604020202020204" pitchFamily="34" charset="0"/>
              <a:buChar char="•"/>
            </a:pPr>
            <a:r>
              <a:rPr lang="en-US" sz="2000" dirty="0"/>
              <a:t>Coffee shops (</a:t>
            </a:r>
            <a:r>
              <a:rPr lang="en-US" sz="2000" dirty="0">
                <a:solidFill>
                  <a:schemeClr val="accent3">
                    <a:lumMod val="75000"/>
                  </a:schemeClr>
                </a:solidFill>
              </a:rPr>
              <a:t>brown</a:t>
            </a:r>
            <a:r>
              <a:rPr lang="en-US" sz="2000" dirty="0"/>
              <a:t>), restaurants (</a:t>
            </a:r>
            <a:r>
              <a:rPr lang="en-US" sz="2000" dirty="0">
                <a:solidFill>
                  <a:srgbClr val="0070C0"/>
                </a:solidFill>
              </a:rPr>
              <a:t>blue</a:t>
            </a:r>
            <a:r>
              <a:rPr lang="en-US" sz="2000" dirty="0"/>
              <a:t>), nightclubs (</a:t>
            </a:r>
            <a:r>
              <a:rPr lang="en-US" sz="2000" dirty="0">
                <a:solidFill>
                  <a:srgbClr val="00B050"/>
                </a:solidFill>
              </a:rPr>
              <a:t>green</a:t>
            </a:r>
            <a:r>
              <a:rPr lang="en-US" sz="2000" dirty="0"/>
              <a:t>) and liquor stores (</a:t>
            </a:r>
            <a:r>
              <a:rPr lang="en-US" sz="2000" dirty="0">
                <a:solidFill>
                  <a:srgbClr val="FFFF00"/>
                </a:solidFill>
              </a:rPr>
              <a:t>yellow</a:t>
            </a:r>
            <a:r>
              <a:rPr lang="en-US" sz="2000" dirty="0"/>
              <a:t>) were extracted from Foursquare API and plotted in the graph because those tend to be the most frequently visited by tourists.</a:t>
            </a:r>
          </a:p>
        </p:txBody>
      </p:sp>
    </p:spTree>
    <p:extLst>
      <p:ext uri="{BB962C8B-B14F-4D97-AF65-F5344CB8AC3E}">
        <p14:creationId xmlns:p14="http://schemas.microsoft.com/office/powerpoint/2010/main" val="80267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2953-AACF-40DE-9141-6497028D3987}"/>
              </a:ext>
            </a:extLst>
          </p:cNvPr>
          <p:cNvSpPr>
            <a:spLocks noGrp="1"/>
          </p:cNvSpPr>
          <p:nvPr>
            <p:ph type="title"/>
          </p:nvPr>
        </p:nvSpPr>
        <p:spPr/>
        <p:txBody>
          <a:bodyPr/>
          <a:lstStyle/>
          <a:p>
            <a:r>
              <a:rPr lang="en-US" dirty="0"/>
              <a:t>Data acquisition</a:t>
            </a:r>
          </a:p>
        </p:txBody>
      </p:sp>
      <p:sp>
        <p:nvSpPr>
          <p:cNvPr id="3" name="Content Placeholder 2">
            <a:extLst>
              <a:ext uri="{FF2B5EF4-FFF2-40B4-BE49-F238E27FC236}">
                <a16:creationId xmlns:a16="http://schemas.microsoft.com/office/drawing/2014/main" id="{053E3C3A-54C9-4C69-9672-BF0EFE48C7F8}"/>
              </a:ext>
            </a:extLst>
          </p:cNvPr>
          <p:cNvSpPr>
            <a:spLocks noGrp="1"/>
          </p:cNvSpPr>
          <p:nvPr>
            <p:ph idx="1"/>
          </p:nvPr>
        </p:nvSpPr>
        <p:spPr/>
        <p:txBody>
          <a:bodyPr/>
          <a:lstStyle/>
          <a:p>
            <a:r>
              <a:rPr lang="en-US" dirty="0">
                <a:effectLst/>
              </a:rPr>
              <a:t>The information regarding crime data of the different neighborhoods in San Francisco was obtained from the following address: </a:t>
            </a:r>
            <a:r>
              <a:rPr lang="en-US" u="sng" dirty="0">
                <a:effectLst/>
                <a:hlinkClick r:id="rId2"/>
              </a:rPr>
              <a:t>https://cocl.us/sanfran_crime_dataset</a:t>
            </a:r>
            <a:r>
              <a:rPr lang="en-US" dirty="0">
                <a:effectLst/>
              </a:rPr>
              <a:t>. </a:t>
            </a:r>
          </a:p>
          <a:p>
            <a:r>
              <a:rPr lang="en-US" dirty="0">
                <a:effectLst/>
              </a:rPr>
              <a:t>To plot the boundaries of each neighborhood on the choropleth map we have used information gathered from the following </a:t>
            </a:r>
            <a:r>
              <a:rPr lang="en-US" dirty="0" err="1">
                <a:effectLst/>
              </a:rPr>
              <a:t>geojson</a:t>
            </a:r>
            <a:r>
              <a:rPr lang="en-US" dirty="0">
                <a:effectLst/>
              </a:rPr>
              <a:t> file: </a:t>
            </a:r>
            <a:r>
              <a:rPr lang="en-US" u="sng" dirty="0">
                <a:effectLst/>
                <a:hlinkClick r:id="rId3"/>
              </a:rPr>
              <a:t>https://cocl.us/sanfran_geojson</a:t>
            </a:r>
            <a:r>
              <a:rPr lang="en-US" dirty="0">
                <a:effectLst/>
              </a:rPr>
              <a:t>. </a:t>
            </a:r>
          </a:p>
          <a:p>
            <a:r>
              <a:rPr lang="en-US" dirty="0">
                <a:effectLst/>
              </a:rPr>
              <a:t>Finally, to be able to plot the location of the businesses in San Francisco I used the Foursquare places API. I have downloaded information about the name, category and location of all the coffee shops, restaurants, nightclubs and liquor stores around a 10km radius from downtown San Francisco. </a:t>
            </a:r>
          </a:p>
          <a:p>
            <a:r>
              <a:rPr lang="en-US" dirty="0">
                <a:effectLst/>
              </a:rPr>
              <a:t>For better understanding on what Foursquare is I attach the link to the product page </a:t>
            </a:r>
            <a:r>
              <a:rPr lang="en-US" u="sng" dirty="0" err="1">
                <a:effectLst/>
                <a:hlinkClick r:id="rId4"/>
              </a:rPr>
              <a:t>Foursquare_places</a:t>
            </a:r>
            <a:r>
              <a:rPr lang="en-US" dirty="0">
                <a:effectLst/>
              </a:rPr>
              <a:t> and to its main page </a:t>
            </a:r>
            <a:r>
              <a:rPr lang="en-US" u="sng" dirty="0">
                <a:effectLst/>
                <a:hlinkClick r:id="rId5"/>
              </a:rPr>
              <a:t>Foursquare.com</a:t>
            </a:r>
            <a:r>
              <a:rPr lang="en-US" dirty="0">
                <a:effectLst/>
              </a:rPr>
              <a:t>. </a:t>
            </a:r>
          </a:p>
          <a:p>
            <a:endParaRPr lang="en-US" dirty="0"/>
          </a:p>
        </p:txBody>
      </p:sp>
    </p:spTree>
    <p:extLst>
      <p:ext uri="{BB962C8B-B14F-4D97-AF65-F5344CB8AC3E}">
        <p14:creationId xmlns:p14="http://schemas.microsoft.com/office/powerpoint/2010/main" val="2563658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09A0B-A2AC-4B64-9BD1-54724072CB90}"/>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CD23CD0B-A1B7-4553-8AD4-1DD64BAB7DF8}"/>
              </a:ext>
            </a:extLst>
          </p:cNvPr>
          <p:cNvSpPr>
            <a:spLocks noGrp="1"/>
          </p:cNvSpPr>
          <p:nvPr>
            <p:ph idx="1"/>
          </p:nvPr>
        </p:nvSpPr>
        <p:spPr>
          <a:xfrm>
            <a:off x="913795" y="1732449"/>
            <a:ext cx="10721614" cy="4515951"/>
          </a:xfrm>
        </p:spPr>
        <p:txBody>
          <a:bodyPr>
            <a:normAutofit lnSpcReduction="10000"/>
          </a:bodyPr>
          <a:lstStyle/>
          <a:p>
            <a:r>
              <a:rPr lang="en-US" sz="2200" dirty="0">
                <a:effectLst/>
              </a:rPr>
              <a:t>The process of cleaning the data consisted on three simple steps:</a:t>
            </a:r>
          </a:p>
          <a:p>
            <a:r>
              <a:rPr lang="en-US" dirty="0">
                <a:effectLst/>
              </a:rPr>
              <a:t> First, I imported the csv file containing the San Francisco crime data to the IBM Watson Studio platform to be able to manipulate it using python 3.6. </a:t>
            </a:r>
          </a:p>
          <a:p>
            <a:r>
              <a:rPr lang="en-US" dirty="0">
                <a:effectLst/>
              </a:rPr>
              <a:t>Second, after a short visual analysis of the dataset I dropped the columns that were unnecessary for the project. The following columns from the original data set were dropped: </a:t>
            </a:r>
            <a:r>
              <a:rPr lang="en-US" i="1" dirty="0" err="1">
                <a:effectLst/>
              </a:rPr>
              <a:t>IncidntNum</a:t>
            </a:r>
            <a:r>
              <a:rPr lang="en-US" i="1" dirty="0">
                <a:effectLst/>
              </a:rPr>
              <a:t>, Category, Descript, </a:t>
            </a:r>
            <a:r>
              <a:rPr lang="en-US" i="1" dirty="0" err="1">
                <a:effectLst/>
              </a:rPr>
              <a:t>DayOfWeek</a:t>
            </a:r>
            <a:r>
              <a:rPr lang="en-US" i="1" dirty="0">
                <a:effectLst/>
              </a:rPr>
              <a:t>, Date, Time, Resolution, Address, X, Y, Location, </a:t>
            </a:r>
            <a:r>
              <a:rPr lang="en-US" i="1" dirty="0" err="1">
                <a:effectLst/>
              </a:rPr>
              <a:t>PdId</a:t>
            </a:r>
            <a:endParaRPr lang="en-US" i="1" dirty="0">
              <a:effectLst/>
            </a:endParaRPr>
          </a:p>
          <a:p>
            <a:pPr marL="36900" indent="0">
              <a:buNone/>
            </a:pPr>
            <a:r>
              <a:rPr lang="en-US" dirty="0">
                <a:effectLst/>
              </a:rPr>
              <a:t>*It is worth noting that some of the data found under such columns, like </a:t>
            </a:r>
            <a:r>
              <a:rPr lang="en-US" i="1" dirty="0">
                <a:effectLst/>
              </a:rPr>
              <a:t>Time</a:t>
            </a:r>
            <a:r>
              <a:rPr lang="en-US" dirty="0">
                <a:effectLst/>
              </a:rPr>
              <a:t> and </a:t>
            </a:r>
            <a:r>
              <a:rPr lang="en-US" i="1" dirty="0" err="1">
                <a:effectLst/>
              </a:rPr>
              <a:t>DayOfWeek</a:t>
            </a:r>
            <a:r>
              <a:rPr lang="en-US" i="1" dirty="0">
                <a:effectLst/>
              </a:rPr>
              <a:t>,</a:t>
            </a:r>
            <a:r>
              <a:rPr lang="en-US" dirty="0">
                <a:effectLst/>
              </a:rPr>
              <a:t> might be of future interest to further improve the accuracy of the current project. </a:t>
            </a:r>
          </a:p>
          <a:p>
            <a:r>
              <a:rPr lang="en-US" dirty="0">
                <a:effectLst/>
              </a:rPr>
              <a:t>Third, a new column called ‘Count’ was generated by grouping the crimes by neighborhoods. This way I was left with the total amount of cases per neighborhood. Such data was used as the scale to plot the choropleth map and assign the proper color tonality to each neighborhood according to the total quantity of cases.</a:t>
            </a:r>
          </a:p>
          <a:p>
            <a:endParaRPr lang="en-US" dirty="0"/>
          </a:p>
        </p:txBody>
      </p:sp>
    </p:spTree>
    <p:extLst>
      <p:ext uri="{BB962C8B-B14F-4D97-AF65-F5344CB8AC3E}">
        <p14:creationId xmlns:p14="http://schemas.microsoft.com/office/powerpoint/2010/main" val="1511074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0E5A0-23EA-457F-AFC0-A4ABDF0034A7}"/>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B512CE8-703E-4CD4-82CF-7F1427A63466}"/>
              </a:ext>
            </a:extLst>
          </p:cNvPr>
          <p:cNvSpPr>
            <a:spLocks noGrp="1"/>
          </p:cNvSpPr>
          <p:nvPr>
            <p:ph idx="1"/>
          </p:nvPr>
        </p:nvSpPr>
        <p:spPr/>
        <p:txBody>
          <a:bodyPr/>
          <a:lstStyle/>
          <a:p>
            <a:r>
              <a:rPr lang="en-US" dirty="0">
                <a:effectLst/>
              </a:rPr>
              <a:t>Most of the businesses analyzed (cafes, restaurants, nightclubs and liquor stores) are located inside or near those neighborhoods that present high numbers of crime cases, exposing tourists to high risks in the city of San Francisco.</a:t>
            </a:r>
          </a:p>
          <a:p>
            <a:r>
              <a:rPr lang="en-US" dirty="0">
                <a:effectLst/>
              </a:rPr>
              <a:t>Regarding the benefits for entrepreneur and prospective business owners, we have provided information, in addition to the potential risks each area conveys, of locations where certain businesses might be allowed to thrive. </a:t>
            </a:r>
          </a:p>
          <a:p>
            <a:r>
              <a:rPr lang="en-US" dirty="0">
                <a:effectLst/>
              </a:rPr>
              <a:t>In conclusion, most of the businesses in San Francisco are clustered near high risk neighborhoods which increases the risks for tourists and because of that those areas attract a high number of tourists.</a:t>
            </a:r>
          </a:p>
          <a:p>
            <a:endParaRPr lang="en-US" dirty="0"/>
          </a:p>
        </p:txBody>
      </p:sp>
    </p:spTree>
    <p:extLst>
      <p:ext uri="{BB962C8B-B14F-4D97-AF65-F5344CB8AC3E}">
        <p14:creationId xmlns:p14="http://schemas.microsoft.com/office/powerpoint/2010/main" val="1184571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39879-C485-4CC5-8F14-8B031DDF4980}"/>
              </a:ext>
            </a:extLst>
          </p:cNvPr>
          <p:cNvSpPr>
            <a:spLocks noGrp="1"/>
          </p:cNvSpPr>
          <p:nvPr>
            <p:ph type="title"/>
          </p:nvPr>
        </p:nvSpPr>
        <p:spPr/>
        <p:txBody>
          <a:bodyPr/>
          <a:lstStyle/>
          <a:p>
            <a:r>
              <a:rPr lang="en-US" dirty="0"/>
              <a:t>Tips before visiting such areas</a:t>
            </a:r>
          </a:p>
        </p:txBody>
      </p:sp>
      <p:sp>
        <p:nvSpPr>
          <p:cNvPr id="3" name="Content Placeholder 2">
            <a:extLst>
              <a:ext uri="{FF2B5EF4-FFF2-40B4-BE49-F238E27FC236}">
                <a16:creationId xmlns:a16="http://schemas.microsoft.com/office/drawing/2014/main" id="{C13BE13A-6059-4BE5-8CFC-E536E0F19F25}"/>
              </a:ext>
            </a:extLst>
          </p:cNvPr>
          <p:cNvSpPr>
            <a:spLocks noGrp="1"/>
          </p:cNvSpPr>
          <p:nvPr>
            <p:ph idx="1"/>
          </p:nvPr>
        </p:nvSpPr>
        <p:spPr/>
        <p:txBody>
          <a:bodyPr/>
          <a:lstStyle/>
          <a:p>
            <a:r>
              <a:rPr lang="en-US" sz="2400" dirty="0">
                <a:effectLst/>
              </a:rPr>
              <a:t>During the daytime, it's much less risky, but don't pull out wads of cash or walk glued to a smart screen.</a:t>
            </a:r>
          </a:p>
          <a:p>
            <a:r>
              <a:rPr lang="en-US" sz="2400" dirty="0">
                <a:effectLst/>
              </a:rPr>
              <a:t>If you attend a performance in the evening, there will be lots of other people around, arriving and leaving, so there's safety in numbers.</a:t>
            </a:r>
          </a:p>
          <a:p>
            <a:r>
              <a:rPr lang="en-US" sz="2400" dirty="0">
                <a:effectLst/>
              </a:rPr>
              <a:t>If you don't want to walk several blocks at night from a bus stop or BART, taxis, Uber or Lyft are an option.</a:t>
            </a:r>
          </a:p>
          <a:p>
            <a:r>
              <a:rPr lang="en-US" sz="2400" dirty="0">
                <a:effectLst/>
              </a:rPr>
              <a:t>Always be aware of your surroundings, do not be distracted on your phone while walking in the streets. If you need to look up something, enter a store look it up and continue </a:t>
            </a:r>
            <a:r>
              <a:rPr lang="en-US" sz="2400">
                <a:effectLst/>
              </a:rPr>
              <a:t>your journey.</a:t>
            </a:r>
            <a:endParaRPr lang="en-US" sz="2400" dirty="0">
              <a:effectLst/>
            </a:endParaRPr>
          </a:p>
          <a:p>
            <a:endParaRPr lang="en-US" dirty="0"/>
          </a:p>
        </p:txBody>
      </p:sp>
    </p:spTree>
    <p:extLst>
      <p:ext uri="{BB962C8B-B14F-4D97-AF65-F5344CB8AC3E}">
        <p14:creationId xmlns:p14="http://schemas.microsoft.com/office/powerpoint/2010/main" val="3486770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1A83D-731D-4E64-AE6E-1A5ACBD0347A}"/>
              </a:ext>
            </a:extLst>
          </p:cNvPr>
          <p:cNvSpPr>
            <a:spLocks noGrp="1"/>
          </p:cNvSpPr>
          <p:nvPr>
            <p:ph type="title"/>
          </p:nvPr>
        </p:nvSpPr>
        <p:spPr/>
        <p:txBody>
          <a:bodyPr/>
          <a:lstStyle/>
          <a:p>
            <a:r>
              <a:rPr lang="en-US" dirty="0"/>
              <a:t>Future thoughts</a:t>
            </a:r>
          </a:p>
        </p:txBody>
      </p:sp>
      <p:sp>
        <p:nvSpPr>
          <p:cNvPr id="3" name="Content Placeholder 2">
            <a:extLst>
              <a:ext uri="{FF2B5EF4-FFF2-40B4-BE49-F238E27FC236}">
                <a16:creationId xmlns:a16="http://schemas.microsoft.com/office/drawing/2014/main" id="{B7D2CBC0-E409-4AF6-ACED-D83903AC75B4}"/>
              </a:ext>
            </a:extLst>
          </p:cNvPr>
          <p:cNvSpPr>
            <a:spLocks noGrp="1"/>
          </p:cNvSpPr>
          <p:nvPr>
            <p:ph idx="1"/>
          </p:nvPr>
        </p:nvSpPr>
        <p:spPr/>
        <p:txBody>
          <a:bodyPr/>
          <a:lstStyle/>
          <a:p>
            <a:r>
              <a:rPr lang="en-US" dirty="0">
                <a:effectLst/>
              </a:rPr>
              <a:t>We believe much more can be added to what it is been currently presented, more detailed data from crimes and businesses as well as geo spatial data to incorporate other cities in the US and maybe even countries in the future. </a:t>
            </a:r>
          </a:p>
          <a:p>
            <a:r>
              <a:rPr lang="en-US" dirty="0">
                <a:effectLst/>
              </a:rPr>
              <a:t>Some of the potential applications of the data presented in this project include:</a:t>
            </a:r>
          </a:p>
          <a:p>
            <a:r>
              <a:rPr lang="en-US" dirty="0">
                <a:effectLst/>
              </a:rPr>
              <a:t>The implementation of new policies issued by the department of tourism to protect tourists</a:t>
            </a:r>
          </a:p>
          <a:p>
            <a:r>
              <a:rPr lang="en-US" dirty="0">
                <a:effectLst/>
              </a:rPr>
              <a:t>Development of new apps like yelp, google maps and foursquare city guide, or the improvement of those mentioned, where this information is provided to the user;</a:t>
            </a:r>
          </a:p>
          <a:p>
            <a:r>
              <a:rPr lang="en-US" dirty="0">
                <a:effectLst/>
              </a:rPr>
              <a:t>This information could also be included by businesses such like Airbnb or travel agencies and many other possibilities.</a:t>
            </a:r>
          </a:p>
          <a:p>
            <a:endParaRPr lang="en-US" b="1" dirty="0"/>
          </a:p>
        </p:txBody>
      </p:sp>
    </p:spTree>
    <p:extLst>
      <p:ext uri="{BB962C8B-B14F-4D97-AF65-F5344CB8AC3E}">
        <p14:creationId xmlns:p14="http://schemas.microsoft.com/office/powerpoint/2010/main" val="23853718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E8B826"/>
      </a:accent1>
      <a:accent2>
        <a:srgbClr val="E2CA72"/>
      </a:accent2>
      <a:accent3>
        <a:srgbClr val="BD723B"/>
      </a:accent3>
      <a:accent4>
        <a:srgbClr val="AE9376"/>
      </a:accent4>
      <a:accent5>
        <a:srgbClr val="A77F41"/>
      </a:accent5>
      <a:accent6>
        <a:srgbClr val="A1AE79"/>
      </a:accent6>
      <a:hlink>
        <a:srgbClr val="F1D06A"/>
      </a:hlink>
      <a:folHlink>
        <a:srgbClr val="EDDCA8"/>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D5CBAF11-69B7-47EA-BC01-41F77058C2A9}"/>
    </a:ext>
  </a:extLst>
</a:theme>
</file>

<file path=docProps/app.xml><?xml version="1.0" encoding="utf-8"?>
<Properties xmlns="http://schemas.openxmlformats.org/officeDocument/2006/extended-properties" xmlns:vt="http://schemas.openxmlformats.org/officeDocument/2006/docPropsVTypes">
  <Template>TM04033929[[fn=Slate]]</Template>
  <TotalTime>618</TotalTime>
  <Words>969</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Calisto MT</vt:lpstr>
      <vt:lpstr>Wingdings</vt:lpstr>
      <vt:lpstr>Wingdings 2</vt:lpstr>
      <vt:lpstr>Slate</vt:lpstr>
      <vt:lpstr>Crime data in San Francisco for businesses and tourists </vt:lpstr>
      <vt:lpstr>Important aspects of San Francisco crime</vt:lpstr>
      <vt:lpstr>PowerPoint Presentation</vt:lpstr>
      <vt:lpstr>PowerPoint Presentation</vt:lpstr>
      <vt:lpstr>Data acquisition</vt:lpstr>
      <vt:lpstr>Data cleaning</vt:lpstr>
      <vt:lpstr>Conclusions</vt:lpstr>
      <vt:lpstr>Tips before visiting such areas</vt:lpstr>
      <vt:lpstr>Future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data in San Francisco for businesses and tourists </dc:title>
  <dc:creator>Augusto Bonorino</dc:creator>
  <cp:lastModifiedBy>Augusto Bonorino</cp:lastModifiedBy>
  <cp:revision>5</cp:revision>
  <dcterms:created xsi:type="dcterms:W3CDTF">2020-06-15T02:24:04Z</dcterms:created>
  <dcterms:modified xsi:type="dcterms:W3CDTF">2020-06-15T12:42:40Z</dcterms:modified>
</cp:coreProperties>
</file>