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22" r:id="rId4"/>
    <p:sldId id="323" r:id="rId5"/>
    <p:sldId id="267" r:id="rId7"/>
    <p:sldId id="331" r:id="rId8"/>
    <p:sldId id="332" r:id="rId9"/>
    <p:sldId id="333" r:id="rId10"/>
    <p:sldId id="334" r:id="rId11"/>
    <p:sldId id="260" r:id="rId12"/>
    <p:sldId id="335" r:id="rId13"/>
    <p:sldId id="336" r:id="rId14"/>
    <p:sldId id="33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74" autoAdjust="0"/>
  </p:normalViewPr>
  <p:slideViewPr>
    <p:cSldViewPr>
      <p:cViewPr varScale="1">
        <p:scale>
          <a:sx n="55" d="100"/>
          <a:sy n="55" d="100"/>
        </p:scale>
        <p:origin x="1594" y="53"/>
      </p:cViewPr>
      <p:guideLst>
        <p:guide orient="horz" pos="20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6BD564-C790-433C-9522-07C301EA46E4}" type="datetime1">
              <a:rPr lang="zh-CN" altLang="en-US"/>
            </a:fld>
            <a:endParaRPr lang="zh-CN" altLang="en-US" sz="1200"/>
          </a:p>
        </p:txBody>
      </p:sp>
      <p:sp>
        <p:nvSpPr>
          <p:cNvPr id="348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单击此处编辑母版文本样式</a:t>
            </a:r>
            <a:endParaRPr lang="zh-CN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第二级</a:t>
            </a:r>
            <a:endParaRPr lang="zh-CN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第三级</a:t>
            </a:r>
            <a:endParaRPr lang="zh-CN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第四级</a:t>
            </a:r>
            <a:endParaRPr lang="zh-CN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第五级</a:t>
            </a:r>
            <a:endParaRPr lang="zh-CN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5F3C7C2-1A09-43EE-A61E-12E2FB4359B1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7C92A9-5E93-4EFC-80CD-416E246C373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88E5-22EB-4B38-B4A3-A36EBFA7C3BE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7C92A9-5E93-4EFC-80CD-416E246C373A}" type="datetime1">
              <a:rPr lang="zh-CN" altLang="en-US" smtClean="0"/>
            </a:fld>
            <a:endParaRPr lang="zh-CN" altLang="en-US" sz="1200" smtClean="0"/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88E5-22EB-4B38-B4A3-A36EBFA7C3BE}" type="slidenum">
              <a:rPr lang="zh-CN" altLang="en-US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7C92A9-5E93-4EFC-80CD-416E246C373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88E5-22EB-4B38-B4A3-A36EBFA7C3BE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7C92A9-5E93-4EFC-80CD-416E246C373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88E5-22EB-4B38-B4A3-A36EBFA7C3BE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7C92A9-5E93-4EFC-80CD-416E246C373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88E5-22EB-4B38-B4A3-A36EBFA7C3BE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7C92A9-5E93-4EFC-80CD-416E246C373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88E5-22EB-4B38-B4A3-A36EBFA7C3BE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7C92A9-5E93-4EFC-80CD-416E246C373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88E5-22EB-4B38-B4A3-A36EBFA7C3BE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7C92A9-5E93-4EFC-80CD-416E246C373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88E5-22EB-4B38-B4A3-A36EBFA7C3BE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7C92A9-5E93-4EFC-80CD-416E246C373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88E5-22EB-4B38-B4A3-A36EBFA7C3BE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C239-33C1-41A8-8FFB-18AEB5939C4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527D0-75D6-4A7A-B5F6-25F4C646B33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44E42-2F85-4908-BFAC-A2FF3158DEC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E8E52-8AFC-4C6E-BDD3-0FA0FF6135E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CE69-8F17-4B4F-A850-FCD55092374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FD32F-5BEA-4AC7-A629-905A8F9C2AE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2BCE-9252-46DD-B7D8-6AB17D448F6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CE55-7261-4419-AB4B-038EB8A8089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0D4F-1E90-47E9-BA46-2A2DF00AF915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EE00-EB2A-484B-ABA7-74E53CF0515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AB64-2D95-4717-8444-08A7F7A074E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3F8DC-E60E-4E4D-BD15-9EDB8C9F4E5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C23F-0FED-44BE-9C7C-25D5A7775AB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917E8-B34C-489E-84CB-735559EC0DD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F9674-6264-48AB-9905-A2C3B62E46E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A997A-D299-4A13-89CD-186EC70B594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AA26-765F-4075-96E1-77ED6BAF69B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BA8EA-12B9-4167-A1E6-4E40B8A57D9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02FF-F00F-4EF1-BD94-728B57E1BD2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10275-480B-4292-A216-B1351A5B458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07D37-E711-496B-AD99-E299CA7581C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DD337-DDB0-465B-B90F-A323F845276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  <a:endParaRPr lang="zh-CN" smtClean="0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  <a:endParaRPr lang="zh-CN" smtClean="0">
              <a:sym typeface="Calibri" panose="020F0502020204030204" pitchFamily="34" charset="0"/>
            </a:endParaRP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  <a:endParaRPr lang="zh-CN" smtClean="0">
              <a:sym typeface="Calibri" panose="020F0502020204030204" pitchFamily="34" charset="0"/>
            </a:endParaRP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  <a:endParaRPr lang="zh-CN" smtClean="0">
              <a:sym typeface="Calibri" panose="020F0502020204030204" pitchFamily="34" charset="0"/>
            </a:endParaRP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  <a:endParaRPr lang="zh-CN" smtClean="0">
              <a:sym typeface="Calibri" panose="020F0502020204030204" pitchFamily="34" charset="0"/>
            </a:endParaRP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  <a:endParaRPr 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A027BE-8C71-492F-9EFA-A91A57094366}" type="datetime1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C34850-A9F8-49D3-9FE3-DE9D898E33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/>
  </p:transition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" Target="slide7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0.xml"/><Relationship Id="rId2" Type="http://schemas.openxmlformats.org/officeDocument/2006/relationships/slide" Target="slide1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500563" y="5243452"/>
            <a:ext cx="4429125" cy="82873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736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北京博睿宏远数据科技股份有限公司</a:t>
            </a:r>
            <a:br>
              <a:rPr lang="zh-CN" altLang="en-US" sz="1600" b="1" dirty="0" smtClean="0">
                <a:solidFill>
                  <a:srgbClr val="1736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1600" b="1" dirty="0" smtClean="0">
                <a:solidFill>
                  <a:srgbClr val="1736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 </a:t>
            </a:r>
            <a:r>
              <a:rPr lang="zh-CN" altLang="en-US" sz="1600" b="1" dirty="0" smtClean="0">
                <a:solidFill>
                  <a:srgbClr val="1736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sz="1600" b="1" dirty="0" smtClean="0">
                <a:solidFill>
                  <a:srgbClr val="1736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</a:t>
            </a:r>
            <a:r>
              <a:rPr lang="zh-CN" altLang="en-US" sz="1600" b="1" dirty="0" smtClean="0">
                <a:solidFill>
                  <a:srgbClr val="1736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 </a:t>
            </a:r>
            <a:r>
              <a:rPr lang="en-US" altLang="zh-CN" sz="1600" b="1" dirty="0" smtClean="0">
                <a:solidFill>
                  <a:srgbClr val="1736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 </a:t>
            </a:r>
            <a:r>
              <a:rPr lang="zh-CN" altLang="en-US" sz="1600" b="1" dirty="0" smtClean="0">
                <a:solidFill>
                  <a:srgbClr val="1736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  <a:br>
              <a:rPr lang="zh-CN" altLang="en-US" sz="2800" b="1" dirty="0" smtClean="0">
                <a:solidFill>
                  <a:srgbClr val="1736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CN" altLang="en-US" sz="900" b="1" dirty="0" smtClean="0">
              <a:solidFill>
                <a:srgbClr val="1736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317" name="Picture 2" descr="G:\测试报告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180" y="4991418"/>
            <a:ext cx="17859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矩形 5"/>
          <p:cNvSpPr>
            <a:spLocks noChangeArrowheads="1"/>
          </p:cNvSpPr>
          <p:nvPr/>
        </p:nvSpPr>
        <p:spPr bwMode="auto">
          <a:xfrm>
            <a:off x="4211975" y="3286125"/>
            <a:ext cx="43605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accent4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4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研发中心 基础框架部</a:t>
            </a:r>
            <a:endParaRPr lang="zh-CN" altLang="en-US" sz="2800" dirty="0">
              <a:solidFill>
                <a:schemeClr val="accent4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4323080" y="4286250"/>
            <a:ext cx="439229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主讲人：魏征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陈俞朋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朱成岗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8"/>
          <p:cNvSpPr>
            <a:spLocks noChangeArrowheads="1"/>
          </p:cNvSpPr>
          <p:nvPr/>
        </p:nvSpPr>
        <p:spPr bwMode="auto">
          <a:xfrm>
            <a:off x="782955" y="960755"/>
            <a:ext cx="7858760" cy="1845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accent4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BRFS</a:t>
            </a:r>
            <a:r>
              <a:rPr lang="zh-CN" altLang="en-US" sz="6000" dirty="0">
                <a:solidFill>
                  <a:schemeClr val="accent4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详细设计期中汇报</a:t>
            </a:r>
            <a:endParaRPr lang="zh-CN" altLang="en-US" sz="6000" dirty="0">
              <a:solidFill>
                <a:schemeClr val="accent4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r"/>
            <a:endParaRPr lang="zh-CN" altLang="en-US" sz="5400" dirty="0">
              <a:solidFill>
                <a:schemeClr val="accent4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4323080" y="4772660"/>
            <a:ext cx="439229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负责人：张念礼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ldLvl="0" autoUpdateAnimBg="0"/>
      <p:bldP spid="7" grpId="0" bldLvl="0" autoUpdateAnimBg="0"/>
      <p:bldP spid="9" grpId="0" bldLvl="0" autoUpdateAnimBg="0"/>
      <p:bldP spid="2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3602355"/>
          </a:xfrm>
        </p:spPr>
        <p:txBody>
          <a:bodyPr vert="horz"/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保证</a:t>
            </a:r>
            <a:r>
              <a:rPr lang="en-US" altLang="zh-CN"/>
              <a:t>BRFS</a:t>
            </a:r>
            <a:r>
              <a:rPr lang="zh-CN" altLang="en-US"/>
              <a:t>数据安全冗余</a:t>
            </a:r>
            <a:endParaRPr lang="zh-CN" altLang="en-US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快速定位转移的副本</a:t>
            </a:r>
            <a:endParaRPr lang="zh-CN" altLang="en-US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极少量的元数据维护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29" name="标题 28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算法背景</a:t>
            </a:r>
            <a:endParaRPr lang="zh-CN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3602355"/>
          </a:xfrm>
        </p:spPr>
        <p:txBody>
          <a:bodyPr vert="horz"/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公司员工任务转接</a:t>
            </a:r>
            <a:endParaRPr lang="zh-CN" altLang="en-US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副本迁移推导</a:t>
            </a:r>
            <a:endParaRPr lang="zh-CN" altLang="en-US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算法的优缺点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29" name="标题 28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算法原理</a:t>
            </a:r>
            <a:endParaRPr lang="zh-CN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测试结果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" y="4363085"/>
            <a:ext cx="6581140" cy="2038985"/>
          </a:xfrm>
          <a:prstGeom prst="rect">
            <a:avLst/>
          </a:prstGeom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" y="1156970"/>
            <a:ext cx="2057400" cy="3031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385" y="1156970"/>
            <a:ext cx="2095500" cy="2885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125" y="1087120"/>
            <a:ext cx="1809750" cy="3154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875" y="1087120"/>
            <a:ext cx="1831975" cy="3275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9470" y="1087120"/>
            <a:ext cx="1885950" cy="3293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750810" y="5723255"/>
            <a:ext cx="68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hlinkClick r:id="rId8" action="ppaction://hlinksldjump"/>
              </a:rPr>
              <a:t>返回</a:t>
            </a:r>
            <a:endParaRPr lang="zh-CN" altLang="en-US" b="1">
              <a:hlinkClick r:id="rId8" action="ppaction://hlinksldjump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06388F-1FB9-46C4-A46B-B27A1F9BB20F}" type="slidenum">
              <a:rPr lang="zh-CN" altLang="en-US" smtClean="0"/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14339" name="TextBox 3"/>
          <p:cNvSpPr>
            <a:spLocks noChangeArrowheads="1"/>
          </p:cNvSpPr>
          <p:nvPr/>
        </p:nvSpPr>
        <p:spPr bwMode="auto">
          <a:xfrm>
            <a:off x="642938" y="0"/>
            <a:ext cx="17145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   录</a:t>
            </a: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478915" y="1446530"/>
            <a:ext cx="6143625" cy="3621405"/>
            <a:chOff x="0" y="29737"/>
            <a:chExt cx="6143668" cy="3734641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0" y="236377"/>
              <a:ext cx="6143668" cy="3528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2540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2" name="AutoShape 5"/>
            <p:cNvSpPr>
              <a:spLocks noChangeArrowheads="1"/>
            </p:cNvSpPr>
            <p:nvPr/>
          </p:nvSpPr>
          <p:spPr bwMode="auto">
            <a:xfrm>
              <a:off x="307183" y="29737"/>
              <a:ext cx="4300567" cy="41328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307183" y="29737"/>
              <a:ext cx="4300567" cy="413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62551" tIns="0" rIns="162551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400" b="1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BRFS</a:t>
              </a:r>
              <a:r>
                <a:rPr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简介</a:t>
              </a:r>
              <a:endParaRPr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0" y="871417"/>
              <a:ext cx="6143668" cy="3528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2540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5" name="AutoShape 8"/>
            <p:cNvSpPr>
              <a:spLocks noChangeArrowheads="1"/>
            </p:cNvSpPr>
            <p:nvPr/>
          </p:nvSpPr>
          <p:spPr bwMode="auto">
            <a:xfrm>
              <a:off x="307183" y="664777"/>
              <a:ext cx="4300567" cy="41328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307183" y="664777"/>
              <a:ext cx="4300567" cy="413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62551" tIns="0" rIns="162551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整体模块框架</a:t>
              </a:r>
              <a:endParaRPr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0" y="1506457"/>
              <a:ext cx="6143668" cy="3528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2540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AutoShape 11"/>
            <p:cNvSpPr>
              <a:spLocks noChangeArrowheads="1"/>
            </p:cNvSpPr>
            <p:nvPr/>
          </p:nvSpPr>
          <p:spPr bwMode="auto">
            <a:xfrm>
              <a:off x="307183" y="1299818"/>
              <a:ext cx="4300567" cy="41328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</a:ln>
          </p:spPr>
          <p:txBody>
            <a:bodyPr/>
            <a:lstStyle/>
            <a:p>
              <a:pPr algn="l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</a:rPr>
                <a:t>核心概念</a:t>
              </a:r>
              <a:r>
                <a:rPr lang="en-US" altLang="zh-CN" sz="2400" b="1">
                  <a:solidFill>
                    <a:srgbClr val="FFFFFF"/>
                  </a:solidFill>
                  <a:latin typeface="宋体" panose="02010600030101010101" pitchFamily="2" charset="-122"/>
                </a:rPr>
                <a:t>-</a:t>
              </a:r>
              <a:r>
                <a:rPr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</a:rPr>
                <a:t>服务标识</a:t>
              </a:r>
              <a:endParaRPr lang="zh-CN" altLang="en-US" sz="2400" b="1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307183" y="1299818"/>
              <a:ext cx="4300567" cy="413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62551" tIns="0" rIns="162551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endParaRPr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0" y="2141498"/>
              <a:ext cx="6143668" cy="3528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2540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AutoShape 14"/>
            <p:cNvSpPr>
              <a:spLocks noChangeArrowheads="1"/>
            </p:cNvSpPr>
            <p:nvPr/>
          </p:nvSpPr>
          <p:spPr bwMode="auto">
            <a:xfrm>
              <a:off x="307183" y="1934858"/>
              <a:ext cx="4300567" cy="41328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</a:ln>
          </p:spPr>
          <p:txBody>
            <a:bodyPr/>
            <a:lstStyle/>
            <a:p>
              <a:r>
                <a:rPr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</a:rPr>
                <a:t>副本处理模块</a:t>
              </a:r>
              <a:endParaRPr lang="zh-CN" altLang="en-US" sz="2400" b="1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307183" y="1934858"/>
              <a:ext cx="4300567" cy="413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62551" tIns="0" rIns="162551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endParaRPr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0" y="2776538"/>
              <a:ext cx="6143668" cy="3528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2540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AutoShape 17"/>
            <p:cNvSpPr>
              <a:spLocks noChangeArrowheads="1"/>
            </p:cNvSpPr>
            <p:nvPr/>
          </p:nvSpPr>
          <p:spPr bwMode="auto">
            <a:xfrm>
              <a:off x="307183" y="2569897"/>
              <a:ext cx="4300567" cy="41328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307183" y="2569897"/>
              <a:ext cx="4300567" cy="413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62551" tIns="0" rIns="162551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副本恢复模块</a:t>
              </a:r>
              <a:endParaRPr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0" y="3411578"/>
              <a:ext cx="6143668" cy="3528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25400">
              <a:solidFill>
                <a:srgbClr val="4F81BD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AutoShape 20"/>
            <p:cNvSpPr>
              <a:spLocks noChangeArrowheads="1"/>
            </p:cNvSpPr>
            <p:nvPr/>
          </p:nvSpPr>
          <p:spPr bwMode="auto">
            <a:xfrm>
              <a:off x="307183" y="3204938"/>
              <a:ext cx="4300567" cy="41328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Rectangle 21"/>
            <p:cNvSpPr>
              <a:spLocks noChangeArrowheads="1"/>
            </p:cNvSpPr>
            <p:nvPr/>
          </p:nvSpPr>
          <p:spPr bwMode="auto">
            <a:xfrm>
              <a:off x="307183" y="3204938"/>
              <a:ext cx="4300567" cy="413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62551" tIns="0" rIns="162551" bIns="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任务资源管理模块</a:t>
              </a:r>
              <a:endParaRPr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001770"/>
          </a:xfrm>
        </p:spPr>
        <p:txBody>
          <a:bodyPr vert="horz"/>
          <a:p>
            <a:pPr algn="l"/>
            <a:r>
              <a:rPr lang="zh-CN" altLang="en-US" sz="4000"/>
              <a:t>分布式的小文件存储系统</a:t>
            </a:r>
            <a:endParaRPr lang="zh-CN" altLang="en-US" sz="4000"/>
          </a:p>
          <a:p>
            <a:pPr algn="l"/>
            <a:r>
              <a:rPr lang="zh-CN" altLang="en-US" sz="4000"/>
              <a:t>极小的元数据信息维护</a:t>
            </a:r>
            <a:endParaRPr lang="zh-CN" altLang="en-US" sz="4000"/>
          </a:p>
          <a:p>
            <a:pPr algn="l"/>
            <a:r>
              <a:rPr lang="zh-CN" altLang="en-US" sz="4000"/>
              <a:t>快速的存储和查询</a:t>
            </a:r>
            <a:endParaRPr lang="zh-CN" altLang="en-US" sz="4000"/>
          </a:p>
          <a:p>
            <a:pPr algn="l"/>
            <a:r>
              <a:rPr lang="zh-CN" altLang="en-US" sz="4000"/>
              <a:t>安全的数据存储</a:t>
            </a:r>
            <a:endParaRPr lang="zh-CN" altLang="en-US" sz="4000"/>
          </a:p>
          <a:p>
            <a:pPr algn="l"/>
            <a:r>
              <a:rPr lang="zh-CN" altLang="en-US" sz="4000"/>
              <a:t>开放的API接口</a:t>
            </a:r>
            <a:endParaRPr lang="zh-CN" altLang="en-US" sz="4000"/>
          </a:p>
        </p:txBody>
      </p:sp>
      <p:sp>
        <p:nvSpPr>
          <p:cNvPr id="29" name="标题 28"/>
          <p:cNvSpPr/>
          <p:nvPr>
            <p:ph type="title"/>
          </p:nvPr>
        </p:nvSpPr>
        <p:spPr/>
        <p:txBody>
          <a:bodyPr/>
          <a:p>
            <a:pPr algn="l"/>
            <a:r>
              <a:rPr lang="en-US" altLang="zh-CN" sz="5400"/>
              <a:t>BRFS</a:t>
            </a:r>
            <a:r>
              <a:rPr lang="zh-CN" altLang="en-US" sz="5400"/>
              <a:t>简介</a:t>
            </a:r>
            <a:endParaRPr lang="zh-CN" altLang="en-US" sz="540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>
            <a:spLocks noChangeArrowheads="1"/>
          </p:cNvSpPr>
          <p:nvPr/>
        </p:nvSpPr>
        <p:spPr bwMode="auto">
          <a:xfrm>
            <a:off x="1751013" y="2638425"/>
            <a:ext cx="696912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2010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endParaRPr lang="zh-CN" altLang="en-US"/>
          </a:p>
        </p:txBody>
      </p:sp>
      <p:sp>
        <p:nvSpPr>
          <p:cNvPr id="15363" name="TextBox 10"/>
          <p:cNvSpPr>
            <a:spLocks noChangeArrowheads="1"/>
          </p:cNvSpPr>
          <p:nvPr/>
        </p:nvSpPr>
        <p:spPr bwMode="auto">
          <a:xfrm>
            <a:off x="1751013" y="3763963"/>
            <a:ext cx="696912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2011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endParaRPr lang="zh-CN" altLang="en-US"/>
          </a:p>
        </p:txBody>
      </p:sp>
      <p:sp>
        <p:nvSpPr>
          <p:cNvPr id="15364" name="TextBox 12"/>
          <p:cNvSpPr>
            <a:spLocks noChangeArrowheads="1"/>
          </p:cNvSpPr>
          <p:nvPr/>
        </p:nvSpPr>
        <p:spPr bwMode="auto">
          <a:xfrm>
            <a:off x="1751013" y="4902200"/>
            <a:ext cx="696912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endParaRPr lang="zh-CN" altLang="en-US"/>
          </a:p>
        </p:txBody>
      </p:sp>
      <p:sp>
        <p:nvSpPr>
          <p:cNvPr id="3" name="标题 2"/>
          <p:cNvSpPr/>
          <p:nvPr>
            <p:ph type="title"/>
          </p:nvPr>
        </p:nvSpPr>
        <p:spPr>
          <a:xfrm>
            <a:off x="349250" y="240030"/>
            <a:ext cx="7772400" cy="1334135"/>
          </a:xfrm>
        </p:spPr>
        <p:txBody>
          <a:bodyPr/>
          <a:p>
            <a:pPr algn="l"/>
            <a:r>
              <a:rPr lang="zh-CN" altLang="en-US" sz="5400"/>
              <a:t>整体模块框架</a:t>
            </a:r>
            <a:endParaRPr lang="zh-CN" altLang="en-US" sz="5400"/>
          </a:p>
        </p:txBody>
      </p:sp>
      <p:grpSp>
        <p:nvGrpSpPr>
          <p:cNvPr id="20" name="组合 20"/>
          <p:cNvGrpSpPr/>
          <p:nvPr/>
        </p:nvGrpSpPr>
        <p:grpSpPr>
          <a:xfrm>
            <a:off x="777875" y="1721565"/>
            <a:ext cx="7464005" cy="4107735"/>
            <a:chOff x="2378" y="15566"/>
            <a:chExt cx="8779" cy="5743"/>
          </a:xfrm>
        </p:grpSpPr>
        <p:sp>
          <p:nvSpPr>
            <p:cNvPr id="22" name="矩形 22"/>
            <p:cNvSpPr/>
            <p:nvPr/>
          </p:nvSpPr>
          <p:spPr>
            <a:xfrm>
              <a:off x="4362" y="16591"/>
              <a:ext cx="5816" cy="4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Server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78" y="18803"/>
              <a:ext cx="725" cy="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客户端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" name="矩形 2"/>
            <p:cNvSpPr/>
            <p:nvPr/>
          </p:nvSpPr>
          <p:spPr>
            <a:xfrm>
              <a:off x="4372" y="18905"/>
              <a:ext cx="520" cy="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认证模块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62" y="17084"/>
              <a:ext cx="1708" cy="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副本恢复模块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577" y="17663"/>
              <a:ext cx="591" cy="2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副本处理模块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78" y="20662"/>
              <a:ext cx="5561" cy="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数据校验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973" y="17108"/>
              <a:ext cx="669" cy="2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任务资源管理模块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3116" y="19555"/>
              <a:ext cx="1292" cy="4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右箭头 9"/>
            <p:cNvSpPr/>
            <p:nvPr/>
          </p:nvSpPr>
          <p:spPr>
            <a:xfrm>
              <a:off x="4905" y="19589"/>
              <a:ext cx="912" cy="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矩形 10"/>
            <p:cNvSpPr/>
            <p:nvPr/>
          </p:nvSpPr>
          <p:spPr>
            <a:xfrm>
              <a:off x="5611" y="17813"/>
              <a:ext cx="1429" cy="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定时任务模块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04" y="19267"/>
              <a:ext cx="1222" cy="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Netty请求处理模块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7293" y="17247"/>
              <a:ext cx="670" cy="1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右箭头 13"/>
            <p:cNvSpPr/>
            <p:nvPr/>
          </p:nvSpPr>
          <p:spPr>
            <a:xfrm>
              <a:off x="7062" y="18215"/>
              <a:ext cx="889" cy="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右箭头 14"/>
            <p:cNvSpPr/>
            <p:nvPr/>
          </p:nvSpPr>
          <p:spPr>
            <a:xfrm>
              <a:off x="7016" y="19553"/>
              <a:ext cx="958" cy="2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右箭头 15"/>
            <p:cNvSpPr/>
            <p:nvPr/>
          </p:nvSpPr>
          <p:spPr>
            <a:xfrm>
              <a:off x="7039" y="20108"/>
              <a:ext cx="2538" cy="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矩形 16"/>
            <p:cNvSpPr/>
            <p:nvPr/>
          </p:nvSpPr>
          <p:spPr>
            <a:xfrm>
              <a:off x="10638" y="17707"/>
              <a:ext cx="519" cy="2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底层文件系统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10189" y="18735"/>
              <a:ext cx="485" cy="4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右箭头 19"/>
            <p:cNvSpPr/>
            <p:nvPr/>
          </p:nvSpPr>
          <p:spPr>
            <a:xfrm>
              <a:off x="8608" y="18757"/>
              <a:ext cx="970" cy="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矩形 18"/>
            <p:cNvSpPr/>
            <p:nvPr/>
          </p:nvSpPr>
          <p:spPr>
            <a:xfrm>
              <a:off x="4069" y="15566"/>
              <a:ext cx="6230" cy="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Zookeeper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3865245"/>
          </a:xfrm>
        </p:spPr>
        <p:txBody>
          <a:bodyPr vert="horz"/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 sz="4000"/>
              <a:t>单副本服务标识（不过期）</a:t>
            </a:r>
            <a:endParaRPr lang="zh-CN" altLang="en-US" sz="4000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 sz="4000"/>
              <a:t>多副本服务标识（会过期）</a:t>
            </a:r>
            <a:endParaRPr lang="zh-CN" altLang="en-US" sz="4000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 sz="4000"/>
              <a:t>虚拟服务标识（会过期）</a:t>
            </a:r>
            <a:endParaRPr lang="zh-CN" altLang="en-US" sz="4000"/>
          </a:p>
        </p:txBody>
      </p:sp>
      <p:sp>
        <p:nvSpPr>
          <p:cNvPr id="29" name="标题 28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 sz="5400"/>
              <a:t>核心概念</a:t>
            </a:r>
            <a:r>
              <a:rPr lang="en-US" altLang="zh-CN" sz="5400"/>
              <a:t>-</a:t>
            </a:r>
            <a:r>
              <a:rPr lang="zh-CN" altLang="en-US" sz="5400"/>
              <a:t>服务标识</a:t>
            </a:r>
            <a:endParaRPr lang="zh-CN" altLang="en-US" sz="540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001770"/>
          </a:xfrm>
        </p:spPr>
        <p:txBody>
          <a:bodyPr vert="horz"/>
          <a:p>
            <a:pPr algn="l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快速可靠的写入保证（缓存机制）</a:t>
            </a:r>
            <a:endParaRPr lang="zh-CN" altLang="en-US"/>
          </a:p>
          <a:p>
            <a:pPr algn="l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灵活容错的副本同步（推拉式结合）</a:t>
            </a:r>
            <a:endParaRPr lang="zh-CN" altLang="en-US"/>
          </a:p>
          <a:p>
            <a:pPr algn="l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高效的</a:t>
            </a:r>
            <a:r>
              <a:rPr lang="en-US" altLang="zh-CN"/>
              <a:t>binlog</a:t>
            </a:r>
            <a:r>
              <a:rPr lang="zh-CN" altLang="en-US"/>
              <a:t>日志（文件信息元数据）</a:t>
            </a:r>
            <a:endParaRPr lang="zh-CN" altLang="en-US"/>
          </a:p>
          <a:p>
            <a:pPr algn="l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无小文件的副本续写（副本不完全写入和副本复用写入）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29" name="标题 28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 sz="5400"/>
              <a:t>副本处理模块</a:t>
            </a:r>
            <a:endParaRPr lang="zh-CN" altLang="en-US" sz="540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3602355"/>
          </a:xfrm>
        </p:spPr>
        <p:txBody>
          <a:bodyPr vert="horz"/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消息路由表算法背景</a:t>
            </a:r>
            <a:endParaRPr lang="zh-CN" altLang="en-US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消息路由表算法原理</a:t>
            </a:r>
            <a:endParaRPr lang="zh-CN" altLang="en-US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消息路由表算法测试结果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29" name="标题 28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 sz="5400"/>
              <a:t>副本恢复模块</a:t>
            </a:r>
            <a:endParaRPr lang="zh-CN" altLang="en-US" sz="5400"/>
          </a:p>
        </p:txBody>
      </p:sp>
      <p:sp>
        <p:nvSpPr>
          <p:cNvPr id="2" name="文本框 1"/>
          <p:cNvSpPr txBox="1"/>
          <p:nvPr/>
        </p:nvSpPr>
        <p:spPr>
          <a:xfrm>
            <a:off x="7777480" y="6007100"/>
            <a:ext cx="75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hlinkClick r:id="rId2" action="ppaction://hlinksldjump"/>
              </a:rPr>
              <a:t>详情</a:t>
            </a:r>
            <a:endParaRPr lang="zh-CN" altLang="en-US" b="1">
              <a:hlinkClick r:id="rId2" action="ppaction://hlinksldjump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3602355"/>
          </a:xfrm>
        </p:spPr>
        <p:txBody>
          <a:bodyPr vert="horz"/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任务一致性保证</a:t>
            </a:r>
            <a:endParaRPr lang="zh-CN" altLang="en-US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任务异常监控</a:t>
            </a:r>
            <a:endParaRPr lang="zh-CN" altLang="en-US"/>
          </a:p>
          <a:p>
            <a:pPr algn="l" latinLnBrk="0">
              <a:lnSpc>
                <a:spcPct val="200000"/>
              </a:lnSpc>
              <a:spcBef>
                <a:spcPts val="0"/>
              </a:spcBef>
            </a:pPr>
            <a:r>
              <a:rPr lang="zh-CN" altLang="en-US"/>
              <a:t>任务调度处理规则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29" name="标题 28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 sz="5400"/>
              <a:t>任务资源管理模块</a:t>
            </a:r>
            <a:endParaRPr lang="zh-CN" altLang="en-US" sz="540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图片 5" descr="www.ooosu.com__027_1600x1200_ooosu.com.png"/>
          <p:cNvPicPr>
            <a:picLocks noChangeAspect="1" noChangeArrowheads="1"/>
          </p:cNvPicPr>
          <p:nvPr/>
        </p:nvPicPr>
        <p:blipFill>
          <a:blip r:embed="rId2"/>
          <a:srcRect l="4285" t="2855" b="7143"/>
          <a:stretch>
            <a:fillRect/>
          </a:stretch>
        </p:blipFill>
        <p:spPr bwMode="auto">
          <a:xfrm>
            <a:off x="6500826" y="4357694"/>
            <a:ext cx="2214562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"/>
          <p:cNvGrpSpPr/>
          <p:nvPr/>
        </p:nvGrpSpPr>
        <p:grpSpPr bwMode="auto">
          <a:xfrm>
            <a:off x="2413000" y="2449513"/>
            <a:ext cx="4318000" cy="1960562"/>
            <a:chOff x="793" y="1896"/>
            <a:chExt cx="4174" cy="1110"/>
          </a:xfrm>
        </p:grpSpPr>
        <p:sp>
          <p:nvSpPr>
            <p:cNvPr id="5" name="WordArt 3"/>
            <p:cNvSpPr>
              <a:spLocks noChangeArrowheads="1" noChangeShapeType="1" noTextEdit="1"/>
            </p:cNvSpPr>
            <p:nvPr/>
          </p:nvSpPr>
          <p:spPr bwMode="auto">
            <a:xfrm>
              <a:off x="793" y="1896"/>
              <a:ext cx="4174" cy="5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6600" kern="10" dirty="0">
                  <a:ln w="9525">
                    <a:solidFill>
                      <a:srgbClr val="CC0000"/>
                    </a:solidFill>
                    <a:round/>
                  </a:ln>
                  <a:gradFill rotWithShape="0">
                    <a:gsLst>
                      <a:gs pos="0">
                        <a:srgbClr val="FF3300"/>
                      </a:gs>
                      <a:gs pos="100000">
                        <a:srgbClr val="CC0000"/>
                      </a:gs>
                    </a:gsLst>
                    <a:lin ang="5400000" scaled="1"/>
                  </a:gradFill>
                  <a:effectLst>
                    <a:outerShdw dist="17961" dir="2700000" algn="ctr" rotWithShape="0">
                      <a:srgbClr val="4D4D4D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谢谢大家！</a:t>
              </a:r>
              <a:endParaRPr lang="zh-CN" altLang="en-US" sz="6600" kern="10" dirty="0">
                <a:ln w="9525">
                  <a:solidFill>
                    <a:srgbClr val="CC0000"/>
                  </a:solidFill>
                  <a:round/>
                </a:ln>
                <a:gradFill rotWithShape="0">
                  <a:gsLst>
                    <a:gs pos="0">
                      <a:srgbClr val="FF330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dist="17961" dir="2700000" algn="ctr" rotWithShape="0">
                    <a:srgbClr val="4D4D4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WordArt 4"/>
            <p:cNvSpPr>
              <a:spLocks noChangeArrowheads="1" noChangeShapeType="1" noTextEdit="1"/>
            </p:cNvSpPr>
            <p:nvPr/>
          </p:nvSpPr>
          <p:spPr bwMode="auto">
            <a:xfrm flipV="1">
              <a:off x="793" y="2478"/>
              <a:ext cx="4174" cy="5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6600" kern="10">
                  <a:ln w="9525">
                    <a:noFill/>
                    <a:round/>
                  </a:ln>
                  <a:gradFill rotWithShape="0">
                    <a:gsLst>
                      <a:gs pos="0">
                        <a:srgbClr val="CC0000">
                          <a:alpha val="25999"/>
                        </a:srgbClr>
                      </a:gs>
                      <a:gs pos="100000">
                        <a:srgbClr val="FF3300">
                          <a:alpha val="0"/>
                        </a:srgbClr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谢谢大家！</a:t>
              </a:r>
              <a:endParaRPr lang="zh-CN" altLang="en-US" sz="6600" kern="10">
                <a:ln w="9525">
                  <a:noFill/>
                  <a:round/>
                </a:ln>
                <a:gradFill rotWithShape="0">
                  <a:gsLst>
                    <a:gs pos="0">
                      <a:srgbClr val="CC0000">
                        <a:alpha val="25999"/>
                      </a:srgbClr>
                    </a:gs>
                    <a:gs pos="100000">
                      <a:srgbClr val="FF3300">
                        <a:alpha val="0"/>
                      </a:srgbClr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全屏显示(4:3)</PresentationFormat>
  <Paragraphs>133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黑体</vt:lpstr>
      <vt:lpstr>Calibri</vt:lpstr>
      <vt:lpstr>Times New Roman</vt:lpstr>
      <vt:lpstr>Arial Unicode MS</vt:lpstr>
      <vt:lpstr>Office 主题</vt:lpstr>
      <vt:lpstr>北京博睿宏远数据科技股份有限公司 2018 年 1月 25 日 </vt:lpstr>
      <vt:lpstr>PowerPoint 演示文稿</vt:lpstr>
      <vt:lpstr>BRFS简介</vt:lpstr>
      <vt:lpstr>整体模块框架</vt:lpstr>
      <vt:lpstr>核心概念-服务标识</vt:lpstr>
      <vt:lpstr>副本处理模块</vt:lpstr>
      <vt:lpstr>副本恢复模块</vt:lpstr>
      <vt:lpstr>任务资源管理模块</vt:lpstr>
      <vt:lpstr>PowerPoint 演示文稿</vt:lpstr>
      <vt:lpstr>算法背景</vt:lpstr>
      <vt:lpstr>算法原理</vt:lpstr>
      <vt:lpstr>测试结果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790</cp:revision>
  <dcterms:created xsi:type="dcterms:W3CDTF">2013-10-16T17:27:00Z</dcterms:created>
  <dcterms:modified xsi:type="dcterms:W3CDTF">2018-01-26T06:32:41Z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  <property fmtid="{D5CDD505-2E9C-101B-9397-08002B2CF9AE}" pid="3" name="KSORubyTemplateID">
    <vt:lpwstr>2</vt:lpwstr>
  </property>
</Properties>
</file>