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309" r:id="rId4"/>
    <p:sldId id="333" r:id="rId5"/>
    <p:sldId id="334" r:id="rId6"/>
    <p:sldId id="282" r:id="rId7"/>
    <p:sldId id="336" r:id="rId8"/>
    <p:sldId id="337" r:id="rId9"/>
    <p:sldId id="338" r:id="rId10"/>
    <p:sldId id="339" r:id="rId11"/>
    <p:sldId id="340" r:id="rId12"/>
    <p:sldId id="335" r:id="rId13"/>
  </p:sldIdLst>
  <p:sldSz cx="12192000" cy="6858000"/>
  <p:notesSz cx="6858000" cy="9144000"/>
  <p:embeddedFontLst>
    <p:embeddedFont>
      <p:font typeface="KoPubWorld돋움체 Bold" panose="00000800000000000000" pitchFamily="2" charset="-127"/>
      <p:bold r:id="rId14"/>
    </p:embeddedFont>
    <p:embeddedFont>
      <p:font typeface="KoPubWorld돋움체 Light" panose="00000300000000000000" pitchFamily="2" charset="-127"/>
      <p:regular r:id="rId15"/>
    </p:embeddedFont>
    <p:embeddedFont>
      <p:font typeface="KoPub돋움체 Light" panose="02020603020101020101" pitchFamily="18" charset="-127"/>
      <p:regular r:id="rId16"/>
    </p:embeddedFont>
    <p:embeddedFont>
      <p:font typeface="맑은 고딕" panose="020B0503020000020004" pitchFamily="50" charset="-127"/>
      <p:regular r:id="rId17"/>
      <p:bold r:id="rId1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C80"/>
    <a:srgbClr val="64DECF"/>
    <a:srgbClr val="85EFE2"/>
    <a:srgbClr val="36D2CE"/>
    <a:srgbClr val="FDED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0079F7-1BDE-401F-901E-02A90F9D22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4A9B5BF-FBB6-4901-84EE-838A7C801E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4DFFE3-0837-4762-B229-764CCCFFE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E6BB08-C6CD-4B68-A95A-C0471BC5C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DE8E12-A20E-43EB-9214-88A9924A8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3455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E867D3-5430-410D-8400-111FBF3A3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93EBFBC-819C-4B27-88D4-D19F31499F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4A9D9D-6BCC-4978-B561-0F1AB8B60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CCF1A1-AFB2-4C48-BD45-BD42F5AC3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43E432-C59B-4658-9D89-286CE953E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6965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9845BC2-0329-46A5-BB1C-7A5416F4BA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4A021D2-C485-4A4D-8E5A-4ACEFC5EF5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7780D5-259F-47F0-88D5-E3ADEC053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428820-F01C-4E5C-89EB-A9762BC38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ADB37B-7CEC-4447-81E4-DD3A6DED1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2190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7C89C7-27CD-4A97-90B7-4DD77F727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D3DC1C-D131-4061-8930-FFA6159930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13BD02-7BA8-4BBC-AA38-71F372127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4464A4-6D4C-4C1A-9EC4-C77AE47BC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B3F6AB-1EEC-4010-A945-A2E032D1F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1523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B1D198-6537-4C0D-8D26-7A483A196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7E50832-AFA7-4B94-8D03-2DF06D4038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9E9AD6-C40C-4012-A493-9AF95255A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4E0D95-BDD7-48DB-B4BC-1D3D8C68F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ABFA3E-BED5-4DF4-AB05-A59C05A73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1553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B7CF12-E197-4FDA-A488-258040594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20D48C-6396-48E3-AAEA-86F028FEEE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F2A53D2-7AFC-4DDA-A83E-59DBFA1FBF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767CE4-0D16-40CD-A0FE-6BE7FDD3E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5EA0EAF-A65C-499C-B6EE-A8B897C50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B09D08-940C-491B-9A4E-2E5B4ECE3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160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7C6B6D-51B0-461F-91B1-D54732EA1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409FFA-E886-417E-BB8C-9DD5BFE48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F7E042C-4BC5-4DA8-B66A-381A0422EB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D206237-DC12-499B-89C2-3DCAEF6FA3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4D1F9D6-A934-4B3E-ABB6-519C4F5D12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461EA77-3E1C-440A-B465-759737FF6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57B1BF4-7D23-4FD7-ADA4-CF075E4B6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3F3A825-A101-4B66-84D9-2B71404E5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8585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11E278-F75D-4660-9D08-0D3E0FE08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108FB9F-22CF-4F1C-B7E4-412015295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3753459-8735-432A-A77F-655AC95E7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1E6F224-6E76-44B8-AECB-13DF5B7D5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735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17824F4-6A1C-4395-8C7D-51776DE33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58D92FB-714B-4526-B6F1-CFEFF7139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1CDFFFF-6B78-492F-804D-9DE2DC6B3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2675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489EA7-983F-4230-90A7-9085374E2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5C8B69-658D-4532-87C4-98C2FEC8D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9FA0CA3-3DCF-4A98-B87D-00C628D4D7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D74F306-CCC9-49A0-9BFB-CBF87DF81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16356C-9E73-4E64-9EB1-3990F9DD4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D31894-02AA-4561-96F6-E6F6C0E39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3688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3E7A0D-BB4D-432E-88A7-72A8B8FD0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BBCEC50-41F9-470E-B94D-FF1B7038FE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9589834-27AD-430A-B41D-BA680E602D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A17B97-91FE-4EF2-9699-D8F66FD80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E1E57C-0C84-45F3-A201-5E0715E61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44D6F3-878A-48C0-9D2C-E2E8891A3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7847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9D68312-D8C0-4AB8-AD63-279CDB622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1D770D-F22B-4D8D-86E5-378840FD86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8EA0C6-F6DF-4FD8-8E68-EC42C947E0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41A2CC-AD33-4BEB-BEDF-7117FCB0AF3A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EB42F0-8675-4D0B-918D-F44560B8C0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B4EEFF-1B8A-4E4B-ABD3-DD5B98FDF1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2772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D9D9645-2F2B-4BB1-B5BA-17C241E6CFC2}"/>
              </a:ext>
            </a:extLst>
          </p:cNvPr>
          <p:cNvSpPr/>
          <p:nvPr/>
        </p:nvSpPr>
        <p:spPr>
          <a:xfrm>
            <a:off x="0" y="0"/>
            <a:ext cx="12213771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BD5C53C-9B19-415C-B6B8-94AEDDE075AC}"/>
              </a:ext>
            </a:extLst>
          </p:cNvPr>
          <p:cNvSpPr/>
          <p:nvPr/>
        </p:nvSpPr>
        <p:spPr>
          <a:xfrm>
            <a:off x="0" y="6559420"/>
            <a:ext cx="12213771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84F941-B1A5-42ED-AD78-B0F57A275C9B}"/>
              </a:ext>
            </a:extLst>
          </p:cNvPr>
          <p:cNvSpPr txBox="1"/>
          <p:nvPr/>
        </p:nvSpPr>
        <p:spPr>
          <a:xfrm>
            <a:off x="3707365" y="2477942"/>
            <a:ext cx="4777270" cy="144655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대시보드를 활용한</a:t>
            </a:r>
            <a:endParaRPr lang="en-US" altLang="ko-KR" sz="44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r>
              <a:rPr lang="ko-KR" altLang="en-US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다이나믹 카드명세서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44B66E7-8E1B-4C68-8620-D941855A8802}"/>
              </a:ext>
            </a:extLst>
          </p:cNvPr>
          <p:cNvSpPr/>
          <p:nvPr/>
        </p:nvSpPr>
        <p:spPr>
          <a:xfrm>
            <a:off x="3873283" y="2208545"/>
            <a:ext cx="1487282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49D05D-F78A-4261-97DE-E6F70F97297A}"/>
              </a:ext>
            </a:extLst>
          </p:cNvPr>
          <p:cNvSpPr txBox="1"/>
          <p:nvPr/>
        </p:nvSpPr>
        <p:spPr>
          <a:xfrm>
            <a:off x="3873283" y="2189883"/>
            <a:ext cx="309216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최종프로젝트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E13764-1EF0-4A6F-8554-79E11A74BCAB}"/>
              </a:ext>
            </a:extLst>
          </p:cNvPr>
          <p:cNvSpPr txBox="1"/>
          <p:nvPr/>
        </p:nvSpPr>
        <p:spPr>
          <a:xfrm>
            <a:off x="4863130" y="5753766"/>
            <a:ext cx="18598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데이터분석과 </a:t>
            </a:r>
            <a:r>
              <a:rPr lang="ko-KR" alt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구본성</a:t>
            </a:r>
            <a:endParaRPr lang="ko-KR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040737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C31646F-091B-4C5A-93D5-E959CD92F4AE}"/>
              </a:ext>
            </a:extLst>
          </p:cNvPr>
          <p:cNvSpPr txBox="1"/>
          <p:nvPr/>
        </p:nvSpPr>
        <p:spPr>
          <a:xfrm>
            <a:off x="1335585" y="1580958"/>
            <a:ext cx="35216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3200" dirty="0">
              <a:solidFill>
                <a:srgbClr val="00B0F0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A1568D5-F63B-4A0B-A20F-3DF8DFBA0C49}"/>
              </a:ext>
            </a:extLst>
          </p:cNvPr>
          <p:cNvSpPr txBox="1"/>
          <p:nvPr/>
        </p:nvSpPr>
        <p:spPr>
          <a:xfrm>
            <a:off x="1184392" y="2200879"/>
            <a:ext cx="8432112" cy="40241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rgbClr val="FF7C8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총 거래기간</a:t>
            </a:r>
            <a:r>
              <a:rPr lang="en-US" altLang="ko-KR" sz="2000" dirty="0">
                <a:solidFill>
                  <a:srgbClr val="FF7C8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 </a:t>
            </a:r>
            <a:r>
              <a:rPr lang="ko-KR" altLang="en-US" sz="2000" dirty="0">
                <a:solidFill>
                  <a:srgbClr val="FF7C8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총 거래건수</a:t>
            </a:r>
            <a:r>
              <a:rPr lang="en-US" altLang="ko-KR" sz="2000" dirty="0">
                <a:solidFill>
                  <a:srgbClr val="FF7C8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</a:t>
            </a:r>
            <a:br>
              <a:rPr lang="en-US" altLang="ko-KR" sz="2000" dirty="0">
                <a:solidFill>
                  <a:srgbClr val="FF7C8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</a:br>
            <a:r>
              <a:rPr lang="ko-KR" altLang="en-US" sz="2000" dirty="0">
                <a:solidFill>
                  <a:srgbClr val="FF7C8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총 거래금액</a:t>
            </a:r>
            <a:r>
              <a:rPr lang="en-US" altLang="ko-KR" sz="2000" dirty="0">
                <a:solidFill>
                  <a:srgbClr val="FF7C8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 </a:t>
            </a:r>
            <a:r>
              <a:rPr lang="ko-KR" altLang="en-US" sz="2000" dirty="0">
                <a:solidFill>
                  <a:srgbClr val="FF7C8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회원등급 조회</a:t>
            </a:r>
            <a:endParaRPr lang="en-US" altLang="ko-KR" sz="2000" dirty="0">
              <a:solidFill>
                <a:srgbClr val="FF7C80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월별 거래 분석</a:t>
            </a:r>
            <a:b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</a:b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(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어느 월에 가장 많이 사용했는지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</a:t>
            </a:r>
            <a:b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</a:b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어느 월에는 특히 어떤 카테고리를 주문하는지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)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시계열 모형을 바탕으로 한 역대 거래</a:t>
            </a:r>
            <a:b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</a:b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추세를 통한 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2022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년의 거래추세 예측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카드 변경 이력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34B67B2-180C-40C0-AD05-DFC58A3E1528}"/>
              </a:ext>
            </a:extLst>
          </p:cNvPr>
          <p:cNvSpPr txBox="1"/>
          <p:nvPr/>
        </p:nvSpPr>
        <p:spPr>
          <a:xfrm>
            <a:off x="1263575" y="1615511"/>
            <a:ext cx="4096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주요기능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4 :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총 거래 분석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DC111408-1EA9-421A-9BB9-5C9C6A16BA86}"/>
              </a:ext>
            </a:extLst>
          </p:cNvPr>
          <p:cNvCxnSpPr>
            <a:cxnSpLocks/>
          </p:cNvCxnSpPr>
          <p:nvPr/>
        </p:nvCxnSpPr>
        <p:spPr>
          <a:xfrm>
            <a:off x="1335584" y="1984843"/>
            <a:ext cx="238912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CB6F9824-565E-4276-8896-3E45A9D30C6F}"/>
              </a:ext>
            </a:extLst>
          </p:cNvPr>
          <p:cNvGrpSpPr/>
          <p:nvPr/>
        </p:nvGrpSpPr>
        <p:grpSpPr>
          <a:xfrm>
            <a:off x="643770" y="188165"/>
            <a:ext cx="3981147" cy="830997"/>
            <a:chOff x="357588" y="188165"/>
            <a:chExt cx="3981147" cy="830997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D104D79E-901E-43F1-8667-676DFE6C40AA}"/>
                </a:ext>
              </a:extLst>
            </p:cNvPr>
            <p:cNvSpPr/>
            <p:nvPr/>
          </p:nvSpPr>
          <p:spPr>
            <a:xfrm>
              <a:off x="1141445" y="271010"/>
              <a:ext cx="3197290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기능소개</a:t>
              </a:r>
              <a:endPara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  <a:p>
              <a:r>
                <a: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주요기능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B4E0481-940E-4AFF-93C0-15DE43686079}"/>
                </a:ext>
              </a:extLst>
            </p:cNvPr>
            <p:cNvSpPr txBox="1"/>
            <p:nvPr/>
          </p:nvSpPr>
          <p:spPr>
            <a:xfrm>
              <a:off x="357588" y="188165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03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7EAFBBF6-B50D-4DFC-8B8E-6B3E808565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0186" y="2467110"/>
            <a:ext cx="4962158" cy="282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0693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C31646F-091B-4C5A-93D5-E959CD92F4AE}"/>
              </a:ext>
            </a:extLst>
          </p:cNvPr>
          <p:cNvSpPr txBox="1"/>
          <p:nvPr/>
        </p:nvSpPr>
        <p:spPr>
          <a:xfrm>
            <a:off x="1335584" y="1580958"/>
            <a:ext cx="73810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3200" dirty="0">
              <a:solidFill>
                <a:srgbClr val="00B0F0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A1568D5-F63B-4A0B-A20F-3DF8DFBA0C49}"/>
              </a:ext>
            </a:extLst>
          </p:cNvPr>
          <p:cNvSpPr txBox="1"/>
          <p:nvPr/>
        </p:nvSpPr>
        <p:spPr>
          <a:xfrm>
            <a:off x="1184392" y="2200879"/>
            <a:ext cx="8432112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>
                <a:solidFill>
                  <a:srgbClr val="FF7C8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뱅크샐러드</a:t>
            </a:r>
            <a:endParaRPr lang="en-US" altLang="ko-KR" sz="1600" dirty="0">
              <a:solidFill>
                <a:srgbClr val="FF7C80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600" dirty="0">
              <a:solidFill>
                <a:srgbClr val="FF7C80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하나금융그룹 뿐만 아니라 대부분 금융사의 카드나 서비스를 추천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직접 은행 앱을 통해서 하는게 아닌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금융인증서를 통한 절차를 밟아 개인확인 후</a:t>
            </a:r>
            <a:b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</a:b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계좌 및 카드를 연동하는 시스템</a:t>
            </a:r>
            <a:b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</a:b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→ </a:t>
            </a:r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은행사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별 각기 다른 인증 시스템</a:t>
            </a:r>
            <a:b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</a:br>
            <a:r>
              <a:rPr lang="en-US" altLang="ko-KR" sz="1200" dirty="0">
                <a:solidFill>
                  <a:srgbClr val="FF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→ </a:t>
            </a:r>
            <a:r>
              <a:rPr lang="ko-KR" altLang="en-US" sz="1200" dirty="0">
                <a:solidFill>
                  <a:srgbClr val="FF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하나금융그룹만의 서비스를 제공하여 연동이나 사용에 불편함이 없게 함</a:t>
            </a:r>
            <a:endParaRPr lang="en-US" altLang="ko-KR" sz="1600" dirty="0">
              <a:solidFill>
                <a:srgbClr val="FF0000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주간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월간 리포트를 통해 자신의 소비를 되짚어 볼 수 있게 함</a:t>
            </a:r>
            <a:b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</a:br>
            <a:r>
              <a:rPr lang="en-US" altLang="ko-KR" sz="1200" dirty="0">
                <a:solidFill>
                  <a:srgbClr val="FF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→ </a:t>
            </a:r>
            <a:r>
              <a:rPr lang="ko-KR" altLang="en-US" sz="1200" dirty="0">
                <a:solidFill>
                  <a:srgbClr val="FF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주간</a:t>
            </a:r>
            <a:r>
              <a:rPr lang="en-US" altLang="ko-KR" sz="1200" dirty="0">
                <a:solidFill>
                  <a:srgbClr val="FF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월간 소비 분석 뿐만 아니라 연간 소비 분석을 통해 향후 소비의 방향성을 </a:t>
            </a:r>
            <a:r>
              <a:rPr lang="ko-KR" altLang="en-US" sz="1200" dirty="0" err="1">
                <a:solidFill>
                  <a:srgbClr val="FF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짚어줌</a:t>
            </a:r>
            <a:b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</a:b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34B67B2-180C-40C0-AD05-DFC58A3E1528}"/>
              </a:ext>
            </a:extLst>
          </p:cNvPr>
          <p:cNvSpPr txBox="1"/>
          <p:nvPr/>
        </p:nvSpPr>
        <p:spPr>
          <a:xfrm>
            <a:off x="1263575" y="1615511"/>
            <a:ext cx="2704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개발 </a:t>
            </a:r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방향성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–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경쟁사 분석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DC111408-1EA9-421A-9BB9-5C9C6A16BA86}"/>
              </a:ext>
            </a:extLst>
          </p:cNvPr>
          <p:cNvCxnSpPr>
            <a:cxnSpLocks/>
          </p:cNvCxnSpPr>
          <p:nvPr/>
        </p:nvCxnSpPr>
        <p:spPr>
          <a:xfrm>
            <a:off x="1335584" y="1984843"/>
            <a:ext cx="255690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CB6F9824-565E-4276-8896-3E45A9D30C6F}"/>
              </a:ext>
            </a:extLst>
          </p:cNvPr>
          <p:cNvGrpSpPr/>
          <p:nvPr/>
        </p:nvGrpSpPr>
        <p:grpSpPr>
          <a:xfrm>
            <a:off x="643770" y="188165"/>
            <a:ext cx="3981147" cy="830997"/>
            <a:chOff x="357588" y="188165"/>
            <a:chExt cx="3981147" cy="830997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D104D79E-901E-43F1-8667-676DFE6C40AA}"/>
                </a:ext>
              </a:extLst>
            </p:cNvPr>
            <p:cNvSpPr/>
            <p:nvPr/>
          </p:nvSpPr>
          <p:spPr>
            <a:xfrm>
              <a:off x="1141445" y="271010"/>
              <a:ext cx="3197290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기대효과</a:t>
              </a:r>
              <a:endPara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  <a:p>
              <a:r>
                <a: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기대효과 및 방향성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B4E0481-940E-4AFF-93C0-15DE43686079}"/>
                </a:ext>
              </a:extLst>
            </p:cNvPr>
            <p:cNvSpPr txBox="1"/>
            <p:nvPr/>
          </p:nvSpPr>
          <p:spPr>
            <a:xfrm>
              <a:off x="357588" y="188165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04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251607E5-8BFB-4751-98F8-0C4E0C66C5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3993" y="2462536"/>
            <a:ext cx="3499439" cy="2814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335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C31646F-091B-4C5A-93D5-E959CD92F4AE}"/>
              </a:ext>
            </a:extLst>
          </p:cNvPr>
          <p:cNvSpPr txBox="1"/>
          <p:nvPr/>
        </p:nvSpPr>
        <p:spPr>
          <a:xfrm>
            <a:off x="1335584" y="1580958"/>
            <a:ext cx="73810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3200" dirty="0">
              <a:solidFill>
                <a:srgbClr val="00B0F0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A1568D5-F63B-4A0B-A20F-3DF8DFBA0C49}"/>
              </a:ext>
            </a:extLst>
          </p:cNvPr>
          <p:cNvSpPr txBox="1"/>
          <p:nvPr/>
        </p:nvSpPr>
        <p:spPr>
          <a:xfrm>
            <a:off x="1184392" y="2200879"/>
            <a:ext cx="8432112" cy="3285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나에게 맞는 카드를 통해 고객들에게 합리적인 카드 사용을 유도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</a:t>
            </a:r>
            <a:b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</a:b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더 많은 카드 가입을 하게끔 할 수 있음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지속해서 제공하는 인사이트로 인해 해당 서비스와 앱에 대한 의존도 증가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소비자 스스로 스마트한 소비를 주도해 나갈 수 있음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34B67B2-180C-40C0-AD05-DFC58A3E1528}"/>
              </a:ext>
            </a:extLst>
          </p:cNvPr>
          <p:cNvSpPr txBox="1"/>
          <p:nvPr/>
        </p:nvSpPr>
        <p:spPr>
          <a:xfrm>
            <a:off x="1263575" y="1615511"/>
            <a:ext cx="1555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기대효과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DC111408-1EA9-421A-9BB9-5C9C6A16BA86}"/>
              </a:ext>
            </a:extLst>
          </p:cNvPr>
          <p:cNvCxnSpPr>
            <a:cxnSpLocks/>
          </p:cNvCxnSpPr>
          <p:nvPr/>
        </p:nvCxnSpPr>
        <p:spPr>
          <a:xfrm>
            <a:off x="1335584" y="1984843"/>
            <a:ext cx="139083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CB6F9824-565E-4276-8896-3E45A9D30C6F}"/>
              </a:ext>
            </a:extLst>
          </p:cNvPr>
          <p:cNvGrpSpPr/>
          <p:nvPr/>
        </p:nvGrpSpPr>
        <p:grpSpPr>
          <a:xfrm>
            <a:off x="643770" y="188165"/>
            <a:ext cx="3981147" cy="830997"/>
            <a:chOff x="357588" y="188165"/>
            <a:chExt cx="3981147" cy="830997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D104D79E-901E-43F1-8667-676DFE6C40AA}"/>
                </a:ext>
              </a:extLst>
            </p:cNvPr>
            <p:cNvSpPr/>
            <p:nvPr/>
          </p:nvSpPr>
          <p:spPr>
            <a:xfrm>
              <a:off x="1141445" y="271010"/>
              <a:ext cx="3197290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기대효과</a:t>
              </a:r>
              <a:endPara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  <a:p>
              <a:r>
                <a: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기대효과 및 방향성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B4E0481-940E-4AFF-93C0-15DE43686079}"/>
                </a:ext>
              </a:extLst>
            </p:cNvPr>
            <p:cNvSpPr txBox="1"/>
            <p:nvPr/>
          </p:nvSpPr>
          <p:spPr>
            <a:xfrm>
              <a:off x="357588" y="188165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04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11394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BD5C53C-9B19-415C-B6B8-94AEDDE075AC}"/>
              </a:ext>
            </a:extLst>
          </p:cNvPr>
          <p:cNvSpPr/>
          <p:nvPr/>
        </p:nvSpPr>
        <p:spPr>
          <a:xfrm>
            <a:off x="0" y="-1"/>
            <a:ext cx="12213771" cy="860932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4F2EBF-4938-45B7-8EE5-0FCC9BC096A7}"/>
              </a:ext>
            </a:extLst>
          </p:cNvPr>
          <p:cNvSpPr txBox="1"/>
          <p:nvPr/>
        </p:nvSpPr>
        <p:spPr>
          <a:xfrm>
            <a:off x="4770197" y="211748"/>
            <a:ext cx="26516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pc="6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CONTENTS</a:t>
            </a:r>
            <a:endParaRPr lang="ko-KR" altLang="en-US" sz="2800" spc="600" dirty="0">
              <a:solidFill>
                <a:schemeClr val="bg1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58468B3-2CF3-4D53-8244-09E927572F97}"/>
              </a:ext>
            </a:extLst>
          </p:cNvPr>
          <p:cNvSpPr txBox="1"/>
          <p:nvPr/>
        </p:nvSpPr>
        <p:spPr>
          <a:xfrm>
            <a:off x="7908493" y="5842337"/>
            <a:ext cx="43067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>
                <a:solidFill>
                  <a:srgbClr val="64DECF">
                    <a:alpha val="16000"/>
                  </a:srgb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CONTENTS</a:t>
            </a:r>
            <a:endParaRPr lang="ko-KR" altLang="en-US" sz="6000" b="1" dirty="0">
              <a:solidFill>
                <a:srgbClr val="64DECF">
                  <a:alpha val="16000"/>
                </a:srgb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6534ECE3-21A1-4233-B739-F135E55C79D1}"/>
              </a:ext>
            </a:extLst>
          </p:cNvPr>
          <p:cNvGrpSpPr/>
          <p:nvPr/>
        </p:nvGrpSpPr>
        <p:grpSpPr>
          <a:xfrm>
            <a:off x="3430943" y="2598003"/>
            <a:ext cx="4866845" cy="830997"/>
            <a:chOff x="3403338" y="2598003"/>
            <a:chExt cx="4866845" cy="830997"/>
          </a:xfrm>
        </p:grpSpPr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2E2BB530-99C6-49BC-B401-9A6540D740F0}"/>
                </a:ext>
              </a:extLst>
            </p:cNvPr>
            <p:cNvGrpSpPr/>
            <p:nvPr/>
          </p:nvGrpSpPr>
          <p:grpSpPr>
            <a:xfrm>
              <a:off x="3403338" y="2598003"/>
              <a:ext cx="1979656" cy="830997"/>
              <a:chOff x="3403338" y="2598003"/>
              <a:chExt cx="1979656" cy="830997"/>
            </a:xfrm>
          </p:grpSpPr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10A47EA2-6611-4944-9A6C-2C22128EBDE1}"/>
                  </a:ext>
                </a:extLst>
              </p:cNvPr>
              <p:cNvSpPr txBox="1"/>
              <p:nvPr/>
            </p:nvSpPr>
            <p:spPr>
              <a:xfrm>
                <a:off x="3403338" y="2598003"/>
                <a:ext cx="877163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800" b="1" dirty="0">
                    <a:solidFill>
                      <a:srgbClr val="64DECF"/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01</a:t>
                </a:r>
                <a:endParaRPr lang="ko-KR" altLang="en-US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endParaRP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5703DA1A-6B25-41AD-98F3-1D234C4DCC5F}"/>
                  </a:ext>
                </a:extLst>
              </p:cNvPr>
              <p:cNvSpPr txBox="1"/>
              <p:nvPr/>
            </p:nvSpPr>
            <p:spPr>
              <a:xfrm>
                <a:off x="4182024" y="2667984"/>
                <a:ext cx="120097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배경 및 동기</a:t>
                </a:r>
                <a:endParaRPr lang="en-US" altLang="ko-KR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endParaRPr>
              </a:p>
              <a:p>
                <a:r>
                  <a:rPr lang="ko-KR" alt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프로젝트 소개</a:t>
                </a:r>
              </a:p>
            </p:txBody>
          </p:sp>
        </p:grp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9A3CD1D7-4E3F-4A71-A40D-F4B8A085C3EB}"/>
                </a:ext>
              </a:extLst>
            </p:cNvPr>
            <p:cNvGrpSpPr/>
            <p:nvPr/>
          </p:nvGrpSpPr>
          <p:grpSpPr>
            <a:xfrm>
              <a:off x="6454034" y="2598003"/>
              <a:ext cx="1816149" cy="830997"/>
              <a:chOff x="6454034" y="2598003"/>
              <a:chExt cx="1816149" cy="830997"/>
            </a:xfrm>
          </p:grpSpPr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506F76E-3151-41A3-AB21-B3D7CB6CE5BD}"/>
                  </a:ext>
                </a:extLst>
              </p:cNvPr>
              <p:cNvSpPr txBox="1"/>
              <p:nvPr/>
            </p:nvSpPr>
            <p:spPr>
              <a:xfrm>
                <a:off x="6454034" y="2598003"/>
                <a:ext cx="877163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800" b="1" dirty="0">
                    <a:solidFill>
                      <a:srgbClr val="64DECF"/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02</a:t>
                </a:r>
                <a:endParaRPr lang="ko-KR" altLang="en-US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endParaRP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8EFBBBD-941D-49FB-8502-23F44BB7C27A}"/>
                  </a:ext>
                </a:extLst>
              </p:cNvPr>
              <p:cNvSpPr txBox="1"/>
              <p:nvPr/>
            </p:nvSpPr>
            <p:spPr>
              <a:xfrm>
                <a:off x="7232720" y="2667984"/>
                <a:ext cx="103746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개요</a:t>
                </a:r>
                <a:endParaRPr lang="en-US" altLang="ko-KR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endParaRPr>
              </a:p>
              <a:p>
                <a:r>
                  <a:rPr lang="ko-KR" alt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프로젝트 구성</a:t>
                </a:r>
              </a:p>
            </p:txBody>
          </p:sp>
        </p:grp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C053D26D-FF4F-40A5-BE97-326804CCE0F0}"/>
              </a:ext>
            </a:extLst>
          </p:cNvPr>
          <p:cNvGrpSpPr/>
          <p:nvPr/>
        </p:nvGrpSpPr>
        <p:grpSpPr>
          <a:xfrm>
            <a:off x="3430943" y="3975509"/>
            <a:ext cx="5046382" cy="830997"/>
            <a:chOff x="3403338" y="2598003"/>
            <a:chExt cx="5046382" cy="830997"/>
          </a:xfrm>
        </p:grpSpPr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A16B8557-0885-45AC-9205-E7C093F30753}"/>
                </a:ext>
              </a:extLst>
            </p:cNvPr>
            <p:cNvGrpSpPr/>
            <p:nvPr/>
          </p:nvGrpSpPr>
          <p:grpSpPr>
            <a:xfrm>
              <a:off x="3403338" y="2598003"/>
              <a:ext cx="1681497" cy="830997"/>
              <a:chOff x="3403338" y="2598003"/>
              <a:chExt cx="1681497" cy="830997"/>
            </a:xfrm>
          </p:grpSpPr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6901E919-5A8A-4099-89A6-26897487D88D}"/>
                  </a:ext>
                </a:extLst>
              </p:cNvPr>
              <p:cNvSpPr txBox="1"/>
              <p:nvPr/>
            </p:nvSpPr>
            <p:spPr>
              <a:xfrm>
                <a:off x="3403338" y="2598003"/>
                <a:ext cx="877163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800" b="1" dirty="0">
                    <a:solidFill>
                      <a:srgbClr val="64DECF"/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03</a:t>
                </a:r>
                <a:endParaRPr lang="ko-KR" altLang="en-US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endParaRP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885E8058-64BD-42F3-A7C1-EC328EBF3671}"/>
                  </a:ext>
                </a:extLst>
              </p:cNvPr>
              <p:cNvSpPr txBox="1"/>
              <p:nvPr/>
            </p:nvSpPr>
            <p:spPr>
              <a:xfrm>
                <a:off x="4182024" y="2667984"/>
                <a:ext cx="90281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기능소개</a:t>
                </a:r>
                <a:endParaRPr lang="en-US" altLang="ko-KR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endParaRPr>
              </a:p>
              <a:p>
                <a:r>
                  <a:rPr lang="ko-KR" alt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주요기능</a:t>
                </a:r>
              </a:p>
            </p:txBody>
          </p:sp>
        </p:grp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363BD9A5-4AD3-4B5A-929D-7951CDE03F70}"/>
                </a:ext>
              </a:extLst>
            </p:cNvPr>
            <p:cNvGrpSpPr/>
            <p:nvPr/>
          </p:nvGrpSpPr>
          <p:grpSpPr>
            <a:xfrm>
              <a:off x="6454034" y="2598003"/>
              <a:ext cx="1995686" cy="830997"/>
              <a:chOff x="6454034" y="2598003"/>
              <a:chExt cx="1995686" cy="830997"/>
            </a:xfrm>
          </p:grpSpPr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F8324BE4-8A26-4F67-9BBA-5E163247B956}"/>
                  </a:ext>
                </a:extLst>
              </p:cNvPr>
              <p:cNvSpPr txBox="1"/>
              <p:nvPr/>
            </p:nvSpPr>
            <p:spPr>
              <a:xfrm>
                <a:off x="6454034" y="2598003"/>
                <a:ext cx="877163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800" b="1" dirty="0">
                    <a:solidFill>
                      <a:srgbClr val="64DECF"/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04</a:t>
                </a:r>
                <a:endParaRPr lang="ko-KR" altLang="en-US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endParaRP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88995067-1444-48C1-987B-C07C3733F105}"/>
                  </a:ext>
                </a:extLst>
              </p:cNvPr>
              <p:cNvSpPr txBox="1"/>
              <p:nvPr/>
            </p:nvSpPr>
            <p:spPr>
              <a:xfrm>
                <a:off x="7232720" y="2667984"/>
                <a:ext cx="121700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기대효과</a:t>
                </a:r>
                <a:endParaRPr lang="en-US" altLang="ko-KR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endParaRPr>
              </a:p>
              <a:p>
                <a:r>
                  <a:rPr lang="ko-KR" alt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기대효과 및 방향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32863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C31646F-091B-4C5A-93D5-E959CD92F4AE}"/>
              </a:ext>
            </a:extLst>
          </p:cNvPr>
          <p:cNvSpPr txBox="1"/>
          <p:nvPr/>
        </p:nvSpPr>
        <p:spPr>
          <a:xfrm>
            <a:off x="1335584" y="1580958"/>
            <a:ext cx="73810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3200" dirty="0">
              <a:solidFill>
                <a:srgbClr val="00B0F0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A1568D5-F63B-4A0B-A20F-3DF8DFBA0C49}"/>
              </a:ext>
            </a:extLst>
          </p:cNvPr>
          <p:cNvSpPr txBox="1"/>
          <p:nvPr/>
        </p:nvSpPr>
        <p:spPr>
          <a:xfrm>
            <a:off x="1117406" y="5599075"/>
            <a:ext cx="8432112" cy="977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하나카드에서 제공하고 있는 카드이용내역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상호명과 금액만 제공하고 있음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34B67B2-180C-40C0-AD05-DFC58A3E1528}"/>
              </a:ext>
            </a:extLst>
          </p:cNvPr>
          <p:cNvSpPr txBox="1"/>
          <p:nvPr/>
        </p:nvSpPr>
        <p:spPr>
          <a:xfrm>
            <a:off x="1263575" y="1615511"/>
            <a:ext cx="1555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프로젝트 배경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DC111408-1EA9-421A-9BB9-5C9C6A16BA86}"/>
              </a:ext>
            </a:extLst>
          </p:cNvPr>
          <p:cNvCxnSpPr>
            <a:cxnSpLocks/>
          </p:cNvCxnSpPr>
          <p:nvPr/>
        </p:nvCxnSpPr>
        <p:spPr>
          <a:xfrm>
            <a:off x="1335584" y="1984843"/>
            <a:ext cx="139083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E55BC73B-5889-4AAC-BFB1-5EACA61F317C}"/>
              </a:ext>
            </a:extLst>
          </p:cNvPr>
          <p:cNvGrpSpPr/>
          <p:nvPr/>
        </p:nvGrpSpPr>
        <p:grpSpPr>
          <a:xfrm>
            <a:off x="643770" y="188165"/>
            <a:ext cx="3981147" cy="830997"/>
            <a:chOff x="357588" y="188165"/>
            <a:chExt cx="3981147" cy="830997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618AC5B7-D3BB-4BBF-8F6A-A9AD845633A9}"/>
                </a:ext>
              </a:extLst>
            </p:cNvPr>
            <p:cNvSpPr/>
            <p:nvPr/>
          </p:nvSpPr>
          <p:spPr>
            <a:xfrm>
              <a:off x="1141445" y="271010"/>
              <a:ext cx="3197290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배경 및 동기</a:t>
              </a:r>
              <a:endPara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  <a:p>
              <a:r>
                <a: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프로젝트 소개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8F229DB-6805-4CAA-95AA-E2CEDE2FC570}"/>
                </a:ext>
              </a:extLst>
            </p:cNvPr>
            <p:cNvSpPr txBox="1"/>
            <p:nvPr/>
          </p:nvSpPr>
          <p:spPr>
            <a:xfrm>
              <a:off x="357588" y="188165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01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E0ECAB07-8591-4F2D-86A4-F57D5CBAFB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2145" y="2165733"/>
            <a:ext cx="8018141" cy="3332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04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C31646F-091B-4C5A-93D5-E959CD92F4AE}"/>
              </a:ext>
            </a:extLst>
          </p:cNvPr>
          <p:cNvSpPr txBox="1"/>
          <p:nvPr/>
        </p:nvSpPr>
        <p:spPr>
          <a:xfrm>
            <a:off x="1335584" y="1580958"/>
            <a:ext cx="73810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3200" dirty="0">
              <a:solidFill>
                <a:srgbClr val="00B0F0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34B67B2-180C-40C0-AD05-DFC58A3E1528}"/>
              </a:ext>
            </a:extLst>
          </p:cNvPr>
          <p:cNvSpPr txBox="1"/>
          <p:nvPr/>
        </p:nvSpPr>
        <p:spPr>
          <a:xfrm>
            <a:off x="1263575" y="1615511"/>
            <a:ext cx="1555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프로젝트 배경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DC111408-1EA9-421A-9BB9-5C9C6A16BA86}"/>
              </a:ext>
            </a:extLst>
          </p:cNvPr>
          <p:cNvCxnSpPr>
            <a:cxnSpLocks/>
          </p:cNvCxnSpPr>
          <p:nvPr/>
        </p:nvCxnSpPr>
        <p:spPr>
          <a:xfrm>
            <a:off x="1335584" y="1984843"/>
            <a:ext cx="139083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E55BC73B-5889-4AAC-BFB1-5EACA61F317C}"/>
              </a:ext>
            </a:extLst>
          </p:cNvPr>
          <p:cNvGrpSpPr/>
          <p:nvPr/>
        </p:nvGrpSpPr>
        <p:grpSpPr>
          <a:xfrm>
            <a:off x="643770" y="188165"/>
            <a:ext cx="3981147" cy="830997"/>
            <a:chOff x="357588" y="188165"/>
            <a:chExt cx="3981147" cy="830997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618AC5B7-D3BB-4BBF-8F6A-A9AD845633A9}"/>
                </a:ext>
              </a:extLst>
            </p:cNvPr>
            <p:cNvSpPr/>
            <p:nvPr/>
          </p:nvSpPr>
          <p:spPr>
            <a:xfrm>
              <a:off x="1141445" y="271010"/>
              <a:ext cx="3197290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배경 및 동기</a:t>
              </a:r>
              <a:endPara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  <a:p>
              <a:r>
                <a: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프로젝트 소개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8F229DB-6805-4CAA-95AA-E2CEDE2FC570}"/>
                </a:ext>
              </a:extLst>
            </p:cNvPr>
            <p:cNvSpPr txBox="1"/>
            <p:nvPr/>
          </p:nvSpPr>
          <p:spPr>
            <a:xfrm>
              <a:off x="357588" y="188165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01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51D130AF-6158-47F1-A956-622C02DF329C}"/>
              </a:ext>
            </a:extLst>
          </p:cNvPr>
          <p:cNvSpPr txBox="1"/>
          <p:nvPr/>
        </p:nvSpPr>
        <p:spPr>
          <a:xfrm>
            <a:off x="1184392" y="2200879"/>
            <a:ext cx="8432112" cy="3747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내가 어느 항목에서 많은 소비가 이루어지고 있는지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또는 어떤 요일에는 얼마의 금액을 사용했는지 등에 대한 정보를 알기 어려움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월간 카드 내역서에 또한 내가 사용한 금액이나 항목만 </a:t>
            </a:r>
            <a:r>
              <a:rPr lang="ko-KR" alt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알수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ko-KR" alt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있을뿐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</a:t>
            </a:r>
            <a:b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</a:b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구체적인 정보가 담겨있지 않음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이는 사용자가 자신의 소비 내역을 직접 계산을 해야 하는 상황</a:t>
            </a: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25593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C31646F-091B-4C5A-93D5-E959CD92F4AE}"/>
              </a:ext>
            </a:extLst>
          </p:cNvPr>
          <p:cNvSpPr txBox="1"/>
          <p:nvPr/>
        </p:nvSpPr>
        <p:spPr>
          <a:xfrm>
            <a:off x="1335584" y="1580958"/>
            <a:ext cx="73810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3200" dirty="0">
              <a:solidFill>
                <a:srgbClr val="00B0F0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34B67B2-180C-40C0-AD05-DFC58A3E1528}"/>
              </a:ext>
            </a:extLst>
          </p:cNvPr>
          <p:cNvSpPr txBox="1"/>
          <p:nvPr/>
        </p:nvSpPr>
        <p:spPr>
          <a:xfrm>
            <a:off x="1263575" y="1615511"/>
            <a:ext cx="1555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프로젝트 동기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DC111408-1EA9-421A-9BB9-5C9C6A16BA86}"/>
              </a:ext>
            </a:extLst>
          </p:cNvPr>
          <p:cNvCxnSpPr>
            <a:cxnSpLocks/>
          </p:cNvCxnSpPr>
          <p:nvPr/>
        </p:nvCxnSpPr>
        <p:spPr>
          <a:xfrm>
            <a:off x="1335584" y="1984843"/>
            <a:ext cx="139083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E55BC73B-5889-4AAC-BFB1-5EACA61F317C}"/>
              </a:ext>
            </a:extLst>
          </p:cNvPr>
          <p:cNvGrpSpPr/>
          <p:nvPr/>
        </p:nvGrpSpPr>
        <p:grpSpPr>
          <a:xfrm>
            <a:off x="643770" y="188165"/>
            <a:ext cx="3981147" cy="830997"/>
            <a:chOff x="357588" y="188165"/>
            <a:chExt cx="3981147" cy="830997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618AC5B7-D3BB-4BBF-8F6A-A9AD845633A9}"/>
                </a:ext>
              </a:extLst>
            </p:cNvPr>
            <p:cNvSpPr/>
            <p:nvPr/>
          </p:nvSpPr>
          <p:spPr>
            <a:xfrm>
              <a:off x="1141445" y="271010"/>
              <a:ext cx="3197290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배경 및 동기</a:t>
              </a:r>
              <a:endPara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  <a:p>
              <a:r>
                <a: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프로젝트 소개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8F229DB-6805-4CAA-95AA-E2CEDE2FC570}"/>
                </a:ext>
              </a:extLst>
            </p:cNvPr>
            <p:cNvSpPr txBox="1"/>
            <p:nvPr/>
          </p:nvSpPr>
          <p:spPr>
            <a:xfrm>
              <a:off x="357588" y="188165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01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51D130AF-6158-47F1-A956-622C02DF329C}"/>
              </a:ext>
            </a:extLst>
          </p:cNvPr>
          <p:cNvSpPr txBox="1"/>
          <p:nvPr/>
        </p:nvSpPr>
        <p:spPr>
          <a:xfrm>
            <a:off x="1184392" y="2200879"/>
            <a:ext cx="8432112" cy="3285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월간 소비 내역서에 사용자의 소비에 대한 정보를 제공해서</a:t>
            </a:r>
            <a:b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</a:b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고객들이 자신의 소비를 점검하게 하여 더 스마트한 소비를 유도함</a:t>
            </a:r>
            <a:b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</a:b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(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하루 소비금액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주요 소비 카테고리 등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사람들의 성향에 따라 더 많은 혜택을 볼 수 있는 카드나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서비스를 추천하여</a:t>
            </a:r>
            <a:b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</a:b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개개인에게 알맞은 카드를 추천해 줄 수 있도록 함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59540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C31646F-091B-4C5A-93D5-E959CD92F4AE}"/>
              </a:ext>
            </a:extLst>
          </p:cNvPr>
          <p:cNvSpPr txBox="1"/>
          <p:nvPr/>
        </p:nvSpPr>
        <p:spPr>
          <a:xfrm>
            <a:off x="1335584" y="1580958"/>
            <a:ext cx="73810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3200" dirty="0">
              <a:solidFill>
                <a:srgbClr val="00B0F0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A1568D5-F63B-4A0B-A20F-3DF8DFBA0C49}"/>
              </a:ext>
            </a:extLst>
          </p:cNvPr>
          <p:cNvSpPr txBox="1"/>
          <p:nvPr/>
        </p:nvSpPr>
        <p:spPr>
          <a:xfrm>
            <a:off x="1184392" y="2200879"/>
            <a:ext cx="8432112" cy="42088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rgbClr val="FF7C8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대시보드를 활용한 다이나믹 카드명세서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개발자 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: 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데이터분석과 </a:t>
            </a:r>
            <a:r>
              <a:rPr lang="ko-KR" alt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구본성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개발기간 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: 2021. 08. 00 ~ 2021. 09. 00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예상 개발환경 </a:t>
            </a:r>
            <a:r>
              <a:rPr lang="en-US" altLang="ko-KR" sz="1600" b="1" dirty="0">
                <a:solidFill>
                  <a:srgbClr val="FF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(</a:t>
            </a:r>
            <a:r>
              <a:rPr lang="ko-KR" altLang="en-US" sz="1600" b="1" dirty="0">
                <a:solidFill>
                  <a:srgbClr val="FF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보완 예정</a:t>
            </a:r>
            <a:r>
              <a:rPr lang="en-US" altLang="ko-KR" sz="1600" b="1" dirty="0">
                <a:solidFill>
                  <a:srgbClr val="FF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)</a:t>
            </a:r>
            <a:endParaRPr lang="en-US" altLang="ko-KR" sz="2000" b="1" dirty="0">
              <a:solidFill>
                <a:srgbClr val="FF0000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Front-End : HTML, JS, CSS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Back-End : JAVA, Python, R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Framework : Spring Framework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Visualization : Tableau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DB : Oracle 12c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34B67B2-180C-40C0-AD05-DFC58A3E1528}"/>
              </a:ext>
            </a:extLst>
          </p:cNvPr>
          <p:cNvSpPr txBox="1"/>
          <p:nvPr/>
        </p:nvSpPr>
        <p:spPr>
          <a:xfrm>
            <a:off x="1263575" y="1615511"/>
            <a:ext cx="1555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프로젝트 개요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DC111408-1EA9-421A-9BB9-5C9C6A16BA86}"/>
              </a:ext>
            </a:extLst>
          </p:cNvPr>
          <p:cNvCxnSpPr>
            <a:cxnSpLocks/>
          </p:cNvCxnSpPr>
          <p:nvPr/>
        </p:nvCxnSpPr>
        <p:spPr>
          <a:xfrm>
            <a:off x="1335584" y="1984843"/>
            <a:ext cx="139083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CB6F9824-565E-4276-8896-3E45A9D30C6F}"/>
              </a:ext>
            </a:extLst>
          </p:cNvPr>
          <p:cNvGrpSpPr/>
          <p:nvPr/>
        </p:nvGrpSpPr>
        <p:grpSpPr>
          <a:xfrm>
            <a:off x="643770" y="188165"/>
            <a:ext cx="3981147" cy="830997"/>
            <a:chOff x="357588" y="188165"/>
            <a:chExt cx="3981147" cy="830997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D104D79E-901E-43F1-8667-676DFE6C40AA}"/>
                </a:ext>
              </a:extLst>
            </p:cNvPr>
            <p:cNvSpPr/>
            <p:nvPr/>
          </p:nvSpPr>
          <p:spPr>
            <a:xfrm>
              <a:off x="1141445" y="271010"/>
              <a:ext cx="3197290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개요</a:t>
              </a:r>
              <a:endPara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  <a:p>
              <a:r>
                <a: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프로젝트 개요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B4E0481-940E-4AFF-93C0-15DE43686079}"/>
                </a:ext>
              </a:extLst>
            </p:cNvPr>
            <p:cNvSpPr txBox="1"/>
            <p:nvPr/>
          </p:nvSpPr>
          <p:spPr>
            <a:xfrm>
              <a:off x="357588" y="188165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02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6DC26361-FFE6-4F13-88E4-0B5DE47F4E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1064" y="2604404"/>
            <a:ext cx="5072722" cy="2654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576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C31646F-091B-4C5A-93D5-E959CD92F4AE}"/>
              </a:ext>
            </a:extLst>
          </p:cNvPr>
          <p:cNvSpPr txBox="1"/>
          <p:nvPr/>
        </p:nvSpPr>
        <p:spPr>
          <a:xfrm>
            <a:off x="1335584" y="1580958"/>
            <a:ext cx="73810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3200" dirty="0">
              <a:solidFill>
                <a:srgbClr val="00B0F0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A1568D5-F63B-4A0B-A20F-3DF8DFBA0C49}"/>
              </a:ext>
            </a:extLst>
          </p:cNvPr>
          <p:cNvSpPr txBox="1"/>
          <p:nvPr/>
        </p:nvSpPr>
        <p:spPr>
          <a:xfrm>
            <a:off x="1184392" y="2200879"/>
            <a:ext cx="8432112" cy="2823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rgbClr val="FF7C8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내게 맞는 카드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기본 입력 정보와 선택 입력 정보를 바탕으로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</a:t>
            </a:r>
            <a:b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</a:b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가장 알맞은 카드혜택을 가진 카드 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3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개 추천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입력한 정보와 카드 혜택의 표준화된</a:t>
            </a:r>
            <a:b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</a:b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유클리드 거리를 기반으로 한 카드 추천 시스템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34B67B2-180C-40C0-AD05-DFC58A3E1528}"/>
              </a:ext>
            </a:extLst>
          </p:cNvPr>
          <p:cNvSpPr txBox="1"/>
          <p:nvPr/>
        </p:nvSpPr>
        <p:spPr>
          <a:xfrm>
            <a:off x="1263575" y="1615511"/>
            <a:ext cx="4096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주요기능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1 :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개인 성향에 맞춘 나만의 카드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DC111408-1EA9-421A-9BB9-5C9C6A16BA86}"/>
              </a:ext>
            </a:extLst>
          </p:cNvPr>
          <p:cNvCxnSpPr>
            <a:cxnSpLocks/>
          </p:cNvCxnSpPr>
          <p:nvPr/>
        </p:nvCxnSpPr>
        <p:spPr>
          <a:xfrm>
            <a:off x="1335584" y="1984843"/>
            <a:ext cx="4024981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CB6F9824-565E-4276-8896-3E45A9D30C6F}"/>
              </a:ext>
            </a:extLst>
          </p:cNvPr>
          <p:cNvGrpSpPr/>
          <p:nvPr/>
        </p:nvGrpSpPr>
        <p:grpSpPr>
          <a:xfrm>
            <a:off x="643770" y="188165"/>
            <a:ext cx="3981147" cy="830997"/>
            <a:chOff x="357588" y="188165"/>
            <a:chExt cx="3981147" cy="830997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D104D79E-901E-43F1-8667-676DFE6C40AA}"/>
                </a:ext>
              </a:extLst>
            </p:cNvPr>
            <p:cNvSpPr/>
            <p:nvPr/>
          </p:nvSpPr>
          <p:spPr>
            <a:xfrm>
              <a:off x="1141445" y="271010"/>
              <a:ext cx="3197290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기능소개</a:t>
              </a:r>
              <a:endPara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  <a:p>
              <a:r>
                <a: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주요기능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B4E0481-940E-4AFF-93C0-15DE43686079}"/>
                </a:ext>
              </a:extLst>
            </p:cNvPr>
            <p:cNvSpPr txBox="1"/>
            <p:nvPr/>
          </p:nvSpPr>
          <p:spPr>
            <a:xfrm>
              <a:off x="357588" y="188165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03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pic>
        <p:nvPicPr>
          <p:cNvPr id="5" name="그림 4" descr="테이블이(가) 표시된 사진&#10;&#10;자동 생성된 설명">
            <a:extLst>
              <a:ext uri="{FF2B5EF4-FFF2-40B4-BE49-F238E27FC236}">
                <a16:creationId xmlns:a16="http://schemas.microsoft.com/office/drawing/2014/main" id="{EE0E11D7-0113-4E77-BE36-6049498F18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7460" y="2073303"/>
            <a:ext cx="4684761" cy="3459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9167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C31646F-091B-4C5A-93D5-E959CD92F4AE}"/>
              </a:ext>
            </a:extLst>
          </p:cNvPr>
          <p:cNvSpPr txBox="1"/>
          <p:nvPr/>
        </p:nvSpPr>
        <p:spPr>
          <a:xfrm>
            <a:off x="1335585" y="1580958"/>
            <a:ext cx="35216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3200" dirty="0">
              <a:solidFill>
                <a:srgbClr val="00B0F0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A1568D5-F63B-4A0B-A20F-3DF8DFBA0C49}"/>
              </a:ext>
            </a:extLst>
          </p:cNvPr>
          <p:cNvSpPr txBox="1"/>
          <p:nvPr/>
        </p:nvSpPr>
        <p:spPr>
          <a:xfrm>
            <a:off x="1184392" y="2200879"/>
            <a:ext cx="8432112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rgbClr val="FF7C8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최근 </a:t>
            </a:r>
            <a:r>
              <a:rPr lang="en-US" altLang="ko-KR" sz="2000" dirty="0">
                <a:solidFill>
                  <a:srgbClr val="FF7C8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30</a:t>
            </a:r>
            <a:r>
              <a:rPr lang="ko-KR" altLang="en-US" sz="2000" dirty="0">
                <a:solidFill>
                  <a:srgbClr val="FF7C8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일</a:t>
            </a:r>
            <a:r>
              <a:rPr lang="en-US" altLang="ko-KR" sz="2000" dirty="0">
                <a:solidFill>
                  <a:srgbClr val="FF7C8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 60</a:t>
            </a:r>
            <a:r>
              <a:rPr lang="ko-KR" altLang="en-US" sz="2000" dirty="0">
                <a:solidFill>
                  <a:srgbClr val="FF7C8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일</a:t>
            </a:r>
            <a:r>
              <a:rPr lang="en-US" altLang="ko-KR" sz="2000" dirty="0">
                <a:solidFill>
                  <a:srgbClr val="FF7C8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 90</a:t>
            </a:r>
            <a:r>
              <a:rPr lang="ko-KR" altLang="en-US" sz="2000" dirty="0">
                <a:solidFill>
                  <a:srgbClr val="FF7C8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일의 카드 내역서를 보여줌</a:t>
            </a:r>
            <a:endParaRPr lang="en-US" altLang="ko-KR" sz="2000" dirty="0">
              <a:solidFill>
                <a:srgbClr val="FF7C80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갚아야 할 할부 목록 제공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주간 인사이트 제공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예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)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이번주는 최근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90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일 내 들어 식비 지출이 많아졌습니다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예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)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이번주는 지출이 줄었군요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34B67B2-180C-40C0-AD05-DFC58A3E1528}"/>
              </a:ext>
            </a:extLst>
          </p:cNvPr>
          <p:cNvSpPr txBox="1"/>
          <p:nvPr/>
        </p:nvSpPr>
        <p:spPr>
          <a:xfrm>
            <a:off x="1263575" y="1615511"/>
            <a:ext cx="4096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주요기능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2 :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실시간 내역서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DC111408-1EA9-421A-9BB9-5C9C6A16BA86}"/>
              </a:ext>
            </a:extLst>
          </p:cNvPr>
          <p:cNvCxnSpPr>
            <a:cxnSpLocks/>
          </p:cNvCxnSpPr>
          <p:nvPr/>
        </p:nvCxnSpPr>
        <p:spPr>
          <a:xfrm>
            <a:off x="1335584" y="1984843"/>
            <a:ext cx="2607242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CB6F9824-565E-4276-8896-3E45A9D30C6F}"/>
              </a:ext>
            </a:extLst>
          </p:cNvPr>
          <p:cNvGrpSpPr/>
          <p:nvPr/>
        </p:nvGrpSpPr>
        <p:grpSpPr>
          <a:xfrm>
            <a:off x="643770" y="188165"/>
            <a:ext cx="3981147" cy="830997"/>
            <a:chOff x="357588" y="188165"/>
            <a:chExt cx="3981147" cy="830997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D104D79E-901E-43F1-8667-676DFE6C40AA}"/>
                </a:ext>
              </a:extLst>
            </p:cNvPr>
            <p:cNvSpPr/>
            <p:nvPr/>
          </p:nvSpPr>
          <p:spPr>
            <a:xfrm>
              <a:off x="1141445" y="271010"/>
              <a:ext cx="3197290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기능소개</a:t>
              </a:r>
              <a:endPara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  <a:p>
              <a:r>
                <a: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주요기능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B4E0481-940E-4AFF-93C0-15DE43686079}"/>
                </a:ext>
              </a:extLst>
            </p:cNvPr>
            <p:cNvSpPr txBox="1"/>
            <p:nvPr/>
          </p:nvSpPr>
          <p:spPr>
            <a:xfrm>
              <a:off x="357588" y="188165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03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09BFA422-00B3-46DA-9594-A6307D12FD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9443" y="1580958"/>
            <a:ext cx="4251471" cy="4139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2263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C31646F-091B-4C5A-93D5-E959CD92F4AE}"/>
              </a:ext>
            </a:extLst>
          </p:cNvPr>
          <p:cNvSpPr txBox="1"/>
          <p:nvPr/>
        </p:nvSpPr>
        <p:spPr>
          <a:xfrm>
            <a:off x="1335585" y="1580958"/>
            <a:ext cx="35216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3200" dirty="0">
              <a:solidFill>
                <a:srgbClr val="00B0F0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A1568D5-F63B-4A0B-A20F-3DF8DFBA0C49}"/>
              </a:ext>
            </a:extLst>
          </p:cNvPr>
          <p:cNvSpPr txBox="1"/>
          <p:nvPr/>
        </p:nvSpPr>
        <p:spPr>
          <a:xfrm>
            <a:off x="1184392" y="2200879"/>
            <a:ext cx="8432112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rgbClr val="FF7C8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매월 </a:t>
            </a:r>
            <a:r>
              <a:rPr lang="en-US" altLang="ko-KR" sz="2000" dirty="0">
                <a:solidFill>
                  <a:srgbClr val="FF7C8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1</a:t>
            </a:r>
            <a:r>
              <a:rPr lang="ko-KR" altLang="en-US" sz="2000" dirty="0">
                <a:solidFill>
                  <a:srgbClr val="FF7C8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일 사용자에게 월간 카드 거래 리포트를 발송</a:t>
            </a:r>
            <a:endParaRPr lang="en-US" altLang="ko-KR" sz="2000" dirty="0">
              <a:solidFill>
                <a:srgbClr val="FF7C80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과거의 월간 거래 리포트 조회 가능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주간거래 분석 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(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가장 지출이 많은 주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월 평균 지출액 제공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)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요일별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거래 분석 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(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가장 지출이 많은 요일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)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상세 거래 항목 제공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거래금액 기준 카테고리 분포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예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)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김미미님은 음식에 가장 많은 금액을 소비하셨습니다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예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)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그럴 경우 음식에 관한 상세 거래 내역 제공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34B67B2-180C-40C0-AD05-DFC58A3E1528}"/>
              </a:ext>
            </a:extLst>
          </p:cNvPr>
          <p:cNvSpPr txBox="1"/>
          <p:nvPr/>
        </p:nvSpPr>
        <p:spPr>
          <a:xfrm>
            <a:off x="1263575" y="1615511"/>
            <a:ext cx="4096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주요기능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3 :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월간 거래 리포트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DC111408-1EA9-421A-9BB9-5C9C6A16BA86}"/>
              </a:ext>
            </a:extLst>
          </p:cNvPr>
          <p:cNvCxnSpPr>
            <a:cxnSpLocks/>
          </p:cNvCxnSpPr>
          <p:nvPr/>
        </p:nvCxnSpPr>
        <p:spPr>
          <a:xfrm>
            <a:off x="1335584" y="1984843"/>
            <a:ext cx="28673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CB6F9824-565E-4276-8896-3E45A9D30C6F}"/>
              </a:ext>
            </a:extLst>
          </p:cNvPr>
          <p:cNvGrpSpPr/>
          <p:nvPr/>
        </p:nvGrpSpPr>
        <p:grpSpPr>
          <a:xfrm>
            <a:off x="643770" y="188165"/>
            <a:ext cx="3981147" cy="830997"/>
            <a:chOff x="357588" y="188165"/>
            <a:chExt cx="3981147" cy="830997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D104D79E-901E-43F1-8667-676DFE6C40AA}"/>
                </a:ext>
              </a:extLst>
            </p:cNvPr>
            <p:cNvSpPr/>
            <p:nvPr/>
          </p:nvSpPr>
          <p:spPr>
            <a:xfrm>
              <a:off x="1141445" y="271010"/>
              <a:ext cx="3197290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기능소개</a:t>
              </a:r>
              <a:endPara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  <a:p>
              <a:r>
                <a: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주요기능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B4E0481-940E-4AFF-93C0-15DE43686079}"/>
                </a:ext>
              </a:extLst>
            </p:cNvPr>
            <p:cNvSpPr txBox="1"/>
            <p:nvPr/>
          </p:nvSpPr>
          <p:spPr>
            <a:xfrm>
              <a:off x="357588" y="188165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03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C6C56E9C-F21E-4F5B-BF8C-D5B1BF43A3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6663" y="1281784"/>
            <a:ext cx="4219681" cy="255481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D8A150B-B6B8-4E99-B8D6-655AA1520F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6663" y="3802208"/>
            <a:ext cx="4239221" cy="2716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3504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1344</TotalTime>
  <Words>560</Words>
  <Application>Microsoft Office PowerPoint</Application>
  <PresentationFormat>와이드스크린</PresentationFormat>
  <Paragraphs>111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9" baseType="lpstr">
      <vt:lpstr>KoPubWorld돋움체 Bold</vt:lpstr>
      <vt:lpstr>Arial</vt:lpstr>
      <vt:lpstr>Wingdings</vt:lpstr>
      <vt:lpstr>KoPubWorld돋움체 Light</vt:lpstr>
      <vt:lpstr>맑은 고딕</vt:lpstr>
      <vt:lpstr>KoPub돋움체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KuBonseong</dc:creator>
  <cp:lastModifiedBy>신이휘</cp:lastModifiedBy>
  <cp:revision>61</cp:revision>
  <dcterms:created xsi:type="dcterms:W3CDTF">2020-01-03T14:16:53Z</dcterms:created>
  <dcterms:modified xsi:type="dcterms:W3CDTF">2021-08-17T12:50:25Z</dcterms:modified>
</cp:coreProperties>
</file>