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9" r:id="rId4"/>
    <p:sldId id="333" r:id="rId5"/>
    <p:sldId id="334" r:id="rId6"/>
    <p:sldId id="282" r:id="rId7"/>
    <p:sldId id="341" r:id="rId8"/>
    <p:sldId id="340" r:id="rId9"/>
    <p:sldId id="335" r:id="rId10"/>
    <p:sldId id="342" r:id="rId11"/>
    <p:sldId id="337" r:id="rId12"/>
    <p:sldId id="338" r:id="rId13"/>
    <p:sldId id="339" r:id="rId14"/>
    <p:sldId id="310" r:id="rId15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7"/>
    </p:embeddedFont>
    <p:embeddedFont>
      <p:font typeface="KoPubWorld돋움체 Light" panose="00000300000000000000" pitchFamily="2" charset="-127"/>
      <p:regular r:id="rId18"/>
    </p:embeddedFont>
    <p:embeddedFont>
      <p:font typeface="KoPub돋움체 Bold" panose="02020603020101020101" pitchFamily="18" charset="-127"/>
      <p:regular r:id="rId19"/>
    </p:embeddedFont>
    <p:embeddedFont>
      <p:font typeface="KoPub돋움체 Light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29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nseong\Desktop\Gantt+Chart_20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'Gannt Chart'!$B$7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invertIfNegative val="0"/>
          <c:cat>
            <c:strRef>
              <c:f>'Gannt Chart'!$E$9:$E$21</c:f>
              <c:strCache>
                <c:ptCount val="13"/>
                <c:pt idx="0">
                  <c:v>요구사항 정리분석</c:v>
                </c:pt>
                <c:pt idx="1">
                  <c:v>제안서 작성</c:v>
                </c:pt>
                <c:pt idx="2">
                  <c:v>DB 설계</c:v>
                </c:pt>
                <c:pt idx="3">
                  <c:v>시스템 설계</c:v>
                </c:pt>
                <c:pt idx="4">
                  <c:v>UI 디자인</c:v>
                </c:pt>
                <c:pt idx="5">
                  <c:v>UI 개발</c:v>
                </c:pt>
                <c:pt idx="6">
                  <c:v>세부 모듈 개발</c:v>
                </c:pt>
                <c:pt idx="7">
                  <c:v>메인 프로세스 개발</c:v>
                </c:pt>
                <c:pt idx="8">
                  <c:v>중간점검</c:v>
                </c:pt>
                <c:pt idx="9">
                  <c:v>단위 테스트</c:v>
                </c:pt>
                <c:pt idx="10">
                  <c:v>통합 테스트</c:v>
                </c:pt>
                <c:pt idx="11">
                  <c:v>수정사항 반영</c:v>
                </c:pt>
                <c:pt idx="12">
                  <c:v>릴리즈</c:v>
                </c:pt>
              </c:strCache>
            </c:strRef>
          </c:cat>
          <c:val>
            <c:numRef>
              <c:f>'Gannt Chart'!$B$9:$B$21</c:f>
              <c:numCache>
                <c:formatCode>mm"/"dd;@</c:formatCode>
                <c:ptCount val="13"/>
                <c:pt idx="0">
                  <c:v>44425</c:v>
                </c:pt>
                <c:pt idx="1">
                  <c:v>44425</c:v>
                </c:pt>
                <c:pt idx="2">
                  <c:v>44428</c:v>
                </c:pt>
                <c:pt idx="3">
                  <c:v>44432</c:v>
                </c:pt>
                <c:pt idx="4">
                  <c:v>44436</c:v>
                </c:pt>
                <c:pt idx="5">
                  <c:v>44440</c:v>
                </c:pt>
                <c:pt idx="6">
                  <c:v>44445</c:v>
                </c:pt>
                <c:pt idx="7">
                  <c:v>44449</c:v>
                </c:pt>
                <c:pt idx="8">
                  <c:v>44455</c:v>
                </c:pt>
                <c:pt idx="9">
                  <c:v>44456</c:v>
                </c:pt>
                <c:pt idx="10">
                  <c:v>44457</c:v>
                </c:pt>
                <c:pt idx="11">
                  <c:v>44460</c:v>
                </c:pt>
                <c:pt idx="12">
                  <c:v>44463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4-4E3D-983F-68CCC4796AB8}"/>
            </c:ext>
          </c:extLst>
        </c:ser>
        <c:ser>
          <c:idx val="0"/>
          <c:order val="1"/>
          <c:tx>
            <c:strRef>
              <c:f>'Gannt Chart'!$D$7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49E4-4E3D-983F-68CCC4796AB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4-49E4-4E3D-983F-68CCC4796AB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6-49E4-4E3D-983F-68CCC4796AB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8-49E4-4E3D-983F-68CCC4796AB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A-49E4-4E3D-983F-68CCC4796AB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49E4-4E3D-983F-68CCC4796AB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49E4-4E3D-983F-68CCC4796AB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0-49E4-4E3D-983F-68CCC4796AB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2-49E4-4E3D-983F-68CCC4796AB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4-49E4-4E3D-983F-68CCC4796AB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6-49E4-4E3D-983F-68CCC4796AB8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8-49E4-4E3D-983F-68CCC4796AB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A-49E4-4E3D-983F-68CCC4796AB8}"/>
              </c:ext>
            </c:extLst>
          </c:dPt>
          <c:dLbls>
            <c:numFmt formatCode="#,##0&quot; Days&quot;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Noto Sans CJK KR Medium" pitchFamily="34" charset="-127"/>
                    <a:ea typeface="Noto Sans CJK KR Medium" pitchFamily="34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'Gannt Chart'!$E$9:$E$21</c:f>
              <c:strCache>
                <c:ptCount val="13"/>
                <c:pt idx="0">
                  <c:v>요구사항 정리분석</c:v>
                </c:pt>
                <c:pt idx="1">
                  <c:v>제안서 작성</c:v>
                </c:pt>
                <c:pt idx="2">
                  <c:v>DB 설계</c:v>
                </c:pt>
                <c:pt idx="3">
                  <c:v>시스템 설계</c:v>
                </c:pt>
                <c:pt idx="4">
                  <c:v>UI 디자인</c:v>
                </c:pt>
                <c:pt idx="5">
                  <c:v>UI 개발</c:v>
                </c:pt>
                <c:pt idx="6">
                  <c:v>세부 모듈 개발</c:v>
                </c:pt>
                <c:pt idx="7">
                  <c:v>메인 프로세스 개발</c:v>
                </c:pt>
                <c:pt idx="8">
                  <c:v>중간점검</c:v>
                </c:pt>
                <c:pt idx="9">
                  <c:v>단위 테스트</c:v>
                </c:pt>
                <c:pt idx="10">
                  <c:v>통합 테스트</c:v>
                </c:pt>
                <c:pt idx="11">
                  <c:v>수정사항 반영</c:v>
                </c:pt>
                <c:pt idx="12">
                  <c:v>릴리즈</c:v>
                </c:pt>
              </c:strCache>
            </c:strRef>
          </c:cat>
          <c:val>
            <c:numRef>
              <c:f>'Gannt Chart'!$D$9:$D$21</c:f>
              <c:numCache>
                <c:formatCode>0_);[Red]\(0\)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8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49E4-4E3D-983F-68CCC4796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638528"/>
        <c:axId val="3639072"/>
      </c:barChart>
      <c:catAx>
        <c:axId val="363852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Noto Sans CJK KR DemiLight" pitchFamily="34" charset="-127"/>
                <a:ea typeface="Noto Sans CJK KR DemiLight" pitchFamily="34" charset="-127"/>
              </a:defRPr>
            </a:pPr>
            <a:endParaRPr lang="ko-KR"/>
          </a:p>
        </c:txPr>
        <c:crossAx val="3639072"/>
        <c:crosses val="autoZero"/>
        <c:auto val="1"/>
        <c:lblAlgn val="ctr"/>
        <c:lblOffset val="100"/>
        <c:noMultiLvlLbl val="0"/>
      </c:catAx>
      <c:valAx>
        <c:axId val="3639072"/>
        <c:scaling>
          <c:orientation val="minMax"/>
          <c:max val="44464"/>
          <c:min val="44425"/>
        </c:scaling>
        <c:delete val="0"/>
        <c:axPos val="t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numFmt formatCode="m&quot;/&quot;d;@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Noto Sans CJK KR Medium" pitchFamily="34" charset="-127"/>
                <a:ea typeface="Noto Sans CJK KR Medium" pitchFamily="34" charset="-127"/>
              </a:defRPr>
            </a:pPr>
            <a:endParaRPr lang="ko-KR"/>
          </a:p>
        </c:txPr>
        <c:crossAx val="36385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나눔고딕" pitchFamily="50" charset="-127"/>
          <a:ea typeface="나눔고딕" pitchFamily="50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1B0F-57F4-4348-8F50-D2BD9AB03C7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6B64E-8817-4A85-8147-4DE2E6A1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데이터분석과 </a:t>
            </a:r>
            <a:r>
              <a:rPr lang="ko-KR" altLang="en-US" dirty="0" err="1"/>
              <a:t>구본성입니다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마지막 발표로 대시보드를 활용한 다이나믹 카드명세서라는 주제로 발표를 진행하겠습니다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89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첫번째 기능인 내가 맞는 카드라는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기본입력 정보인 체크카드나 신용카드</a:t>
            </a:r>
            <a:r>
              <a:rPr lang="en-US" altLang="ko-KR" dirty="0"/>
              <a:t>, </a:t>
            </a:r>
            <a:r>
              <a:rPr lang="ko-KR" altLang="en-US" dirty="0"/>
              <a:t>월평균 소비금액</a:t>
            </a:r>
            <a:r>
              <a:rPr lang="en-US" altLang="ko-KR" dirty="0"/>
              <a:t> </a:t>
            </a:r>
            <a:r>
              <a:rPr lang="ko-KR" altLang="en-US" dirty="0"/>
              <a:t>등의 정보를 적고</a:t>
            </a:r>
            <a:endParaRPr lang="en-US" altLang="ko-KR" dirty="0"/>
          </a:p>
          <a:p>
            <a:r>
              <a:rPr lang="ko-KR" altLang="en-US" dirty="0"/>
              <a:t>선택정보로서 자신이 원하는 혜택을 입력합니다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종합한 독립변수들의 조합하여 가장 가까운 표준화된 유클리드 거리에 있는 카드 </a:t>
            </a:r>
            <a:r>
              <a:rPr lang="en-US" altLang="ko-KR" dirty="0"/>
              <a:t>3</a:t>
            </a:r>
            <a:r>
              <a:rPr lang="ko-KR" altLang="en-US" dirty="0"/>
              <a:t>개를 추천해줄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7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두번쨰는</a:t>
            </a:r>
            <a:r>
              <a:rPr lang="ko-KR" altLang="en-US" dirty="0"/>
              <a:t> 실시간 내역서입니다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한달에서 </a:t>
            </a:r>
            <a:r>
              <a:rPr lang="en-US" altLang="ko-KR" dirty="0"/>
              <a:t>3</a:t>
            </a:r>
            <a:r>
              <a:rPr lang="ko-KR" altLang="en-US" dirty="0"/>
              <a:t>달까지의 카드 내역서를 보여주는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 내역이나 할부목록의 기본 기능 뿐만 아니라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한주간 거래에 대해 이번주는 식비 지출이 </a:t>
            </a:r>
            <a:r>
              <a:rPr lang="ko-KR" altLang="en-US" dirty="0" err="1"/>
              <a:t>많다거나</a:t>
            </a:r>
            <a:r>
              <a:rPr lang="en-US" altLang="ko-KR" dirty="0"/>
              <a:t>, </a:t>
            </a:r>
            <a:r>
              <a:rPr lang="ko-KR" altLang="en-US" dirty="0"/>
              <a:t>돈을 적게 사용했다 등의 </a:t>
            </a:r>
            <a:r>
              <a:rPr lang="ko-KR" altLang="en-US" dirty="0" err="1"/>
              <a:t>집중해봐야할</a:t>
            </a:r>
            <a:r>
              <a:rPr lang="ko-KR" altLang="en-US" dirty="0"/>
              <a:t> 인사이트를 제공할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세번째는 </a:t>
            </a:r>
            <a:r>
              <a:rPr lang="ko-KR" altLang="en-US" dirty="0" err="1"/>
              <a:t>월간거래리포트입니다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주간 거래와 </a:t>
            </a:r>
            <a:r>
              <a:rPr lang="ko-KR" altLang="en-US" dirty="0" err="1"/>
              <a:t>요일별</a:t>
            </a:r>
            <a:r>
              <a:rPr lang="ko-KR" altLang="en-US" dirty="0"/>
              <a:t> 거래 분석을 통해 이번달의 거래를 되짚어 볼 수 있으며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거래 금액을 기준으로 내가 주로 어느 부분에 소비했는지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주로 거래한 카테고리에 대해 구체적인 소비 항목은 무엇인지 </a:t>
            </a:r>
            <a:r>
              <a:rPr lang="ko-KR" altLang="en-US" dirty="0" err="1"/>
              <a:t>알아볼수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8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총 거래 분석입니다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총 거래기간</a:t>
            </a:r>
            <a:r>
              <a:rPr lang="en-US" altLang="ko-KR" dirty="0"/>
              <a:t>, </a:t>
            </a:r>
            <a:r>
              <a:rPr lang="ko-KR" altLang="en-US" dirty="0"/>
              <a:t>총 거래건수</a:t>
            </a:r>
            <a:r>
              <a:rPr lang="en-US" altLang="ko-KR" dirty="0"/>
              <a:t>, </a:t>
            </a:r>
            <a:r>
              <a:rPr lang="ko-KR" altLang="en-US" dirty="0"/>
              <a:t>총 거래금액이나 회원등급 등을 조회할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월별 거래 분석을 통해 평균적으로 자신의 지출이 어느 월에 가장 </a:t>
            </a:r>
            <a:r>
              <a:rPr lang="ko-KR" altLang="en-US" dirty="0" err="1"/>
              <a:t>많은지</a:t>
            </a:r>
            <a:r>
              <a:rPr lang="ko-KR" altLang="en-US" dirty="0"/>
              <a:t> 알 </a:t>
            </a:r>
            <a:r>
              <a:rPr lang="ko-KR" altLang="en-US" dirty="0" err="1"/>
              <a:t>수있습니다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계절성을 담은 시계열 모형을 </a:t>
            </a:r>
            <a:r>
              <a:rPr lang="ko-KR" altLang="en-US" dirty="0" err="1"/>
              <a:t>바탕으로한</a:t>
            </a:r>
            <a:r>
              <a:rPr lang="ko-KR" altLang="en-US" dirty="0"/>
              <a:t> 역대 거래추세를 통해 이 </a:t>
            </a:r>
            <a:r>
              <a:rPr lang="ko-KR" altLang="en-US" dirty="0" err="1"/>
              <a:t>다음년의</a:t>
            </a:r>
            <a:r>
              <a:rPr lang="ko-KR" altLang="en-US" dirty="0"/>
              <a:t> 지출에 대해 예측해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9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이상으로 발표 마치도록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/>
            <a:r>
              <a:rPr lang="ko-KR" altLang="en-US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5DB73-170E-404A-A494-1D58197C85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3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배경 및 동기</a:t>
            </a:r>
            <a:r>
              <a:rPr lang="en-US" altLang="ko-KR" dirty="0"/>
              <a:t>, </a:t>
            </a:r>
            <a:r>
              <a:rPr lang="ko-KR" altLang="en-US" dirty="0"/>
              <a:t>개요</a:t>
            </a:r>
            <a:r>
              <a:rPr lang="en-US" altLang="ko-KR" dirty="0"/>
              <a:t>, </a:t>
            </a:r>
            <a:r>
              <a:rPr lang="ko-KR" altLang="en-US" dirty="0"/>
              <a:t>기능소개</a:t>
            </a:r>
            <a:r>
              <a:rPr lang="en-US" altLang="ko-KR" dirty="0"/>
              <a:t>, </a:t>
            </a:r>
            <a:r>
              <a:rPr lang="ko-KR" altLang="en-US" dirty="0"/>
              <a:t>기대효과 순서로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6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프로젝트를 진행하게 된 배경에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평소 하나카드를 비상금카드로 주로 사용하는 편인데요</a:t>
            </a:r>
            <a:r>
              <a:rPr lang="en-US" altLang="ko-KR" dirty="0"/>
              <a:t>. </a:t>
            </a:r>
            <a:r>
              <a:rPr lang="ko-KR" altLang="en-US" dirty="0"/>
              <a:t>주로 식음료를 구매하는데 사용하거나 교통부문에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어느날</a:t>
            </a:r>
            <a:r>
              <a:rPr lang="ko-KR" altLang="en-US" dirty="0"/>
              <a:t> 제가 하나카드에서 제가 어떤 부문에 주로 소비가 이루어지는지 알고자 했지만</a:t>
            </a:r>
            <a:r>
              <a:rPr lang="en-US" altLang="ko-KR" dirty="0"/>
              <a:t>, </a:t>
            </a:r>
            <a:r>
              <a:rPr lang="ko-KR" altLang="en-US" dirty="0"/>
              <a:t>하나카드 카드이용내역은 상호명과 금액만 제공하고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2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부문에서 소비가 많이 이루어 졌는지</a:t>
            </a:r>
            <a:r>
              <a:rPr lang="en-US" altLang="ko-KR" dirty="0"/>
              <a:t>, </a:t>
            </a:r>
            <a:r>
              <a:rPr lang="ko-KR" altLang="en-US" dirty="0"/>
              <a:t>어떤 카테고리에서 많은 지출이 있었는지에 대한 구체적인 정보는 담겨있지 않았고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사용자인 제가 카드 소비 내역을 일일이 직접 계산을 상황을 </a:t>
            </a:r>
            <a:r>
              <a:rPr lang="ko-KR" altLang="en-US" dirty="0" err="1"/>
              <a:t>해야하는</a:t>
            </a:r>
            <a:r>
              <a:rPr lang="ko-KR" altLang="en-US" dirty="0"/>
              <a:t> 상황이었습니다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카드명세서를 </a:t>
            </a:r>
            <a:r>
              <a:rPr lang="ko-KR" altLang="en-US" dirty="0" err="1"/>
              <a:t>슥</a:t>
            </a:r>
            <a:r>
              <a:rPr lang="ko-KR" altLang="en-US" dirty="0"/>
              <a:t> 훑어보면서 대략적인 소비의 방향은 </a:t>
            </a:r>
            <a:r>
              <a:rPr lang="ko-KR" altLang="en-US" dirty="0" err="1"/>
              <a:t>알수</a:t>
            </a:r>
            <a:r>
              <a:rPr lang="ko-KR" altLang="en-US" dirty="0"/>
              <a:t> 있었지만</a:t>
            </a:r>
            <a:r>
              <a:rPr lang="en-US" altLang="ko-KR" dirty="0"/>
              <a:t>, </a:t>
            </a:r>
            <a:r>
              <a:rPr lang="ko-KR" altLang="en-US" dirty="0"/>
              <a:t>지난달 대비 소비금액이 증가했는지 감소했는지 등에 대한 정보는 </a:t>
            </a:r>
            <a:r>
              <a:rPr lang="ko-KR" altLang="en-US" dirty="0" err="1"/>
              <a:t>한달전</a:t>
            </a:r>
            <a:r>
              <a:rPr lang="ko-KR" altLang="en-US" dirty="0"/>
              <a:t> 이나 </a:t>
            </a:r>
            <a:r>
              <a:rPr lang="ko-KR" altLang="en-US" dirty="0" err="1"/>
              <a:t>두달전</a:t>
            </a:r>
            <a:r>
              <a:rPr lang="ko-KR" altLang="en-US" dirty="0"/>
              <a:t> 정보까지 참조해야 </a:t>
            </a:r>
            <a:r>
              <a:rPr lang="ko-KR" altLang="en-US" dirty="0" err="1"/>
              <a:t>알수</a:t>
            </a:r>
            <a:r>
              <a:rPr lang="ko-KR" altLang="en-US" dirty="0"/>
              <a:t> 있을 정도로 불편했습니다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0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저는 월간 소비내역서에 사용자의 소비에 대한 정보 그리고 인사이트를 담아 고객들이 자신의 소비를 되짚어 </a:t>
            </a:r>
            <a:r>
              <a:rPr lang="ko-KR" altLang="en-US" dirty="0" err="1"/>
              <a:t>볼수</a:t>
            </a:r>
            <a:r>
              <a:rPr lang="ko-KR" altLang="en-US" dirty="0"/>
              <a:t> 있도록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소비패턴의 특성이나 간단한 정보를 한눈에 확인할 수 있는 제공할 수 있는 서비스를 만들고자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사용자가 자신의 소비 성향에 따라 알맞은 카드를 택할 수 있도록 하고자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8</a:t>
            </a:r>
            <a:r>
              <a:rPr lang="ko-KR" altLang="en-US" dirty="0"/>
              <a:t>월중순을 시작으로 </a:t>
            </a:r>
            <a:r>
              <a:rPr lang="en-US" altLang="ko-KR" dirty="0"/>
              <a:t>9</a:t>
            </a:r>
            <a:r>
              <a:rPr lang="ko-KR" altLang="en-US" dirty="0"/>
              <a:t>월말까지 개발 예정이며</a:t>
            </a:r>
            <a:r>
              <a:rPr lang="en-US" altLang="ko-KR" dirty="0"/>
              <a:t>, </a:t>
            </a:r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HTML, JS, CSS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쪽에서는 자바</a:t>
            </a:r>
            <a:r>
              <a:rPr lang="en-US" altLang="ko-KR" dirty="0"/>
              <a:t>, </a:t>
            </a:r>
            <a:r>
              <a:rPr lang="ko-KR" altLang="en-US" dirty="0" err="1"/>
              <a:t>아파치탐캣</a:t>
            </a:r>
            <a:r>
              <a:rPr lang="en-US" altLang="ko-KR" dirty="0"/>
              <a:t> </a:t>
            </a:r>
            <a:r>
              <a:rPr lang="ko-KR" altLang="en-US" dirty="0"/>
              <a:t>을 통해 서버와 웹을 구성하며</a:t>
            </a:r>
            <a:r>
              <a:rPr lang="en-US" altLang="ko-KR" dirty="0"/>
              <a:t>,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통한 데이터 분석을 진행하며</a:t>
            </a:r>
            <a:endParaRPr lang="en-US" altLang="ko-KR" dirty="0"/>
          </a:p>
          <a:p>
            <a:r>
              <a:rPr lang="ko-KR" altLang="en-US" dirty="0"/>
              <a:t>대시보드를 구성하기 위해 </a:t>
            </a:r>
            <a:r>
              <a:rPr lang="ko-KR" altLang="en-US" dirty="0" err="1"/>
              <a:t>태블로와</a:t>
            </a:r>
            <a:r>
              <a:rPr lang="ko-KR" altLang="en-US" dirty="0"/>
              <a:t> </a:t>
            </a:r>
            <a:r>
              <a:rPr lang="ko-KR" altLang="en-US" dirty="0" err="1"/>
              <a:t>태블로</a:t>
            </a:r>
            <a:r>
              <a:rPr lang="ko-KR" altLang="en-US" dirty="0"/>
              <a:t> </a:t>
            </a:r>
            <a:r>
              <a:rPr lang="ko-KR" altLang="en-US" dirty="0" err="1"/>
              <a:t>브릿지를</a:t>
            </a:r>
            <a:r>
              <a:rPr lang="ko-KR" altLang="en-US" dirty="0"/>
              <a:t> 사용할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3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8</a:t>
            </a:r>
            <a:r>
              <a:rPr lang="ko-KR" altLang="en-US" dirty="0"/>
              <a:t>월중순을 시작으로 </a:t>
            </a:r>
            <a:r>
              <a:rPr lang="en-US" altLang="ko-KR" dirty="0"/>
              <a:t>9</a:t>
            </a:r>
            <a:r>
              <a:rPr lang="ko-KR" altLang="en-US" dirty="0"/>
              <a:t>월말까지 개발 예정이며</a:t>
            </a:r>
            <a:r>
              <a:rPr lang="en-US" altLang="ko-KR" dirty="0"/>
              <a:t>, </a:t>
            </a:r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HTML, JS, CSS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쪽에서는 자바</a:t>
            </a:r>
            <a:r>
              <a:rPr lang="en-US" altLang="ko-KR" dirty="0"/>
              <a:t>, </a:t>
            </a:r>
            <a:r>
              <a:rPr lang="ko-KR" altLang="en-US" dirty="0" err="1"/>
              <a:t>아파치탐캣</a:t>
            </a:r>
            <a:r>
              <a:rPr lang="en-US" altLang="ko-KR" dirty="0"/>
              <a:t> </a:t>
            </a:r>
            <a:r>
              <a:rPr lang="ko-KR" altLang="en-US" dirty="0"/>
              <a:t>을 통해 서버와 웹을 구성하며</a:t>
            </a:r>
            <a:r>
              <a:rPr lang="en-US" altLang="ko-KR" dirty="0"/>
              <a:t>,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통한 데이터 분석을 진행하며</a:t>
            </a:r>
            <a:endParaRPr lang="en-US" altLang="ko-KR" dirty="0"/>
          </a:p>
          <a:p>
            <a:r>
              <a:rPr lang="ko-KR" altLang="en-US" dirty="0"/>
              <a:t>대시보드를 구성하기 위해 </a:t>
            </a:r>
            <a:r>
              <a:rPr lang="ko-KR" altLang="en-US" dirty="0" err="1"/>
              <a:t>태블로와</a:t>
            </a:r>
            <a:r>
              <a:rPr lang="ko-KR" altLang="en-US" dirty="0"/>
              <a:t> </a:t>
            </a:r>
            <a:r>
              <a:rPr lang="ko-KR" altLang="en-US" dirty="0" err="1"/>
              <a:t>태블로</a:t>
            </a:r>
            <a:r>
              <a:rPr lang="ko-KR" altLang="en-US" dirty="0"/>
              <a:t> </a:t>
            </a:r>
            <a:r>
              <a:rPr lang="ko-KR" altLang="en-US" dirty="0" err="1"/>
              <a:t>브릿지를</a:t>
            </a:r>
            <a:r>
              <a:rPr lang="ko-KR" altLang="en-US" dirty="0"/>
              <a:t> 사용할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9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한달여간 진행할 개발에 대한 방향을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경쟁사로서 뱅크샐러드가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뱅크샐러드는 앞서 말씀드린 기능을 좀더 포괄적으로 제공하고 있는데요</a:t>
            </a:r>
            <a:endParaRPr lang="en-US" altLang="ko-KR" dirty="0"/>
          </a:p>
          <a:p>
            <a:r>
              <a:rPr lang="ko-KR" altLang="en-US" dirty="0"/>
              <a:t>대부분의 금융사의 카드나 서비스를 제공하고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주간 소비 리포트와 건강리포트를 통해 한주간 자신의 소비에서 가장 많이 사용한 금액이나 가장 많이 이용한 카테고리 등 개인의 소비를 되짚어 </a:t>
            </a:r>
            <a:r>
              <a:rPr lang="ko-KR" altLang="en-US" dirty="0" err="1"/>
              <a:t>볼수</a:t>
            </a:r>
            <a:r>
              <a:rPr lang="ko-KR" altLang="en-US" dirty="0"/>
              <a:t> 있도록 하는 기능을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제공할 제 서비스에서 주간소비에 더하여 구체적인 월간</a:t>
            </a:r>
            <a:r>
              <a:rPr lang="en-US" altLang="ko-KR" dirty="0"/>
              <a:t>, </a:t>
            </a:r>
            <a:r>
              <a:rPr lang="ko-KR" altLang="en-US" dirty="0"/>
              <a:t>연간 소비 분석을 통해 자신의 소비를 되짚어 보고</a:t>
            </a:r>
            <a:r>
              <a:rPr lang="en-US" altLang="ko-KR" dirty="0"/>
              <a:t>, </a:t>
            </a:r>
            <a:r>
              <a:rPr lang="ko-KR" altLang="en-US" dirty="0"/>
              <a:t>향후 소비의 방향성을 잡을 인사이트를 제공하도록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4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해당 서비스를 통한 기대효과를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서비스를 통해 자신의 성향에 맞춘 카드를 알아볼 수 있고</a:t>
            </a:r>
            <a:r>
              <a:rPr lang="en-US" altLang="ko-KR" dirty="0"/>
              <a:t>, </a:t>
            </a:r>
            <a:r>
              <a:rPr lang="ko-KR" altLang="en-US" dirty="0"/>
              <a:t>고객이 자신의 성향에 맞춘 카드를 통해 더 풍부한 혜택을 누릴 수 있게 하고</a:t>
            </a:r>
            <a:r>
              <a:rPr lang="en-US" altLang="ko-KR" dirty="0"/>
              <a:t>, </a:t>
            </a:r>
            <a:r>
              <a:rPr lang="ko-KR" altLang="en-US" dirty="0"/>
              <a:t>또한 더 많은 카드 가입을 유도할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서비스를 구현하기 위해서는 먼저 어떤 혜택을 선택사항으로 선택할 수 있는지</a:t>
            </a:r>
            <a:r>
              <a:rPr lang="en-US" altLang="ko-KR" dirty="0"/>
              <a:t>, </a:t>
            </a:r>
            <a:r>
              <a:rPr lang="ko-KR" altLang="en-US" dirty="0"/>
              <a:t>어떤 알고리즘으로 사용자에게 카드를 추천해줄지 보완할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지속적으로 제공해주는 인사이트와 정보를 통해 소비자는 스스로 스마트한 소비를 </a:t>
            </a:r>
            <a:r>
              <a:rPr lang="ko-KR" altLang="en-US" dirty="0" err="1"/>
              <a:t>주도해나감과</a:t>
            </a:r>
            <a:r>
              <a:rPr lang="ko-KR" altLang="en-US" dirty="0"/>
              <a:t> 동시에 앱과 서비스에 대한 의존도를 높일 수 있다는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2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07365" y="2477942"/>
            <a:ext cx="477727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대시보드를 활용한</a:t>
            </a:r>
            <a:endParaRPr lang="en-US" altLang="ko-KR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다이나믹 카드명세서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873283" y="2208545"/>
            <a:ext cx="1522682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873283" y="2189883"/>
            <a:ext cx="21144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창업경진대회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166098" y="5321687"/>
            <a:ext cx="185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2160340089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내게 맞는 카드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입력 정보와 선택 입력 정보를 바탕으로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알맞은 카드혜택을 가진 카드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추천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입력한 정보와 카드 혜택의 표준화된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유클리드 거리를 기반으로 한 카드 추천 시스템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 성향에 맞춘 나만의 카드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402498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E0E11D7-0113-4E77-BE36-6049498F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32" y="2073901"/>
            <a:ext cx="4684761" cy="34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9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최근 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60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90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일의 카드 내역서를 보여줌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날짜 필터링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갚아야 할 할부 목록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 인사이트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이번주는 최근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 내 들어 식비 지출이 많아졌습니다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이번주는 지출이 줄었군요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실시간 내역서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6072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9BFA422-00B3-46DA-9594-A6307D12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43" y="1580958"/>
            <a:ext cx="4251471" cy="41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매월 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사용자에게 월간 카드 거래 리포트를 발송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과거의 월간 거래 리포트 조회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주간거래 분석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지출이 많은 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평균 지출액 제공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요일별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거래 분석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지출이 많은 요일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상세 거래 항목 제공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거래금액 기준 카테고리 분포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김미미님은 음식에 가장 많은 금액을 소비하셨습니다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그럴 경우 음식에 관한 상세 거래 내역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월간 거래 리포트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8673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C56E9C-F21E-4F5B-BF8C-D5B1BF43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663" y="1281784"/>
            <a:ext cx="4219681" cy="2554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8A150B-B6B8-4E99-B8D6-655AA1520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63" y="3802208"/>
            <a:ext cx="4239221" cy="27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거래기간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거래건수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b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거래금액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회원등급 조회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월별 거래 분석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어느 월에 가장 많이 사용했는지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어느 월에는 특히 어떤 카테고리를 주문하는지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시계열 모형을 바탕으로 한 역대 거래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추세를 통한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년의 거래추세 예측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카드 변경 이력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3891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EAFBBF6-B50D-4DFC-8B8E-6B3E8085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6" y="2467110"/>
            <a:ext cx="4962158" cy="28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6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625501" y="2896811"/>
            <a:ext cx="294099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you!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166098" y="5649396"/>
            <a:ext cx="185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2160340089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34ECE3-21A1-4233-B739-F135E55C79D1}"/>
              </a:ext>
            </a:extLst>
          </p:cNvPr>
          <p:cNvGrpSpPr/>
          <p:nvPr/>
        </p:nvGrpSpPr>
        <p:grpSpPr>
          <a:xfrm>
            <a:off x="3430943" y="2598003"/>
            <a:ext cx="4866845" cy="830997"/>
            <a:chOff x="3403338" y="2598003"/>
            <a:chExt cx="4866845" cy="83099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E2BB530-99C6-49BC-B401-9A6540D740F0}"/>
                </a:ext>
              </a:extLst>
            </p:cNvPr>
            <p:cNvGrpSpPr/>
            <p:nvPr/>
          </p:nvGrpSpPr>
          <p:grpSpPr>
            <a:xfrm>
              <a:off x="3403338" y="2598003"/>
              <a:ext cx="1979656" cy="830997"/>
              <a:chOff x="3403338" y="2598003"/>
              <a:chExt cx="1979656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A47EA2-6611-4944-9A6C-2C22128EBDE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03DA1A-6B25-41AD-98F3-1D234C4DCC5F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2009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배경 및 동기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프로젝트 소개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A3CD1D7-4E3F-4A71-A40D-F4B8A085C3EB}"/>
                </a:ext>
              </a:extLst>
            </p:cNvPr>
            <p:cNvGrpSpPr/>
            <p:nvPr/>
          </p:nvGrpSpPr>
          <p:grpSpPr>
            <a:xfrm>
              <a:off x="6454034" y="2598003"/>
              <a:ext cx="1816149" cy="830997"/>
              <a:chOff x="6454034" y="2598003"/>
              <a:chExt cx="1816149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06F76E-3151-41A3-AB21-B3D7CB6CE5BD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EFBBBD-941D-49FB-8502-23F44BB7C27A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개요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프로젝트 구성</a:t>
                </a: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53D26D-FF4F-40A5-BE97-326804CCE0F0}"/>
              </a:ext>
            </a:extLst>
          </p:cNvPr>
          <p:cNvGrpSpPr/>
          <p:nvPr/>
        </p:nvGrpSpPr>
        <p:grpSpPr>
          <a:xfrm>
            <a:off x="3430943" y="3975509"/>
            <a:ext cx="4732193" cy="830997"/>
            <a:chOff x="3403338" y="2598003"/>
            <a:chExt cx="4732193" cy="83099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16B8557-0885-45AC-9205-E7C093F30753}"/>
                </a:ext>
              </a:extLst>
            </p:cNvPr>
            <p:cNvGrpSpPr/>
            <p:nvPr/>
          </p:nvGrpSpPr>
          <p:grpSpPr>
            <a:xfrm>
              <a:off x="3403338" y="2598003"/>
              <a:ext cx="1995686" cy="830997"/>
              <a:chOff x="3403338" y="2598003"/>
              <a:chExt cx="1995686" cy="83099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1E919-5A8A-4099-89A6-26897487D88D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E8058-64BD-42F3-A7C1-EC328EBF3671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2170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기대효과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기대효과 및 방향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63BD9A5-4AD3-4B5A-929D-7951CDE03F70}"/>
                </a:ext>
              </a:extLst>
            </p:cNvPr>
            <p:cNvGrpSpPr/>
            <p:nvPr/>
          </p:nvGrpSpPr>
          <p:grpSpPr>
            <a:xfrm>
              <a:off x="6454034" y="2598003"/>
              <a:ext cx="1681497" cy="830997"/>
              <a:chOff x="6454034" y="2598003"/>
              <a:chExt cx="1681497" cy="83099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324BE4-8A26-4F67-9BBA-5E163247B9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995067-1444-48C1-987B-C07C3733F105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기능소개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주요기능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17406" y="5599075"/>
            <a:ext cx="843211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시중은행에서 제공하고 있는 카드이용내역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상호명과 금액만 제공하고 있음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0ECAB07-8591-4F2D-86A4-F57D5CBA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5" y="2165733"/>
            <a:ext cx="8018141" cy="33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D130AF-6158-47F1-A956-622C02DF329C}"/>
              </a:ext>
            </a:extLst>
          </p:cNvPr>
          <p:cNvSpPr txBox="1"/>
          <p:nvPr/>
        </p:nvSpPr>
        <p:spPr>
          <a:xfrm>
            <a:off x="1184392" y="2200879"/>
            <a:ext cx="8432112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내가 어느 항목에서 많은 소비가 이루어지고 있는지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또는 어떤 요일에는 얼마의 금액을 사용했는지 등에 대한 정보를 알기 어려움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카드 내역서에 또한 내가 사용한 금액이나 항목만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있을뿐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구체적인 정보가 담겨있지 않음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이는 사용자가 자신의 소비 내역을 직접 계산을 해야 하는 상황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9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동기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D130AF-6158-47F1-A956-622C02DF329C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소비 내역서에 사용자의 소비에 대한 정보를 제공해서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고객들이 자신의 소비를 점검하게 하여 더 스마트한 소비를 유도함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하루 소비금액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주요 소비 카테고리 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사람들의 성향에 따라 더 많은 혜택을 볼 수 있는 카드나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서비스를 추천하여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개개인에게 알맞은 카드를 추천해 줄 수 있도록 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4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대시보드를 활용한 다이나믹 카드명세서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데이터분석과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개발기간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2021. 08. 00 ~ 2021. 09. 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예상 개발환경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Front-End : HTML, JS, CSS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Back-End : JAVA, Apache-Tomcat,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            Python, R, Tableau, Tableau Bridge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Framework : Spring Framework, Bootstrap,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MyBatis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 : Oracle 12c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개요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개요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DC26361-FFE6-4F13-88E4-0B5DE47F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93" y="2381768"/>
            <a:ext cx="5018903" cy="26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예상 개발 일정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개요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개요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572919"/>
              </p:ext>
            </p:extLst>
          </p:nvPr>
        </p:nvGraphicFramePr>
        <p:xfrm>
          <a:off x="1263575" y="2134659"/>
          <a:ext cx="9469163" cy="4035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472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뱅크샐러드</a:t>
            </a:r>
            <a:endParaRPr lang="en-US" altLang="ko-KR" sz="16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대부분 금융사의 카드나 서비스를 추천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직접 은행 앱을 통해서 하는게 아닌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금융인증서를 통한 절차를 밟아 개인확인 후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및 카드를 연동하는 시스템</a:t>
            </a:r>
            <a:endParaRPr lang="en-US" altLang="ko-KR" sz="1600" dirty="0"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 소비 리포트와 건강 리포트를 통해 자신의 소비를 되짚어 볼 수 있게 함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소비 분석 뿐만 아니라 연간 소비 분석을 통해 향후 소비의 방향성을 </a:t>
            </a:r>
            <a:r>
              <a:rPr lang="ko-KR" altLang="en-US" sz="1200" dirty="0" err="1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짚어줌</a:t>
            </a:r>
            <a:b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b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16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뱅크샐러드와의 구체적인 차별성 구현 필요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27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방향성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경쟁사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5569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기대효과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기대효과 및 방향성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51607E5-8BFB-4751-98F8-0C4E0C66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751" y="2462536"/>
            <a:ext cx="3499439" cy="2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나에게 맞는 카드를 통해 고객들에게 합리적인 카드 사용을 유도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 많은 카드 가입을 하게끔 할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지속해서 제공하는 인사이트로 인해 해당 서비스와 앱에 대한 의존도 증가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소비자 스스로 스마트한 소비를 주도해 나갈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19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9661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기대효과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기대효과 및 방향성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39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1190</Words>
  <Application>Microsoft Office PowerPoint</Application>
  <PresentationFormat>와이드스크린</PresentationFormat>
  <Paragraphs>193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KoPub돋움체 Bold</vt:lpstr>
      <vt:lpstr>Arial</vt:lpstr>
      <vt:lpstr>Wingdings</vt:lpstr>
      <vt:lpstr>KoPubWorld돋움체 Bold</vt:lpstr>
      <vt:lpstr>KoPub돋움체 Light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KuBonseong</dc:creator>
  <cp:lastModifiedBy>신이휘</cp:lastModifiedBy>
  <cp:revision>65</cp:revision>
  <dcterms:created xsi:type="dcterms:W3CDTF">2020-01-03T14:16:53Z</dcterms:created>
  <dcterms:modified xsi:type="dcterms:W3CDTF">2021-08-20T09:29:36Z</dcterms:modified>
</cp:coreProperties>
</file>