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3" r:id="rId2"/>
    <p:sldId id="336" r:id="rId3"/>
    <p:sldId id="350" r:id="rId4"/>
    <p:sldId id="353" r:id="rId5"/>
    <p:sldId id="347" r:id="rId6"/>
    <p:sldId id="363" r:id="rId7"/>
    <p:sldId id="339" r:id="rId8"/>
    <p:sldId id="364" r:id="rId9"/>
    <p:sldId id="348" r:id="rId10"/>
    <p:sldId id="355" r:id="rId11"/>
    <p:sldId id="359" r:id="rId12"/>
    <p:sldId id="362" r:id="rId13"/>
    <p:sldId id="361" r:id="rId14"/>
    <p:sldId id="436" r:id="rId15"/>
    <p:sldId id="437" r:id="rId16"/>
    <p:sldId id="438" r:id="rId17"/>
    <p:sldId id="439" r:id="rId18"/>
    <p:sldId id="360" r:id="rId19"/>
    <p:sldId id="365" r:id="rId20"/>
    <p:sldId id="43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395997375328083E-2"/>
          <c:y val="5.3031250000000002E-2"/>
          <c:w val="0.51641978346456696"/>
          <c:h val="0.8110312499999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14세이하(백분위)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0.3450900786602385</c:v>
                </c:pt>
                <c:pt idx="1">
                  <c:v>0.37648074432880918</c:v>
                </c:pt>
                <c:pt idx="2">
                  <c:v>0.45577617328519854</c:v>
                </c:pt>
                <c:pt idx="3">
                  <c:v>0.42244731409917913</c:v>
                </c:pt>
                <c:pt idx="4">
                  <c:v>0.42026155101233592</c:v>
                </c:pt>
                <c:pt idx="5">
                  <c:v>0.48984790222635877</c:v>
                </c:pt>
                <c:pt idx="6">
                  <c:v>0.43104541190192452</c:v>
                </c:pt>
                <c:pt idx="7">
                  <c:v>0.69621494410668761</c:v>
                </c:pt>
                <c:pt idx="8">
                  <c:v>0.73922956918276739</c:v>
                </c:pt>
                <c:pt idx="9">
                  <c:v>0.64686930243013063</c:v>
                </c:pt>
                <c:pt idx="10">
                  <c:v>0.6912621359223301</c:v>
                </c:pt>
                <c:pt idx="11">
                  <c:v>0.38149246036860418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6E-439E-89AF-1868224C18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65세이상(백분위)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3.1793960923623446</c:v>
                </c:pt>
                <c:pt idx="1">
                  <c:v>4.4530238357872527</c:v>
                </c:pt>
                <c:pt idx="2">
                  <c:v>4.9661552346570392</c:v>
                </c:pt>
                <c:pt idx="3">
                  <c:v>5.6094282559646675</c:v>
                </c:pt>
                <c:pt idx="4">
                  <c:v>6.2396479691478577</c:v>
                </c:pt>
                <c:pt idx="5">
                  <c:v>7.1983149232163406</c:v>
                </c:pt>
                <c:pt idx="6">
                  <c:v>8.5144146656862496</c:v>
                </c:pt>
                <c:pt idx="7">
                  <c:v>9.5263777211217882</c:v>
                </c:pt>
                <c:pt idx="8">
                  <c:v>7.5795031801272046</c:v>
                </c:pt>
                <c:pt idx="9">
                  <c:v>11.358925048078124</c:v>
                </c:pt>
                <c:pt idx="10">
                  <c:v>12.999352750809063</c:v>
                </c:pt>
                <c:pt idx="11">
                  <c:v>15.128238175022554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6E-439E-89AF-1868224C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24064"/>
        <c:axId val="33625600"/>
      </c:lineChart>
      <c:catAx>
        <c:axId val="33624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25600"/>
        <c:crosses val="autoZero"/>
        <c:auto val="1"/>
        <c:lblAlgn val="ctr"/>
        <c:lblOffset val="100"/>
        <c:noMultiLvlLbl val="0"/>
      </c:catAx>
      <c:valAx>
        <c:axId val="33625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24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79166666666667"/>
          <c:y val="0.30187155511811026"/>
          <c:w val="0.35208333333333336"/>
          <c:h val="0.383756889763779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fld id="{D6FDCEEA-3B1D-4C41-BD62-F7CD59FECFA8}" type="datetimeFigureOut">
              <a:rPr lang="ko-KR" altLang="en-US" smtClean="0"/>
              <a:pPr/>
              <a:t>2019-08-22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fld id="{703842AB-579D-4406-B38F-55B939EC7B8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스톤브랜드 볼드" panose="02020803020101020101" pitchFamily="18" charset="-127"/>
        <a:ea typeface="스톤브랜드 볼드" panose="020208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스톤브랜드 볼드" panose="02020803020101020101" pitchFamily="18" charset="-127"/>
        <a:ea typeface="스톤브랜드 볼드" panose="020208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스톤브랜드 볼드" panose="02020803020101020101" pitchFamily="18" charset="-127"/>
        <a:ea typeface="스톤브랜드 볼드" panose="020208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스톤브랜드 볼드" panose="02020803020101020101" pitchFamily="18" charset="-127"/>
        <a:ea typeface="스톤브랜드 볼드" panose="020208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스톤브랜드 볼드" panose="02020803020101020101" pitchFamily="18" charset="-127"/>
        <a:ea typeface="스톤브랜드 볼드" panose="020208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6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8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27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37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44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5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57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20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1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7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ln>
                <a:solidFill>
                  <a:schemeClr val="bg1">
                    <a:alpha val="30000"/>
                  </a:schemeClr>
                </a:solidFill>
              </a:ln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414-798A-430F-8831-31E9D4E83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FF286-1900-4F98-85A1-BAF1C80EB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8874B-E76D-4BD9-A239-48E1A391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F54F1-F0F4-4A6B-A820-E17F7322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F9B50-26D0-4300-944E-9861255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8396-A28B-47C8-BB3B-76782A27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18D37-D22F-44FD-AAFA-4891CBF6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D829A-B2FE-4ABE-9D4A-E2457535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BA96F-4D85-4E63-B1EA-66813A96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4B35C-D721-454D-A45E-2A8F784A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4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D3962-8D59-48A9-9943-D71FB30D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FB033-CE24-4D6C-99AE-EBFC5886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B69D1-B4F4-45ED-96E8-13C46E67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25976-5602-4781-BC45-CA73B420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A7D19-45EF-4519-8C40-1E402A9C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9E241-3533-4765-A345-663757EC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D098C-B7AC-4EFA-8138-1FB58BBA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91DD-2B12-4EF6-B85F-D0CDC5F7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775C0-AB4C-4CE6-BC5F-A9B29DA9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2D820-4000-4D81-AF56-E3EEF05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FB31B-501E-4AEA-89E8-428C57CC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EE1AF-F040-4C86-B172-4CD77F0E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DA123-2CC4-48D2-9CA5-26DD68B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E573E-2886-4D5B-A569-42B650F3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E52F3-B47F-476C-9BF7-11F92D7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B2FF5-7BAC-4D0A-AA7D-01EE8CB7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EF593-4AF6-4CA4-BBAE-3103D065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4FF-5473-4100-8C49-F0C2C209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66ED5-1814-4C9C-830C-3138117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7A8BE-44F7-4B30-93F1-5CD1DDD9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011DA-8118-495C-87E5-4456482C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B2E28-E90D-47AB-9988-1C37EB94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74A45-3DEE-4CFF-85D1-0742A4B6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D6755-D16C-4666-9F20-56B91018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148391-90C6-4285-8CD1-62498EB4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B7CD8-0EE9-4C02-A4E8-C2EABD3C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8F85B-2D77-4882-A896-7AEA4AC0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A35DF-7C3C-4496-AF65-1B612F7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9F76E4-8B8C-4398-BDF8-BD304807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F857-5635-40FF-8EB2-A6B3D4DB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8B66E-4BF8-4121-A119-CF7A598E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644201-D5CB-41B6-855A-37A60E6C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EDE75-2750-4A0D-85B2-72AADB3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72B423-F71E-4E22-B4C8-200F8293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24A4A-53E0-4C9D-8A2E-39E5AA3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4A836-8268-4CCA-9D8B-1F0812A8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9A4D4-CFAB-4025-ABF7-46885EEA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4448-5516-4199-8CE1-6C220DFD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3DC64-C0C4-4267-923E-55649E8E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68A84-50FB-4350-8D93-48F8BC59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B0D97-BCAA-4057-81B2-D06CD682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B7085-2A77-4D00-8011-274469BA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9DE24-07BA-4FB0-8D20-8AF63A32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C2913-5298-427F-ACC8-2B72B2924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155FF-B44D-4EB5-93B0-1055275F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402A-3B19-4069-ADF9-07459455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32B-8964-422A-A469-6674B2D05B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DCFDD-F618-462F-9A59-84CBE9C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3158E-4334-4B41-BC12-6216F95E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BCF0-57F7-48D2-AFDD-2DBD1D36A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5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96BAE-C581-4BFB-9006-3BF597CE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5AA28-8008-4530-BC6C-A6E5024E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5B0C1-0F8E-4838-849E-0A1171E32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fld id="{83FA732B-8964-422A-A469-6674B2D05BBC}" type="datetimeFigureOut">
              <a:rPr lang="ko-KR" altLang="en-US" smtClean="0"/>
              <a:pPr/>
              <a:t>2019-08-22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F5CD8-7146-4192-A290-39C432F01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AA38B-8BD9-405E-ADFD-39E505EE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스톤브랜드 볼드" panose="02020803020101020101" pitchFamily="18" charset="-127"/>
                <a:ea typeface="스톤브랜드 볼드" panose="02020803020101020101" pitchFamily="18" charset="-127"/>
              </a:defRPr>
            </a:lvl1pPr>
          </a:lstStyle>
          <a:p>
            <a:fld id="{B5E9BCF0-57F7-48D2-AFDD-2DBD1D36A1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스톤브랜드 볼드" panose="02020803020101020101" pitchFamily="18" charset="-127"/>
          <a:ea typeface="스톤브랜드 볼드" panose="020208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724DD-8DEA-462D-97AF-F7C6297B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8"/>
            <a:ext cx="12192000" cy="68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flipV="1">
            <a:off x="527382" y="2756926"/>
            <a:ext cx="11137237" cy="60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6768" y="1925929"/>
            <a:ext cx="5838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charset="-127"/>
                <a:ea typeface="-윤고딕350" charset="-127"/>
              </a:rPr>
              <a:t>노인보호구역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charset="-127"/>
                <a:ea typeface="-윤고딕350" charset="-127"/>
              </a:rPr>
              <a:t>(</a:t>
            </a:r>
            <a:r>
              <a:rPr lang="ko-KR" alt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50" charset="-127"/>
                <a:ea typeface="-윤고딕350" charset="-127"/>
              </a:rPr>
              <a:t>실버존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charset="-127"/>
                <a:ea typeface="-윤고딕350" charset="-127"/>
              </a:rPr>
              <a:t>)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-윤고딕350" charset="-127"/>
              <a:ea typeface="-윤고딕3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76730" y="5774338"/>
            <a:ext cx="5238541" cy="43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노광훈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민경빈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구본성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송상민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조예진</a:t>
            </a:r>
            <a:endParaRPr lang="ko-KR" altLang="en-US" sz="240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52DA8-319A-404B-B457-36705B5CF2B8}"/>
              </a:ext>
            </a:extLst>
          </p:cNvPr>
          <p:cNvSpPr txBox="1"/>
          <p:nvPr/>
        </p:nvSpPr>
        <p:spPr>
          <a:xfrm>
            <a:off x="7711126" y="80465"/>
            <a:ext cx="440537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dirty="0">
                <a:solidFill>
                  <a:schemeClr val="accent1">
                    <a:lumMod val="75000"/>
                  </a:schemeClr>
                </a:solidFill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[</a:t>
            </a:r>
            <a:r>
              <a:rPr lang="ko-KR" altLang="en-US" sz="2133" dirty="0">
                <a:solidFill>
                  <a:schemeClr val="accent1">
                    <a:lumMod val="75000"/>
                  </a:schemeClr>
                </a:solidFill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팀 프로젝트 발표</a:t>
            </a:r>
            <a:r>
              <a:rPr lang="en-US" altLang="ko-KR" sz="2133" dirty="0">
                <a:solidFill>
                  <a:schemeClr val="accent1">
                    <a:lumMod val="75000"/>
                  </a:schemeClr>
                </a:solidFill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]</a:t>
            </a:r>
            <a:endParaRPr lang="ko-KR" altLang="en-US" sz="2133" dirty="0">
              <a:solidFill>
                <a:schemeClr val="accent1">
                  <a:lumMod val="75000"/>
                </a:schemeClr>
              </a:solidFill>
              <a:latin typeface="스톤브랜드 엑스트라볼드" panose="02020A03020101020101" pitchFamily="18" charset="-127"/>
              <a:ea typeface="스톤브랜드 엑스트라볼드" panose="02020A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5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구별 응급시설 노인이용자수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C8D373-3D70-4075-899B-F170CBCC6841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C7EF4-05B7-492A-AC8D-A15FFD18E677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108E8-927E-46A2-826E-5E6EE4FBCD9F}"/>
              </a:ext>
            </a:extLst>
          </p:cNvPr>
          <p:cNvSpPr txBox="1"/>
          <p:nvPr/>
        </p:nvSpPr>
        <p:spPr>
          <a:xfrm>
            <a:off x="8874996" y="2741626"/>
            <a:ext cx="2084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응급시설 이용자수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관악구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강동구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성북구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도봉구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동대문구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2" y="2038596"/>
            <a:ext cx="80676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7"/>
          <a:stretch/>
        </p:blipFill>
        <p:spPr bwMode="auto">
          <a:xfrm>
            <a:off x="7408718" y="1128714"/>
            <a:ext cx="4191000" cy="146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654009-AB99-4936-8387-FA4D72E99A2E}"/>
              </a:ext>
            </a:extLst>
          </p:cNvPr>
          <p:cNvSpPr txBox="1"/>
          <p:nvPr/>
        </p:nvSpPr>
        <p:spPr>
          <a:xfrm>
            <a:off x="10410754" y="6375070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92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구별 지하철 노인이용자수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우대권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AD1AB2-E8C3-454B-9E3B-BE1DEB2AEB7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AD27E-CC6B-44C8-8A85-C4A9F9B78C7E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AD40B-AE04-4C5C-BCC2-ABAF1ADBE20A}"/>
              </a:ext>
            </a:extLst>
          </p:cNvPr>
          <p:cNvSpPr txBox="1"/>
          <p:nvPr/>
        </p:nvSpPr>
        <p:spPr>
          <a:xfrm>
            <a:off x="8570490" y="2906025"/>
            <a:ext cx="2084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지하철 노인이용자수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종로구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성동구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광진구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영등포구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서대문구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3" y="2271119"/>
            <a:ext cx="80105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44" y="1164244"/>
            <a:ext cx="39814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D1CD06-3974-46C6-8E07-210DBBD47AE5}"/>
              </a:ext>
            </a:extLst>
          </p:cNvPr>
          <p:cNvSpPr txBox="1"/>
          <p:nvPr/>
        </p:nvSpPr>
        <p:spPr>
          <a:xfrm>
            <a:off x="10410754" y="6375070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4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 별 노인사고발생건수 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-283" r="1999" b="3998"/>
          <a:stretch/>
        </p:blipFill>
        <p:spPr bwMode="auto">
          <a:xfrm>
            <a:off x="168275" y="1749019"/>
            <a:ext cx="6424550" cy="46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99" y="3741971"/>
            <a:ext cx="65532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5E13F-533D-4E60-9B24-3BB84E817C73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F63A2-A993-4AB7-8B85-258D138593B5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E14A7-232F-4D5E-988B-075229ACC3A1}"/>
              </a:ext>
            </a:extLst>
          </p:cNvPr>
          <p:cNvSpPr txBox="1"/>
          <p:nvPr/>
        </p:nvSpPr>
        <p:spPr>
          <a:xfrm>
            <a:off x="10410754" y="6375070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8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33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 사고발생건수와의 상관관계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2212731"/>
            <a:ext cx="3556810" cy="3556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22" y="2060221"/>
            <a:ext cx="3711062" cy="3690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2" y="2096313"/>
            <a:ext cx="3770422" cy="37704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0031" y="5859709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노인 </a:t>
            </a:r>
            <a:r>
              <a:rPr lang="ko-KR" altLang="en-US" dirty="0" err="1"/>
              <a:t>복지시설수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4971" y="5859709"/>
            <a:ext cx="196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우대권 이용수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5073" y="5859709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노인 </a:t>
            </a:r>
            <a:r>
              <a:rPr lang="ko-KR" altLang="en-US" dirty="0" err="1"/>
              <a:t>응급실이용수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8B0F6-748A-4B0F-AB72-E28066311D70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F9218-DA21-4091-A843-42DBF7E9B2B1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8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D885670-A90A-4262-9B34-2F8BD33CAED9}"/>
              </a:ext>
            </a:extLst>
          </p:cNvPr>
          <p:cNvSpPr/>
          <p:nvPr/>
        </p:nvSpPr>
        <p:spPr>
          <a:xfrm>
            <a:off x="2836094" y="5090325"/>
            <a:ext cx="5877600" cy="1224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33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 분석 결과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8B0F6-748A-4B0F-AB72-E28066311D70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F9218-DA21-4091-A843-42DBF7E9B2B1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743253-3664-45E4-A9FB-A23B86EA8B06}"/>
              </a:ext>
            </a:extLst>
          </p:cNvPr>
          <p:cNvSpPr/>
          <p:nvPr/>
        </p:nvSpPr>
        <p:spPr>
          <a:xfrm>
            <a:off x="2119585" y="4288443"/>
            <a:ext cx="768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노인보호구역과 유사한 어린이보호구역을 통해 변수의 유의성 여부 확인</a:t>
            </a:r>
            <a:endParaRPr lang="ko-KR" altLang="en-US" sz="4000" dirty="0">
              <a:solidFill>
                <a:srgbClr val="C00000"/>
              </a:solidFill>
              <a:latin typeface="스톤브랜드 엑스트라볼드" panose="02020A03020101020101" pitchFamily="18" charset="-127"/>
              <a:ea typeface="스톤브랜드 엑스트라볼드" panose="02020A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B9069D-DC9D-4261-89A1-712FAB0D11F7}"/>
              </a:ext>
            </a:extLst>
          </p:cNvPr>
          <p:cNvSpPr txBox="1"/>
          <p:nvPr/>
        </p:nvSpPr>
        <p:spPr>
          <a:xfrm>
            <a:off x="3980932" y="4685411"/>
            <a:ext cx="341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각각의 데이터를 어린이보호구역에 맞게 대체</a:t>
            </a:r>
            <a:endParaRPr lang="ko-KR" altLang="en-US" sz="12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36759117-BAFB-43F7-9467-9C0FE775F27A}"/>
              </a:ext>
            </a:extLst>
          </p:cNvPr>
          <p:cNvSpPr/>
          <p:nvPr/>
        </p:nvSpPr>
        <p:spPr>
          <a:xfrm flipV="1">
            <a:off x="4444770" y="3580843"/>
            <a:ext cx="2488125" cy="28260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B92962-CF10-4BB7-8B10-B992228DC713}"/>
              </a:ext>
            </a:extLst>
          </p:cNvPr>
          <p:cNvSpPr/>
          <p:nvPr/>
        </p:nvSpPr>
        <p:spPr>
          <a:xfrm>
            <a:off x="516643" y="1837765"/>
            <a:ext cx="11131819" cy="17430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0886" y="1988365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노인복지시설수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0886" y="3019058"/>
            <a:ext cx="159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우대권이용수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0886" y="2503712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노인응급실이용수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BA92DED-C1AC-4867-8E88-60F5459E65B8}"/>
              </a:ext>
            </a:extLst>
          </p:cNvPr>
          <p:cNvSpPr/>
          <p:nvPr/>
        </p:nvSpPr>
        <p:spPr>
          <a:xfrm rot="16200000" flipV="1">
            <a:off x="2342939" y="2490830"/>
            <a:ext cx="1386411" cy="381481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5D18920-417D-40D0-9D34-B4E9DCDC9DAB}"/>
              </a:ext>
            </a:extLst>
          </p:cNvPr>
          <p:cNvGrpSpPr/>
          <p:nvPr/>
        </p:nvGrpSpPr>
        <p:grpSpPr>
          <a:xfrm>
            <a:off x="706416" y="2001967"/>
            <a:ext cx="277906" cy="1386410"/>
            <a:chOff x="1776047" y="5698304"/>
            <a:chExt cx="306269" cy="619111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B9F8445-B6B1-45F0-B9D5-E629323AF6AE}"/>
                </a:ext>
              </a:extLst>
            </p:cNvPr>
            <p:cNvCxnSpPr/>
            <p:nvPr/>
          </p:nvCxnSpPr>
          <p:spPr>
            <a:xfrm flipH="1">
              <a:off x="1776047" y="5698304"/>
              <a:ext cx="3062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C38C900-5DE5-4607-AE9C-F1985C8A2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47" y="5698304"/>
              <a:ext cx="0" cy="619111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57DEE5D-50FF-4A89-911C-0FAC2155F29C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47" y="11889417"/>
              <a:ext cx="27850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523D37-9C56-47DE-966E-8079D817036D}"/>
              </a:ext>
            </a:extLst>
          </p:cNvPr>
          <p:cNvGrpSpPr/>
          <p:nvPr/>
        </p:nvGrpSpPr>
        <p:grpSpPr>
          <a:xfrm rot="10800000">
            <a:off x="2558189" y="2001967"/>
            <a:ext cx="277906" cy="1386410"/>
            <a:chOff x="1776047" y="5698304"/>
            <a:chExt cx="306269" cy="619111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30ECEB4-2DC4-48ED-AA32-987D987ADF17}"/>
                </a:ext>
              </a:extLst>
            </p:cNvPr>
            <p:cNvCxnSpPr/>
            <p:nvPr/>
          </p:nvCxnSpPr>
          <p:spPr>
            <a:xfrm flipH="1">
              <a:off x="1776047" y="5698304"/>
              <a:ext cx="3062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428838A-FD4C-4B05-8C02-F8C87C9E9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47" y="5698304"/>
              <a:ext cx="0" cy="619111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E67AB07-8474-42AC-AA1D-CA0B8A2EA02C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47" y="11889417"/>
              <a:ext cx="27850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7A8BC3D-C1D8-4064-8092-3BC0CB4DE2A1}"/>
              </a:ext>
            </a:extLst>
          </p:cNvPr>
          <p:cNvSpPr txBox="1"/>
          <p:nvPr/>
        </p:nvSpPr>
        <p:spPr>
          <a:xfrm>
            <a:off x="3373404" y="2464339"/>
            <a:ext cx="422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상관관계가 없다는 것을 확인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9261386B-4C35-4625-B6E5-49261737F439}"/>
              </a:ext>
            </a:extLst>
          </p:cNvPr>
          <p:cNvSpPr/>
          <p:nvPr/>
        </p:nvSpPr>
        <p:spPr>
          <a:xfrm rot="16200000" flipV="1">
            <a:off x="7175391" y="2490830"/>
            <a:ext cx="1386411" cy="381481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5E706-8C37-4075-82DB-7D7A6CE71CAA}"/>
              </a:ext>
            </a:extLst>
          </p:cNvPr>
          <p:cNvSpPr txBox="1"/>
          <p:nvPr/>
        </p:nvSpPr>
        <p:spPr>
          <a:xfrm>
            <a:off x="8165328" y="2464339"/>
            <a:ext cx="351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변수로 채택하기 어려움</a:t>
            </a:r>
            <a:endParaRPr lang="ko-KR" alt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F1B7F-2E80-4A59-9698-9162D2EDECD1}"/>
              </a:ext>
            </a:extLst>
          </p:cNvPr>
          <p:cNvSpPr txBox="1"/>
          <p:nvPr/>
        </p:nvSpPr>
        <p:spPr>
          <a:xfrm>
            <a:off x="2981380" y="5090325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노인 </a:t>
            </a:r>
            <a:r>
              <a:rPr lang="ko-KR" altLang="en-US" dirty="0" err="1"/>
              <a:t>복지시설수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FF6DEC-B0C9-40E7-AA51-0099716487B8}"/>
              </a:ext>
            </a:extLst>
          </p:cNvPr>
          <p:cNvSpPr txBox="1"/>
          <p:nvPr/>
        </p:nvSpPr>
        <p:spPr>
          <a:xfrm>
            <a:off x="2981380" y="5945343"/>
            <a:ext cx="196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우대권 이용수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D47A6-2C7A-4D98-945C-CE98D52CFCD4}"/>
              </a:ext>
            </a:extLst>
          </p:cNvPr>
          <p:cNvSpPr txBox="1"/>
          <p:nvPr/>
        </p:nvSpPr>
        <p:spPr>
          <a:xfrm>
            <a:off x="2981380" y="5517834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노인 </a:t>
            </a:r>
            <a:r>
              <a:rPr lang="ko-KR" altLang="en-US" dirty="0" err="1"/>
              <a:t>응급실이용수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EE188C-82FF-4C48-9855-6B9C0F2944CE}"/>
              </a:ext>
            </a:extLst>
          </p:cNvPr>
          <p:cNvSpPr/>
          <p:nvPr/>
        </p:nvSpPr>
        <p:spPr>
          <a:xfrm>
            <a:off x="5475760" y="5517834"/>
            <a:ext cx="426142" cy="41262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2E1ED-37F2-4B89-945D-0D91B9F14C00}"/>
              </a:ext>
            </a:extLst>
          </p:cNvPr>
          <p:cNvSpPr txBox="1"/>
          <p:nvPr/>
        </p:nvSpPr>
        <p:spPr>
          <a:xfrm>
            <a:off x="6263518" y="5090325"/>
            <a:ext cx="2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</a:t>
            </a:r>
            <a:r>
              <a:rPr lang="ko-KR" altLang="en-US" dirty="0" err="1"/>
              <a:t>학교수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EFE8CC-F14D-41CB-A306-E80AEBC2A880}"/>
              </a:ext>
            </a:extLst>
          </p:cNvPr>
          <p:cNvSpPr txBox="1"/>
          <p:nvPr/>
        </p:nvSpPr>
        <p:spPr>
          <a:xfrm>
            <a:off x="6263518" y="5945343"/>
            <a:ext cx="223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구별 어린이 인구수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54AAE-7FA2-4A95-A491-A00366502474}"/>
              </a:ext>
            </a:extLst>
          </p:cNvPr>
          <p:cNvSpPr txBox="1"/>
          <p:nvPr/>
        </p:nvSpPr>
        <p:spPr>
          <a:xfrm>
            <a:off x="6263518" y="5517834"/>
            <a:ext cx="245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어린이 </a:t>
            </a:r>
            <a:r>
              <a:rPr lang="ko-KR" altLang="en-US" dirty="0" err="1"/>
              <a:t>응급실이용수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69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3D6459-03C5-4982-A602-99116F0E9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6" t="8189"/>
          <a:stretch/>
        </p:blipFill>
        <p:spPr>
          <a:xfrm>
            <a:off x="7957499" y="2111852"/>
            <a:ext cx="4067766" cy="3272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725F49-16D3-4848-8B5C-E617CF668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8533" r="76"/>
          <a:stretch/>
        </p:blipFill>
        <p:spPr>
          <a:xfrm>
            <a:off x="71625" y="2067026"/>
            <a:ext cx="4079946" cy="3272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F9566-ACB7-4F4F-B86C-090D765947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36"/>
          <a:stretch/>
        </p:blipFill>
        <p:spPr>
          <a:xfrm>
            <a:off x="3886334" y="2128058"/>
            <a:ext cx="4064657" cy="328404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8B0F6-748A-4B0F-AB72-E28066311D70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F9218-DA21-4091-A843-42DBF7E9B2B1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6FF3F-4F54-4509-BEDB-8157FB68720A}"/>
              </a:ext>
            </a:extLst>
          </p:cNvPr>
          <p:cNvSpPr txBox="1"/>
          <p:nvPr/>
        </p:nvSpPr>
        <p:spPr>
          <a:xfrm>
            <a:off x="835677" y="1164244"/>
            <a:ext cx="806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 사고발생건수와의 상관관계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B7DA04-FCB3-468E-A028-7A2651FEC2AF}"/>
              </a:ext>
            </a:extLst>
          </p:cNvPr>
          <p:cNvSpPr txBox="1"/>
          <p:nvPr/>
        </p:nvSpPr>
        <p:spPr>
          <a:xfrm>
            <a:off x="1234275" y="5635084"/>
            <a:ext cx="17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</a:t>
            </a:r>
            <a:r>
              <a:rPr lang="ko-KR" altLang="en-US" dirty="0" err="1"/>
              <a:t>학교수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346F52-E2DC-4FCB-BD6B-C0957D4197B5}"/>
              </a:ext>
            </a:extLst>
          </p:cNvPr>
          <p:cNvSpPr txBox="1"/>
          <p:nvPr/>
        </p:nvSpPr>
        <p:spPr>
          <a:xfrm>
            <a:off x="8861881" y="5635084"/>
            <a:ext cx="225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구별어린이 인구수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5E46DD-564D-403E-A74F-7607AED3F789}"/>
              </a:ext>
            </a:extLst>
          </p:cNvPr>
          <p:cNvSpPr txBox="1"/>
          <p:nvPr/>
        </p:nvSpPr>
        <p:spPr>
          <a:xfrm>
            <a:off x="4747625" y="5635084"/>
            <a:ext cx="234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</a:t>
            </a:r>
            <a:r>
              <a:rPr lang="ko-KR" altLang="en-US" dirty="0" err="1"/>
              <a:t>응급실이용수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26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8B0F6-748A-4B0F-AB72-E28066311D70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F9218-DA21-4091-A843-42DBF7E9B2B1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6FF3F-4F54-4509-BEDB-8157FB68720A}"/>
              </a:ext>
            </a:extLst>
          </p:cNvPr>
          <p:cNvSpPr txBox="1"/>
          <p:nvPr/>
        </p:nvSpPr>
        <p:spPr>
          <a:xfrm>
            <a:off x="835677" y="1164244"/>
            <a:ext cx="806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C47E5C-C328-4CCC-9E7F-F2F958A2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" y="2109351"/>
            <a:ext cx="3870760" cy="385090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44DEC-B810-44F5-9E34-7857347B7362}"/>
              </a:ext>
            </a:extLst>
          </p:cNvPr>
          <p:cNvSpPr/>
          <p:nvPr/>
        </p:nvSpPr>
        <p:spPr>
          <a:xfrm>
            <a:off x="1990989" y="4833917"/>
            <a:ext cx="286047" cy="1504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DA6079-1FAA-4CCE-960E-0C69FF99357A}"/>
              </a:ext>
            </a:extLst>
          </p:cNvPr>
          <p:cNvGrpSpPr/>
          <p:nvPr/>
        </p:nvGrpSpPr>
        <p:grpSpPr>
          <a:xfrm>
            <a:off x="8221616" y="1988814"/>
            <a:ext cx="3728337" cy="4006268"/>
            <a:chOff x="4074619" y="1719873"/>
            <a:chExt cx="3619473" cy="38892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66BFEF-53BD-420B-9D3B-AE20DB13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4619" y="1719873"/>
              <a:ext cx="3619473" cy="3889289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3F1AC2-9565-4168-916C-B1779B589BED}"/>
                </a:ext>
              </a:extLst>
            </p:cNvPr>
            <p:cNvSpPr/>
            <p:nvPr/>
          </p:nvSpPr>
          <p:spPr>
            <a:xfrm>
              <a:off x="6061298" y="4554071"/>
              <a:ext cx="251012" cy="16136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53C0BD-3C10-43B6-BD4E-793FBBDFF23B}"/>
              </a:ext>
            </a:extLst>
          </p:cNvPr>
          <p:cNvGrpSpPr/>
          <p:nvPr/>
        </p:nvGrpSpPr>
        <p:grpSpPr>
          <a:xfrm>
            <a:off x="3978107" y="2042253"/>
            <a:ext cx="4181996" cy="3974236"/>
            <a:chOff x="7918077" y="1719521"/>
            <a:chExt cx="4181996" cy="39742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E25664D-6722-4024-942A-58437ACC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8077" y="1719521"/>
              <a:ext cx="4181996" cy="397423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C23B7C-05F7-4B62-A2E5-B115084E2FC5}"/>
                </a:ext>
              </a:extLst>
            </p:cNvPr>
            <p:cNvSpPr/>
            <p:nvPr/>
          </p:nvSpPr>
          <p:spPr>
            <a:xfrm>
              <a:off x="9970725" y="4554071"/>
              <a:ext cx="251012" cy="16136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9531627-E579-4B8B-8FCB-4AAAB59BFB6C}"/>
              </a:ext>
            </a:extLst>
          </p:cNvPr>
          <p:cNvSpPr txBox="1"/>
          <p:nvPr/>
        </p:nvSpPr>
        <p:spPr>
          <a:xfrm>
            <a:off x="1133210" y="1744401"/>
            <a:ext cx="17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</a:t>
            </a:r>
            <a:r>
              <a:rPr lang="ko-KR" altLang="en-US" dirty="0" err="1"/>
              <a:t>학교수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30B1F-5B4A-4010-B6B2-214DE672946C}"/>
              </a:ext>
            </a:extLst>
          </p:cNvPr>
          <p:cNvSpPr txBox="1"/>
          <p:nvPr/>
        </p:nvSpPr>
        <p:spPr>
          <a:xfrm>
            <a:off x="8956283" y="1744401"/>
            <a:ext cx="225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구별어린이 인구수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E3327-2DCE-411A-9006-06D0C6C16614}"/>
              </a:ext>
            </a:extLst>
          </p:cNvPr>
          <p:cNvSpPr txBox="1"/>
          <p:nvPr/>
        </p:nvSpPr>
        <p:spPr>
          <a:xfrm>
            <a:off x="4898068" y="1744401"/>
            <a:ext cx="234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</a:t>
            </a:r>
            <a:r>
              <a:rPr lang="ko-KR" altLang="en-US" dirty="0" err="1"/>
              <a:t>응급실이용수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A43060-DB4C-4BB1-834B-D042F7BB96D5}"/>
              </a:ext>
            </a:extLst>
          </p:cNvPr>
          <p:cNvCxnSpPr>
            <a:cxnSpLocks/>
          </p:cNvCxnSpPr>
          <p:nvPr/>
        </p:nvCxnSpPr>
        <p:spPr>
          <a:xfrm>
            <a:off x="2199866" y="4984379"/>
            <a:ext cx="0" cy="10321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851023-F24F-4B4E-B132-105BC98643E3}"/>
              </a:ext>
            </a:extLst>
          </p:cNvPr>
          <p:cNvCxnSpPr>
            <a:cxnSpLocks/>
          </p:cNvCxnSpPr>
          <p:nvPr/>
        </p:nvCxnSpPr>
        <p:spPr>
          <a:xfrm flipH="1">
            <a:off x="2199866" y="5482473"/>
            <a:ext cx="819746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ED3D46-EF1A-468E-8A02-985733881203}"/>
              </a:ext>
            </a:extLst>
          </p:cNvPr>
          <p:cNvCxnSpPr>
            <a:cxnSpLocks/>
          </p:cNvCxnSpPr>
          <p:nvPr/>
        </p:nvCxnSpPr>
        <p:spPr>
          <a:xfrm>
            <a:off x="10361470" y="5074474"/>
            <a:ext cx="0" cy="4079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A877C47-2455-4843-83EC-DA5A3AAD0B2C}"/>
              </a:ext>
            </a:extLst>
          </p:cNvPr>
          <p:cNvCxnSpPr>
            <a:cxnSpLocks/>
          </p:cNvCxnSpPr>
          <p:nvPr/>
        </p:nvCxnSpPr>
        <p:spPr>
          <a:xfrm>
            <a:off x="6172461" y="5056544"/>
            <a:ext cx="0" cy="4079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F3E668-B7AC-4669-959A-2CEB45960C75}"/>
              </a:ext>
            </a:extLst>
          </p:cNvPr>
          <p:cNvSpPr txBox="1"/>
          <p:nvPr/>
        </p:nvSpPr>
        <p:spPr>
          <a:xfrm>
            <a:off x="627530" y="6103650"/>
            <a:ext cx="77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유의수준 </a:t>
            </a:r>
            <a:r>
              <a:rPr lang="en-US" altLang="ko-KR" b="1" dirty="0"/>
              <a:t>0.05</a:t>
            </a:r>
            <a:r>
              <a:rPr lang="ko-KR" altLang="en-US" b="1" dirty="0"/>
              <a:t>에서 </a:t>
            </a:r>
            <a:r>
              <a:rPr lang="en-US" altLang="ko-KR" b="1" dirty="0"/>
              <a:t>p-value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낮으므로 유의하다는 것을 확인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DC5F97E6-E847-4CF1-A35E-421868C5A479}"/>
              </a:ext>
            </a:extLst>
          </p:cNvPr>
          <p:cNvSpPr/>
          <p:nvPr/>
        </p:nvSpPr>
        <p:spPr>
          <a:xfrm>
            <a:off x="8462683" y="6103650"/>
            <a:ext cx="369734" cy="3580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64C3C-0240-4E83-A548-5001B4FCDC61}"/>
              </a:ext>
            </a:extLst>
          </p:cNvPr>
          <p:cNvSpPr txBox="1"/>
          <p:nvPr/>
        </p:nvSpPr>
        <p:spPr>
          <a:xfrm>
            <a:off x="8865721" y="6064558"/>
            <a:ext cx="319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변수채택 가능성 발견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579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8B0F6-748A-4B0F-AB72-E28066311D70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F9218-DA21-4091-A843-42DBF7E9B2B1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6FF3F-4F54-4509-BEDB-8157FB68720A}"/>
              </a:ext>
            </a:extLst>
          </p:cNvPr>
          <p:cNvSpPr txBox="1"/>
          <p:nvPr/>
        </p:nvSpPr>
        <p:spPr>
          <a:xfrm>
            <a:off x="835677" y="1164244"/>
            <a:ext cx="806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변수채택 가능 여부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12FAC0-3293-4D12-A683-A0B1A231B6AF}"/>
              </a:ext>
            </a:extLst>
          </p:cNvPr>
          <p:cNvGrpSpPr/>
          <p:nvPr/>
        </p:nvGrpSpPr>
        <p:grpSpPr>
          <a:xfrm>
            <a:off x="593630" y="2132433"/>
            <a:ext cx="5376864" cy="732557"/>
            <a:chOff x="640880" y="2132433"/>
            <a:chExt cx="4703065" cy="7325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F3E668-B7AC-4669-959A-2CEB45960C75}"/>
                </a:ext>
              </a:extLst>
            </p:cNvPr>
            <p:cNvSpPr txBox="1"/>
            <p:nvPr/>
          </p:nvSpPr>
          <p:spPr>
            <a:xfrm>
              <a:off x="1243570" y="2218659"/>
              <a:ext cx="410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교통약자 보호구역 </a:t>
              </a:r>
              <a:r>
                <a:rPr lang="ko-KR" altLang="en-US" b="1" dirty="0" err="1"/>
                <a:t>선정시</a:t>
              </a:r>
              <a:r>
                <a:rPr lang="ko-KR" altLang="en-US" b="1" dirty="0"/>
                <a:t> 어린이와 노인을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같은 카테고리의 교통약자</a:t>
              </a:r>
              <a:r>
                <a:rPr lang="ko-KR" altLang="en-US" b="1" dirty="0"/>
                <a:t>로 판단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13D210E-1110-4C9E-947C-41D9CD469FC8}"/>
                </a:ext>
              </a:extLst>
            </p:cNvPr>
            <p:cNvSpPr/>
            <p:nvPr/>
          </p:nvSpPr>
          <p:spPr>
            <a:xfrm>
              <a:off x="640880" y="2132433"/>
              <a:ext cx="901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3600" b="1" dirty="0">
                  <a:solidFill>
                    <a:srgbClr val="00206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  <a:cs typeface="함초롬돋움" panose="020B0804000101010101" pitchFamily="50" charset="-127"/>
                </a:rPr>
                <a:t>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B5DAC8-81DF-4AAC-B366-4213C504C6C9}"/>
              </a:ext>
            </a:extLst>
          </p:cNvPr>
          <p:cNvGrpSpPr/>
          <p:nvPr/>
        </p:nvGrpSpPr>
        <p:grpSpPr>
          <a:xfrm>
            <a:off x="6290797" y="2132433"/>
            <a:ext cx="4790658" cy="732556"/>
            <a:chOff x="6096000" y="2132433"/>
            <a:chExt cx="4790658" cy="7325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EA4698-5CEA-419C-8300-44713500F139}"/>
                </a:ext>
              </a:extLst>
            </p:cNvPr>
            <p:cNvSpPr/>
            <p:nvPr/>
          </p:nvSpPr>
          <p:spPr>
            <a:xfrm>
              <a:off x="6786283" y="2218658"/>
              <a:ext cx="4100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어린이보호구역의 수가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증가함</a:t>
              </a:r>
              <a:r>
                <a:rPr lang="ko-KR" altLang="en-US" b="1" dirty="0"/>
                <a:t>에 따라 어린이 사고 건수가 감소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34D1D4-399E-4FD7-99B2-C62B4ECCDFFC}"/>
                </a:ext>
              </a:extLst>
            </p:cNvPr>
            <p:cNvSpPr/>
            <p:nvPr/>
          </p:nvSpPr>
          <p:spPr>
            <a:xfrm>
              <a:off x="6096000" y="2132433"/>
              <a:ext cx="901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3600" b="1" dirty="0">
                  <a:solidFill>
                    <a:srgbClr val="00206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  <a:cs typeface="함초롬돋움" panose="020B0804000101010101" pitchFamily="50" charset="-127"/>
                </a:rPr>
                <a:t>2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22878F-F4A9-42EB-8705-EBF6CB6F53BA}"/>
              </a:ext>
            </a:extLst>
          </p:cNvPr>
          <p:cNvGrpSpPr/>
          <p:nvPr/>
        </p:nvGrpSpPr>
        <p:grpSpPr>
          <a:xfrm>
            <a:off x="672354" y="3340896"/>
            <a:ext cx="4437528" cy="732556"/>
            <a:chOff x="3290047" y="3322834"/>
            <a:chExt cx="4437528" cy="7325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E65191-F098-46A4-8054-80F7ED9442F3}"/>
                </a:ext>
              </a:extLst>
            </p:cNvPr>
            <p:cNvSpPr/>
            <p:nvPr/>
          </p:nvSpPr>
          <p:spPr>
            <a:xfrm>
              <a:off x="3980330" y="3409059"/>
              <a:ext cx="37472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어린이보호구역과 노인보호구역에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동일한 교통 법규 적용</a:t>
              </a:r>
              <a:endParaRPr lang="en-US" altLang="ko-KR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114BD43-96D0-4C37-9335-6848EF12C162}"/>
                </a:ext>
              </a:extLst>
            </p:cNvPr>
            <p:cNvSpPr/>
            <p:nvPr/>
          </p:nvSpPr>
          <p:spPr>
            <a:xfrm>
              <a:off x="3290047" y="3322834"/>
              <a:ext cx="901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3600" b="1" dirty="0">
                  <a:solidFill>
                    <a:srgbClr val="00206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  <a:cs typeface="함초롬돋움" panose="020B0804000101010101" pitchFamily="50" charset="-127"/>
                </a:rPr>
                <a:t>3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9B590E-8795-4F3E-9947-39649A9D1512}"/>
              </a:ext>
            </a:extLst>
          </p:cNvPr>
          <p:cNvGrpSpPr/>
          <p:nvPr/>
        </p:nvGrpSpPr>
        <p:grpSpPr>
          <a:xfrm>
            <a:off x="6290797" y="3340896"/>
            <a:ext cx="4682342" cy="732556"/>
            <a:chOff x="3290047" y="3322834"/>
            <a:chExt cx="4682342" cy="73255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92471F8-0E50-4788-B2BD-5B701E46C45B}"/>
                </a:ext>
              </a:extLst>
            </p:cNvPr>
            <p:cNvSpPr/>
            <p:nvPr/>
          </p:nvSpPr>
          <p:spPr>
            <a:xfrm>
              <a:off x="3980330" y="3409059"/>
              <a:ext cx="39920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전체 사고건수가 많은 구와 노인사고건수가 많은 구의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유사성</a:t>
              </a:r>
              <a:endParaRPr lang="en-US" altLang="ko-KR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05EF01-B7B0-4B8A-9192-B84C4C7846D4}"/>
                </a:ext>
              </a:extLst>
            </p:cNvPr>
            <p:cNvSpPr/>
            <p:nvPr/>
          </p:nvSpPr>
          <p:spPr>
            <a:xfrm>
              <a:off x="3290047" y="3322834"/>
              <a:ext cx="901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3600" b="1" dirty="0">
                  <a:solidFill>
                    <a:srgbClr val="00206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  <a:cs typeface="함초롬돋움" panose="020B0804000101010101" pitchFamily="50" charset="-127"/>
                </a:rPr>
                <a:t>4</a:t>
              </a:r>
            </a:p>
          </p:txBody>
        </p:sp>
      </p:grp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582D1962-4945-4F47-AD78-8410339DBD1A}"/>
              </a:ext>
            </a:extLst>
          </p:cNvPr>
          <p:cNvSpPr/>
          <p:nvPr/>
        </p:nvSpPr>
        <p:spPr>
          <a:xfrm flipV="1">
            <a:off x="2399775" y="4246920"/>
            <a:ext cx="7392450" cy="105383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C4109-9C6D-4C50-A42D-D89A5E12F0D5}"/>
              </a:ext>
            </a:extLst>
          </p:cNvPr>
          <p:cNvSpPr/>
          <p:nvPr/>
        </p:nvSpPr>
        <p:spPr>
          <a:xfrm>
            <a:off x="3517406" y="5435217"/>
            <a:ext cx="5157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변수로 채택 </a:t>
            </a:r>
            <a:r>
              <a:rPr lang="ko-KR" altLang="en-US" sz="3200" dirty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가능하다고 판단</a:t>
            </a: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1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6" y="1164244"/>
            <a:ext cx="763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 설치 예상우선순위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AutoShape 2" descr="data:image/png;base64,iVBORw0KGgoAAAANSUhEUgAAA4cAAAG5CAYAAAA9AkFiAAAABHNCSVQICAgIfAhkiAAAAAlwSFlzAAAPYQAAD2EBqD+naQAAADh0RVh0U29mdHdhcmUAbWF0cGxvdGxpYiB2ZXJzaW9uMy4xLjAsIGh0dHA6Ly9tYXRwbG90bGliLm9yZy+17YcXAAAgAElEQVR4nOzdeVzU1f4/8NfMMOyLBGIqKigFl7RQ0ouWC1dyTa4khKaRuKWF5ZJbV9QMFUrT1BRExX27UJZapnYV3MWvUno1EhW3cmHRYZNlZn5/+ONzHWaAGZyBYeb1fDx85Hw+53Pe53yGsXlzzucckVKpVIKIiIiIiIjMmrihG0BEREREREQNj8khERERERERMTkkIiIiIiIiJodEREREREQEJodEREREREQEJodEREREREQEJodEREREREQEJodEREREREQEJodEREREREQEJodEREREREQEJodEREREREQEJodEREREREQEJodEREREREQEJodEREREREQEJodEREREREQEJodEREREREQEJodEREREREQEJodEZEYKCgpw9+7dhm4GGZlTp07h2rVrGs8VFhbi5s2b9dwiIiKihiFSKpXKhm4EEZmf4uJirb90Ozo6okWLFhrPbdy4ESUlJRg/frzauUmTJiE8PBxdu3YFAMTGxiI+Ph7Z2dl1brc+lJWV4cyZM/jzzz/h6uqKgIAA2NraqpQ5cuQIAgMD8ddff+H555/XOcbt27exfPlyHDp0CNeuXUNhYSGsrKzg7u6Obt264YMPPkDnzp1rrKOgoAB37tzRKl6zZs3g7OxcYxmlUonvv/8eXbt2RbNmzTSW6dWrF9q3b4+VK1fWWNf48eORnZ2N/fv3azyvy/1r3749QkNDMW/ePLVzGzZswKRJk/Dw4cMa6yAiIjIFFg3dACIyTydOnMAbb7yhVdlhw4Zh27ZtGs8dPnwYDx8+1Jgcrl27Fn5+fkJyWFcVFRXIysqCh4cHrK2tn6mu77//HhMmTEBBQQE8PT1x69YtiEQifPnllxg9evQz1V3p119/Rc+ePdGhQwd8+OGH6NChA5ydnVFYWIjr168jOTkZXbt2RUJCQo0xf/75Z4SFhWkV8+uvv8ZHH31UYxm5XI6QkBDs2bMHb775pk590pfLly9jwYIFKsdu376Nb7/9FllZWcKxJk2a1JqgEhERmRomh0TUIIKCgqDNxIW33noLYnHdZ8CPHTtWSBzlcjlatmypcx13797F3/72N5w8eRIBAQF1bsuRI0cwZMgQREdH49NPP4VUKoVSqURCQgLGjRsHe3t7hIeH17n+SrGxsfD09ERqaqravevYsSPeeustuLi4YNasWTUmh6GhoVq9Ry1btoRIJKq1XElJicp/dTF8+HDI5XLh9dmzZ1FUVIShQ4eqlFuxYgWaNm1abT329vbw8/NTOVb1NQDY2dnp3EYiIqLGjskhERk1pVIJC4ua/6n6/vvvq01Oli1bJiRcK1euxJYtW/TeRm3Nnz8f/fv3x9y5c4VjIpEI48ePx4ULF/DZZ5/pJTksLS2Fvb19jUm1k5MTSktLnzkWACgUCkil0lrLnT17FgBw/PhxrUckKz3//PMqyWF1I48SiaTGelq1aoVPPvkE//d//4evv/4aaWlpuHfvHmxsbNC6dWu8/fbb+Oijj2Bvb69T+4iIiEwBk0MiMmrl5eWwsrKqsUzv3r01TgH09/eHk5OT8MxZQ3/hP3/+vEpi+LSgoCCsWrUKpaWltfa3NlFRUejbty8iIiIwatQotG/fHk2aNEFRURGys7Px7bffYvHixZg1a9YzxalUVlYGS0vLWsstXrwY7dq1w9q1axEVFQUvLy+tYyxZsgTAk0T0wIED+P3331FRUYEXXngB/fv31yp+pUuXLuG1117DuHHjkJycjBYtWqC0tBS///475syZgwMHDuDIkSNa10dERGQqmBwSkVErKytTW6ylKnt7e/j4+KgdF4lEWLZsGZKTkwEAV69eNUgbtWVlZYXCwkKN5woLCyGRSGodJdXGP/7xD5w4cQILFy5EcHAwCgoKhHNSqRRdunTBhg0b1KZk1lVxcXGt0zA///xzpKWl4ddff8X8+fPRt29f7Nu3T+P7Vp1Lly4hLCwMd+7cQZcuXWBhYYHFixfD2toaW7duRdu2bdGxY0cAT35uqpOamgpbW1ssX75c5binpycUCgXefPNNFBQUwMHBAQBQVFSEfv36AQDCw8MRGRmpdZuJiIgaEyaHRGTUCgsLhS/p1VEoFHj8+LHGc82bNxcSEJlM1qDbEgQFBWHHjh2YPn26ykiXUqnEpk2bEBgYWOu0SG117twZ3333HQDg/v37KCoqgpWVFdzc3GpNQH///Xet45SVleHx48coKCgQrns64SspKcHMmTORmJiI3bt3o23btli3bh1GjRqFgIAAzJs3D+PGjav1FwAAMHToULi5ueHkyZNwdHQEADx+/BijRo1CaGgofv/9d8THxwMALl68iOjoaI31vPbaaygoKMDnn3+OiIgING/eHOXl5fj999/x1Vdfwd/fX+VnTiKRCM8lNm/eXOt7Q0RE1NgwOSSielVaWqrVIieV8vLy4ODgICR/VlZWas8X7tmzBzY2NhqvDw8Px8iRIwH8byuLurpx4waaNGlSa7nqVjWNiYnB3//+d/Tp0wfz5s3Diy++iJs3byIuLg6nT5/GsWPH6tw2uVyO8vJyjeccHR2FZKqiogIVFRVqZSQSifDc4N/+9jed448dO1b4e3l5OSwsLHDjxg306NEDlpaWOHr0KPz9/YVYGzduxPr16xEdHQ0fHx9hZK46OTk5uHDhAn744QehLwBgbW2NadOmYfv27bh+/ToGDx4MADW+Ty+//DL27t2L+fPnY8GCBcKzly4uLhg0aJDaaqbW1taIjY3V7YYQERE1QkwOiaheeXt748aNGzpdM336dEyfPh0AcOXKFZVn1RYvXqxxf7pKrq6udWqnJtpOw6xuVVMPDw+cOXMG06dPx4ABA1BSUgJLS0u88cYbOHXqFHx9fevcts2bNz/TdMfhw4cLi/Xoa/vbNm3aICEhAb169dKYLI8aNQrvvfeeymjpG2+8gVatWqmVdXJygpOTE06fPo1BgwapnDt58iQkEglatGghTNutbUXUvn37om/fvpDL5fDx8cGwYcMwf/78unSTiIjIZIiU+voWQESkhdu3b2scuQKAcePGwc7ODkuXLq32end39zo/l1deXo7y8nKtpjDWZu/evRg0aBDy8/O1Gk2sSi6X4+HDh3B0dNS40qcum7gDT6bf5uTk6NyOSvb29npNpKuSy+W4cuWKVmWdnZ3RrFkzteNr1qzBhAkT8M4776BPnz6wsLDAsWPHkJiYiE8//RRjxoxRSyyr3r+NGzfi2rVrwghqWVkZNmzYgBdffBGvvPIKSkpKUFRUhMLCQkRFRSEvLw+TJk3Cw4cPn+0GEBERNQIcOSSieuXu7l7tOVtbW9jZ2cHDw0PnekeOHImNGzfWWq5NmzbIzs7WuX59Sk5ORtu2bdGpUye91Wlvb69xNValUokHDx6guLgYVlZWaNq0qdbJ9fHjx/HPf/4T165dU5nKWZW7uzuWLVuG0NDQasvk5+drPV31ww8/1Lj67Lhx49CxY0csW7YMy5Ytg1wuh5eXF3766Sf07t1bJQE9ffo0RowYoVaHq6srHj16BAsLC0ilUkilUqxatQpWVlawsrKCjY0NbGxsYG9vj9atW+Onn36Ci4uLVu0mIiJq7JgcEpFJWLRoEWbOnFljmaSkJOzcubOeWlS92bNnY+jQoXpNDqv68ccf8fXXX+PYsWMoLi4WjltYWOCVV15BZGQkxo8fX+MCOOXl5cjNzYVCoagxVk5OTrULAlVydXXVarpqUFBQjec7d+6MrVu3ajwnkUiEKce3b9/WWGbgwIEqr5OTk7F9+3ZkZGTgr7/+QmlpKaytrdGiRQu8+uqriIiIaPBVbomIiOoLk0MiMgnabANR06bwxqZ58+YYPXp0nabALl26FNOnT8fHH3+MefPmwcvLC87OzigvL8fNmzdx8OBBfPbZZzh06JCwomlNnJ2d69IFFQqFAteuXau1XG3PCgLA6NGj8c9//hPBwcHVlpFKpXBxcanxPX/nnXewZ88ejB8/HpGRkWjZsiWsrKxQUlKCW7du4ZdffkFISAgmTJhQ41RnIqK6OnDgAIqLi4XFtKpas2YNunTpIqyYTGRoTA6JyCRMnz5d62ml2tJmqmpNiVNiYiLGjBmjdbyneXt7Y+3atXW6dtGiRZgyZQri4uJUjltYWMDb2xve3t548cUX0bdvX1y+fLnW6Z5nzpypcTuRV155pdY25eXl4YUXXtCq/ZV7FVbnl19+QYcOHWos89prr9X4DObly5exfft2pKSk4K233lI77+/vj8GDB+Oll17CBx98gFmzZsHNzU2r9hOReWnfvj3++9//1ljm559/Rp8+fdSOp6WlIScnp9rkcNu2bbC1tWVySPWGySERmYyBAwdi7969eqtPm6mqNWmoPfFsbW1x//79Gsvcu3cPAKrdAuRpL7zwQo2L7lTdWqQmhw8fRq9evbQubyiVU2VrmzJbORWWa7cRUXUuXrxY4/mXXnqpxlkMa9asqfaXgXK5vM6/ZCSqCyaHRGQyioqKtNrAvWXLljWOhFVq3ry5wRK8zz77DJ999lmt5aZOnYrFixfrVPcXX3yBESNG4MGDBxg6dCi8vb3h7OyMiooKZGdn48cff0RCQgImT56s1eI/V65cqfF+6ZI43bx5U6v36MUXX6zxy9T9+/e1qsfFxQVNmzZVO/7SSy9h6NCheO+993D8+HH84x//QKtWrYRppTdu3MD+/fuRlJSEqKgojaunEhFpQ6FQaFyVutK4ceOq3YPXGH6ZRuaFySERmYwjR45otSLm9u3btd6z0BB++uknYeP12tRlpcy3334bvr6+WLVqFeLi4pCdnY3i4mJYWlqiRYsW6Ny5M3744Qf07dtXq/q6dOmicxuq895772lVrrYtQhYtWoRFixbVWk9NyfW2bduQnJyMHTt24OOPP8bdu3fx+PFjWFtbo2XLlvD398d3332ntogNEZEuysvLYWVl1dDNINIK9zkkIqORm5sLsVislwVQiIiIjEHz5s1x8OBBtG/fXu3c7NmzsXDhwmpnSsjlcmzevFnj1jxEhsDkkIiIiIhIRxUVFVqVc3R0xKVLl+Du7g6JRKLTc9pE9Y3JIRERERGRjuqS5HEUkIxd49n0i4iIiIjISCiVSrU/5eXlAIBbt25pPF+ZGPbq1QsikUinP1y1lOoDF6QhIiIiIqpHR44cAQDk5ORAKpXCyckJABAVFQV7e3vExsY2YOvInHHk0EBycnKQkJBQ4ybMjGEafaiPGOyD+cRgH8wnBvtgPjHYB+OJYWwmTZqE1atXN3QziARMDg0kJycHiYmJBv9HtLHHMIU+1EcM9sF8YrAP5hODfTCfGOyD8cQgoppxWikRERERkRGYOHEiJBJJQzeDzBhHDomIiIiIGsisWbOERWd8fHzwwgsvqCxEExQU1NBNJDPCkUMt1GV6g1gsxsiRIyEWiw02PcIUYphCH+ojBvtgPjHYB/OJwT6YTwz2oX5iuLq6GqBVuhGLxQgPD4etra1W5bds2YItW7YYuFVE2uM+h1qoyz9QEokEzs7OyM/Ph1wuN0CrTCOGKfShPmKwD+YTg30wnxjsg/nEYB/qJ4YxJIdEjR2nlRIRERERERGnlRIRERER6eLe9s16r9OypTucewTqvV5jtjnrnt7rfM7KAgNbuei9XnPB5JCIiIiISAcFP+/Te53Wfp3MLjncd7dA73V62EqZHD4Do0kO9+/fj59++gmFhYVo3rw5PvroI7i5uSE9PR1JSUkoLi5G165dMW7cOIhEIgDArl27cODAAQDA0KFDhdWcSktLsWLFCly6dAm2trb4+OOP8cILLwAA/vzzTyxbtgw5OTlwd3fHJ598AkdHx4bpNBERERERkZEwmmcOr127hoULF2LdunUICAjA6tWrkZ+fj8TERMyfPx+JiYm4ffs2fvnlFwBAeno6Lly4gNWrVyMuLg7btm3Dn3/+CQDYunUrnn/+eaxfvx5jx47Fl19+KTzYvGTJEgwbNgzr16+Hj48P1q1b12B9JiIiIiIiMhZGkxx+8MEHsLOzAwC88cYb+OOPP3D06FH06NEDrq6ukEqlGDx4MI4dOwYAOHjwIIYMGQKpVAoXFxf07NkTJ0+ehEKhQFpaGkJDQwEAr7zyChwdHZGVlYXr16/DwsICHTt2BAAMHjwYZ86cMdiqW0RERERERI2F0SSHT5PJZHBycsLVq1fRrl074Xjbtm1x69YtAEBWVha8vLyEc56enrh58ybu378PR0dHWFtbq11X9RpbW1s0adIEDx48qIdeERERERERGS+jTA737t2LwMBA5Ofnw8nJSTju6OiIwsJCAE8SSHt7e7VzVa+pPFdQUID8/Hy15wufrpOIiIiIqDF59OgRNm3apHX5nTt3gtuca3bo0CGcP3++xjJ37txBVlYWFAoFlixZUk8tqz9GsyBNpf/7v//Dr7/+ii+//BK//fYbFAqFcE6hUAiL0SgUCiiVSpXXIpEISqVS5RoAkMvlEIvFUCqVah+Gp+uslJOTo7LxvVgsRtOmTXXqh0QiUfmvIZhCDFPoQ33EYB/MJwb7YD4x2AfzicE+1E+Mqt/fXF1d4erqqpe2NbTk5GTExMSoHAsJCcHcuXORn5+PNWvWICIiQjjn7e2NzMxMjXXNmDEDQ4YMgYXF/9IAuVwOf39/jeXz8/OxYcMGBAaazkqq9+7dw5IlS/DFF1+oHD9y5Ai8vLzQsWNH5OXlYfny5Srn33nnHZw4cQLZ2dmYPXs2VqxYgalTp6qUcXJygqenp1rMrKwsZGRkqMxiBIDIyEiNCWlxcTEiIiIwe/bsunazTowqObx58ybWrFmD+fPnQyqVws7OTmVUr6CgQBj5s7GxQXFxsfCcYkFBAZycnNSuAYDCwkK0bt0aEokEd+/eVTtXdaQxJSUFiYmJwuuRI0ciKiqqTn2qj5VQTSGGKfShPmKwD+YTg30wnxjsg/nEYB8MGyMhIUHl+9vYsWPx/vvv66tZDSo0NFRYTwMA5s2bBzc3t2rLFxUV6VS/RCJBRkaGxnOjRo0yufU5SkpKcObMmRrL5OXlISUlBYsWLRKONWnSpNa6HRwcNN7LXr16aSyflJSk8fimTZvwxx9/1BpP34wmOczNzUVsbCymTJmCZs2aAQDatGmDq1evIiAgAMCTjLtt27YAAA8PD2RlZeGVV15ROdeiRQvcv38fpaWlsLKyEs4NGjQIMplMWNAGeJIYlpSUwMVFdS+UIUOGoGfPnsJrsViM/Px8nfojkUjg6OgImUxmsA+UKcQwhT7URwz2wXxisA/mE4N9MJ8Y7EP9xKj6/c1URg2rkslkSE5ORlpaWp3reP/99+Hj44Np06bVWlYul8PS0rLOsYxRYWEhZDJZreVcXFzw5ptv1kOL1DXUfTeK5LC4uBgLFizA6NGj4e3tLRx//fXXMXfuXPTr1w/29vb49ttvERYWBgDo3r07UlJS4Ovri9zcXJw6dQqLFy+GVCqFv78/UlJSMGzYMKSnp8PCwgKtW7eGXC5Hbm4uMjIy8MorryA5ORmBgYFq00qrTkPIycmp8z+Ecrnc4L9tMYUYptCH+ojBPphPDPbBfGKwD+YTg30wbAxTmkZandLSUowYMQLR0dF47rnnhOPnzp2Dj48PoqKiqp3tJpPJIJVKAQDjxo3TahSsMqatre2zN96I/PHHH7hy5QrKy8uRlZWFiRMnAgCuXr2KuXPnPlPdBQUF8PPzUzuelZWlUz0Ndd+NIjn8z3/+gxs3bmD16tXCMRcXF8TFxWHo0KGYOnUqRCIR3nzzTWE+dJ8+fZCdnY1Ro0bBzs4O48ePF6aHjh07FosXL8a7776LFi1aCHOBJRIJPvnkEyxbtgyFhYXw8/Or83RRInrio4c6fIZytS+6vMlK3RtDRERkoq5cuYLRo0dj4sSJwmBJpU6dOqnMjpNIJOjSpQtEIpGwJoetra3wjJ2/v7/KM4c1qdxFwJRs2bIFvr6++Pe//43w8HAkJycDABYsWKDV9WvXrsX+/fs1nnv06JFe2iiTyeDs7KyXunRhFMnhm2++We2QbZ8+fdCnTx+142KxGOPHj8f48ePVzjk5OeHzzz/XWJ+3t7dKEkpEREREZKwUCgXGjBmDe/fuIT4+Hr6+vrVec+PGDa3rj4yMRHp6usqxzMxMldl8ISEhcHR0xIkTJ7RvuJE6ffo08vLysGvXLgwaNAgDBgwQRlErH0mrzahRo/Cvf/1L5R6NGTMGZ8+erfVaBwcHHD16FKtWrcKqVatUzt28eRNubm4qW/J9/fXXSElJUYllSEaRHBIRERERkTqxWIwvvvgCrq6uyMzMxJQpU3Dp0iUUFRWhZcuWCA4ORmpqqtb1ZWdnq7zWtCCKu7s7Ll68+KxNNzp37tzBuHHjsHPnTrRp0wbTpk1DWFgYUlJStFoIqXLXA7FYrLaq7tq1a9XKv/7669ixYwfc3d3Vzn3wwQf44IMPVI69+eabiImJ0Tgttb4wOSQiIiIiMmKurq7IyMjAsGHDEBcXh+joaNjY2ODatWuIjY1FWloa4uPjVa6xtLTUOMp4+fJlFBUVaT2t1FQUFhaiT58+WLZsGXx8fAAA7777LnJycjBjxgy1mYUWFha4ffs2XnvtNVhYWEAsFqNTp07o0KFDtTGKi4sxd+5cfPnllwbtiyGZ108FEREREVEjtG/fPkRGRiI4OFg45uvri4SEBLi7u6slhy1atNC4pULVffbMhb29PU6dOgUHBweV45MnT1bbIx34384IVW3YsKHaGGVlZfjpp5+E5PBf//qXysJBjYG4oRtAREREREQ16927NzZv3owzZ84I0xtzc3MRHR2Nfv36NXDrGoeqiWElsdgwKVH//v0b3UqvHDkkIiIiIjJyAQEBSExMxPLly5GVlQWFQgEHBwcMGjQICxcuVCvv4OCg8dk1GxsbtW3cSHvt2rWr9vlEiUQCCwuLap8ZnDVrFsLDww3ZvGfG5JCIiIiIqBEICAhAQECAVmUvXLhQ5zi6LHBjSmJiYmot0717d+HvVRf3cXBw0DiVV1vx8fFo2rRpna/XByaHREREREQkaNeuXUM3wSxpWtW0vvGZQyIiIiIiImJySERERERERJxWSkRERESkE68NOxq6CSZhx+vmua2GMePIIRERERERETE5JCIiIiIiIk4rJSIiIiLSyc21c/Rep3Urb7j1Ha73eo3ZnP039V5ncwcpJrzWXO/1mgsmh0REREREOii79Yfe6xTb2Ou9TmP3R26Z3usskyv1Xqc54bRSIiIiIiIiYnJIRERERERETA6JiIiIiIgITA6JiIiIiBqtR48eYdOmTQ3dDJNw6NAhnD9/XuO5wsJCxMfH13OL6h8XpCEiIiIiMmLJycmIiYlRORYSEoK5c+ciPz8fa9asQUREhHDu1KlT6Nu3Lzw9PdXqcnBwwNGjR1WOyeVy+Pv7a4ydn5+PDRs2IDAwUA89MQ737t3DkiVL8MUXX6gcP3LkCLy8vNCxY0e1ayqTw/Hjx1dbryncRyaHRERERERGLDQ0FKGhocLrefPmwc3NrcZrAgMDsXv3bq3ql0gkyMjI0Hhu1KhRkMvl2je2ESgpKcGZM2dqLRceHo7MzEwAQHl5Oa5fvw4/Pz/h/Pjx41WSRVO4j0wOiYiIiIgaCZlMhuTkZKSlpdVLPLlcDktLy3qJVV8KCwshk8lqLbdz507h78nJyRgzZgzS0tLg6Oioc8zGch/5zCERERERUSNQWlqKESNGIDo6Gs8995xw/Ny5c/Dx8cHKlSsBAHZ2dsjOzoafnx9eeukl2Nraws/PT/hTUFCgU0xbW1u996Uh/fHHH7hy5QrKy8tx+fJlBAUFISgoCFu3btVY/syZM4iLi8P8+fMRFhaG3NxcnWM2lvvIkUMiIiIiIiN35coVjB49GhMnTkRYWJjKuU6dOuHYsWPC6w4dOgjTG2/fvo3Bgwfj7NmzdYork8ng5ORU94YboS1btsDX1xf//ve/ER4ejuTkZADAggULhDIlJSU4efIkNm3aBJlMhn379sHNzQ3t27dH3759MWDAAAwaNAj+/v4Qi2sfb2ss95HJIRERERGRkVIoFBgzZgzu3buH+Ph4+Pr61lj+6WfiAKCiogI3btxQOx4YGIilS5ciMjIS6enpKucyMzPh7e0tvA4JCYGjoyNOnDjxjL1peKdPn0ZeXh527dqFQYMGYcCAAWjSpAkAwMrKSih39+5dfPvttxg/fjwCAgLw6NEjbNiwASNHjsSpU6eQkpKCXbt2oVOnTgBgMveRySE1WnkPo7Qu+0CH0f/nmqysQ2uIiIiI9E8sFuOLL76Aq6srMjMzMWXKFFy6dAlFRUVo2bIlgoODkZqaKpSvbkGU6iQlJakdc3d3x8WLF5+57cbmzp07GDduHHbu3Ik2bdpg2rRpCAsLQ0pKitpzhJ6ensI0XeDJaqPx8fEYOXIkLCwsEB4ejvDwcOG8qdxHPnNIRERERGTEXF1dkZGRgcGDB6NXr17Yvn07Dh48iDlz5mD//v348MMP1a7Zvn07evbsiYCAAHTp0gWdO3dGWFgYLly40AA9aHiFhYXo06cPFi9eDB8fHwDAu+++iwEDBmDGjBkN3DrjwZFDIiIiIiIjt2/fPkRGRiI4OFg45uvri4SEBLi7u6ts0J6amorly5djz549cHV1FY6np6dj4MCBuH79OiQSSb22v6HZ29vj1KlTcHBwUDk+efJkKBQKtfJVp+GWlZXVOD3XVDA5JCIiIiIycr1798bYsWPRq1cvdO7cGSKRCLm5uVi0aBH69eunUlapVAKA2kIp5pYQVlU1MaykaUEZXafnmgomh0RERERERi4gIACJiYlYvnw5srKyoFAo4ODggEGDBmHhwoUqZXv16oUJEyYgODgYFRUVUCgUUCqVaNWqFfbs2WP2SSJVj8khEYfRnNcAACAASURBVBEREVEjEBAQgICAAK3KRkREICIiok5xnl7gxpzExMTotb7GeB+ZHGrB0tJSZWlbbYhEIgBPNiGtHNrXN1OI8Sz15z3Ue3MAVD/loCbGfJ8MHsOM3of6iME+mE8M9sF8YrAPxhODtNOuXbuGboJJaIz3kcmhFsrKylBWVqbTNRKJBJaWligqKoJcLjdIu0whRn30QVcFBQU6X2MK98nY3gtjfB/qIwb7YD4x2AfzicE+1E8MXX+RT0TquJUFERERERERMTkkIiIiIiIiTislIiIiItKJ12c7GroJJmHHcK+GbgJVwZFDIiIiIiIiYnJIREREREREnFZKRERERKSTrA3D9V6njXsntAyaqvd6jdnwRVl6r7ONmxQLR7fRe73mgskhEREREZEulPrfzkNpgDqNnVyh/zoV3CLzmXBaKRERERERETE5JCIiIiIiIiaHREREREREBD5zaJQerojSumyuDvU2mbhS98YQERERkdF69OgRvv/+e0RERAjHZDIZbt68ifbt26uVP3nyJLp27VqfTTQ6SqUSpaWlsLa2Vjl++vRpODk5wcfHp4Fa1vCYHBIRERERGbHk5GTExMSoHAsJCcHcuXORn5+PNWvWqCSHly5dQmxsLHbv3q1WV1hYGG7fvq1yTC6Xw9/fX2Ps/Px8bNiwAYGBgXroiXHIzMzEJ598gr1796oc37NnD7y8vITk8NSpU+jbty88PT3V6nBwcMDRo0dVjpnCfWRySERE1MjMiXqoQ2nt55jMX9lE98YQkcGFhoYiNDRUeD1v3jy4ubnVeM3hw4fh5+enVf0SiQQZGRkaz40aNQpyuWmtpJqfn4+8vDytygYGBmpMsjUxhfvI5JCIiIiIqJGQyWRITk5GWlpajeWqS2rc3d11iieXy2FpaanTNcbuwIEDOH/+PG7cuAGZTIZ3330XAHD37l3ExsYaJGZjuY9MDomIiIiIGoHS0lKMGDEC0dHReO6554Tj586dg4+PD6KiohAVFQWxWIzjx49rHDms+pydNjFtbW2fue3G4vLly9i5cycSEhIQERGBvXv3CqN9s2fPVilrZ2eH7Oxs+Pn5oby8HNevX8eLL74onD969CgcHBy0ittY7iOTQyIiIiIiI3flyhWMHj0aEydORFhYmMq5Tp064dixY8LrLl264MGDB3qJK5PJ4OTkpJe6GtrBgwcxc+ZM7Nq1C+3bt4dUKkVgYCBWrVqFLl26qJXv0KGDkDjevn0bgwcPxtmzZ+sUu7HcRyaHRERERERGSqFQYMyYMbh37x7i4+Ph6+tbY/mqo4UKhQIFBQVqiUlgYCCWLl2KyMhIpKenq5zLzMyEt7e38DokJASOjo44ceLEM/amYf33v//Fnj170KJFCwDAsGHD0LlzZ+HeSCQSiMVPdvqreh8rKipw48YNteOmdh+ZHBIRERERGSmxWIwvvvgCrq6uyMzMxJQpU3Dp0iUUFRWhZcuWCA4ORmpqqlC+6oIotY14JSUlqR1zd3fHxYsX9dsRIzBp0iQAT7aySE5Oxrfffos7d+7A2toa3t7eGDduHDp06ABA/T7WxlTuI5NDIiIiIiIj5urqioyMDAwbNgxxcXGIjo6GjY0Nrl27htjYWKSlpSE+Pl4ov2nTJnz11VcAIDwrVznipWkLBnMzffp03Lp1C7Nnz4aXlxceP36MU6dO4e2338a6devQrVs3oez27dsRHx+P0tJSKBQKKJVKeHh4YM6cOUIiaUqYHBIRERERGbl9+/YhMjISwcHBwjFfX18kJCTA3d1dJTmMiIhQ2ffwaR4eHoZuqtHbsWMHfv31V2FRH2tra/Tr1w9Xr17F7t27heQwNTUVy5cvx549e+Dq6ipcn56ejoEDB+L69euQSCQN0gdDETd0A4iIiIiIqGa9e/fG5s2bcebMGSiVSgBAbm4uoqOj0a9fvwZuXeMSFBSEBQsW4NGjR8Kxy5cvIykpSWWT+sr7XPkcYiVTSwifxpFDIiIiIiIjFxAQgMTERCxfvhxZWVlQKBRwcHDAoEGDsHDhwoZuXqOSkJCAr7/+GgMHDkRpaSlEIhGaNWuGmJgYlUS7V69emDBhAoKDg1FRUSFMK23VqhX27Nljkkkik0MiIiIiokYgICAAAQEBz1TH1atXay3z9AI3psjS0hLTpk3DtGnTai1b0xTd2jTG+8hppUREREREZkKb0a527drVQ0tMX2O8j0wOiYiIiIiIiMkhERERERERMTkkIiIiIiIicEEaIiIiIiKdeEXuaOgmmIQd//Jq6CZQFUaRHCqVSmRmZuLYsWMYOnQo7O3tAQDBwcFwc3MTys2ZMwetW7eGQqHA2rVrcerUKUilUowdOxavvvoqAODRo0f46quvcPv2bTg7O2Pq1Klo3rw5AOCPP/7AN998A5lMBl9fX3z00UewsrKq/w4TEREREREZGaNIDidOnAhra2vcunULQ4YMEY5LpVKsXbtWrfyPP/6IoqIiJCYm4s6dO5g9ezZWr14NOzs7rF69Gq+99hr69OmDQ4cOYfny5Vi0aBHKy8uxZMkSzJo1C61bt8aKFSuQkpKCd955pz67SkREREREZJSMIjn8/PPP4ezsjDFjxmhV/uDBg5gxYwYkEglat26NDh064Ny5c/Dz88OVK1cwY8YMAEDv3r2xZcsW5OfnIzMzEy+++CI8PDwAAEOGDMHChQuZHBIRERGRTrIOD9V7ndbOneDuN13v9RqzoWOz9F6nRyspYue00Xu95sIokkNnZ2ety1ZUVCAnJwctWrQQjnl6euLWrVtwdHSEp6cnRCIRAEAkEqFNmza4desWrl69Ci+v/81rbtmyJXJzcyGXy7Xa74WIiIiIiMiUGfVqpZaWloiMjMSkSZNw+PBhAE+eKbSzs1Mp5+joiIKCAjx8+BBOTk5q5woLC5Gfnw9HR0fhuEgkgq2tLYqKigzfESIiIiIiIiNnFCOH1dm+fTsA4Pr161iwYAHc3NzQrFkzKJVKlXIKhQJisRgKhQIKhULtnEgkglKprPa6qnJycpCTkyO8FovFaNq0KQAgd/IErdufq3XJJ1yWrtbxCt3UZYS08hpDja4auv66MNf7ZGzvhTG+D/URg30wnxjG9pkDdG+LKbwP9RGDfaifGFW/v7m6usLV1VUvbSMyF0adHFby9PTEgAEDcO7cOYSGhqKwsFDlfEFBARwdHWFvb682ElhYWAgnJyfY2dmpXff48WPY2tqqxUtJSUFiYqLweuTIkYiKigKge8Kni8rptYaKocv03aqeHnU1hLrU/8BAN8rU7pPBY5jh+1AfMdgH84lRt/oN88Gr6+fOFN6H+ojBPhg2RkJCgsr3t7Fjx+L999/XV7OIzEKjSA6BJ9tdSCQS2NjYwM7ODnfv3sXzzz8PAMjKykJQUBDatGmDrKwslWuys7PRpk0b/PXXX/jtt9+Ec9nZ2WjZsqXGkcMhQ4agZ8+ewmuxWIz8/HwD9u4JQ8eoS/0SiQSOjo6QyWSQy+V6b5Oh668Lc71PxvZeGOP7UB8x2AfziWFsnzlA98+dKbwP9RGDfaifGFW/v5nLqOGjR4/w/fffIyIiQqvyV69exa+//oq33nrLwC0zXkqlEqWlpbC2tlY5fvr0aTg5OcHHxwcAIJPJcPPmTbRv316tjpMnT6Jr16710t76ZLTJYU5ODsrLy9G8eXP89ddf2L9/v7AKaY8ePbBr1y58+OGHuHbtGm7evAk/Pz9IpVK4urri0KFDCAoKwo8//oj27dvDzs4OXbp0waZNm5CdnY1WrVrh3//+N9544w2NsatOQ8jJyamX/3EbOsaz1C+Xyw3aPkPXrwtzv0/G8l4Y8/tQHzHYB/OJYSyfOaDunztTeB/qIwb7YNgYpjyNNDk5GTExMSrHQkJCMHfuXOTn52PNmjUak8P33nsPGzduVDl2/fp1/PDDDyrJoVwuh7+/v8bY+fn52LBhAwIDA/XQE+OQmZmJTz75BHv37lU5vmfPHnh5eQnJ4aVLlxAbG4vdu3er1REWFobbt2+rHDOF+2gUyeGMGTOQm5uLnJwcTJ06FWKxGFOmTMGyZctQUVEBOzs7REZGCquNhoeHY9myZXjvvfeEje6lUikAYNKkSVi8eDE2btwILy8vTJ48GQDg4OCAqKgoxMTEoLy8HN27d0e/fv0arM9ERERERNoIDQ1FaGio8HrevHlwc3Or9brU1FSt6pdIJMjIyNB4btSoUUbzCyx9yc/PR15enlZlDx8+DD8/P63KmsJ9NIrkMC4uTuPxNWvWaDxuZWUljCJW1aJFC3z11Vcaz3Xu3BmdO3euWyOJiIiIiBqYTCZDcnIy0tLSai1bWFgImUz2TM+KyuVyWFpa1vl6Y3TgwAGcP38eN27cgEwmw7vvvgsAuHv3LmJjY1XKBgYGahw5dHd31ylmY7mPRpEcEhERERFRzUpLSzFixAhER0fjueeeE46fO3cOPj4+iIqKEhZRzMvLQ25uLi5duoSAgAAMGDAAZWVlyMvLw8svv6xTTE0LODZWly9fxs6dO5GQkICIiAjs3btXGO2bPXu2SlmxWIzjx49rHDms+rxibRrLfWRySERERERk5K5cuYLRo0dj4sSJCAsLUznXqVMnHDt2TOXYli1b0KVLF6xfvx4BAQHYvn07lEolUlNT8d1332kdVyaTqe0j3lgdPHgQM2fOxK5du9C+fXtIpVIEBgZi1apV6NKli1r5Ll264MGDB3qJ3VjuI5NDIiIiIiIjpVAoMGbMGNy7dw/x8fHw9fWt9Zr8/HysW7cO+/fvx+DBg5Geni48WmVnZ6dSNjIyEunp6SrHMjMz4e3tLbwOCQmBo6MjTpw4oYceNZz//ve/2LNnD1q0aAEAGDZsGDp37iwkbRKJRNjJoOpooUKhQEFBgVqCFxgYiKVLl5rMfWRySEREREQG8zAqpvZC/58uO3g2WTm79kImQCwW44svvoCrqysyMzMxZcoUXLp0CUVFRWjZsiWCg4NVFp4pKyvDe++9hxkzZqB58+ZYv349hg4dil27duFvf/ubWv1JSUlqx9zd3XHx4kWD9qshTJo0CcCTrSySk5Px7bff4s6dO7C2toa3tzfGjRuHDh06AIDawjK3b9/G4MGDcfbsWY11m8p9ZHJIRESkR1GzHupQWvuvwisXNdG9MURkElxdXZGRkYFhw4YhLi4O0dHRsLGxwbVr1xAbG4u0tDTEx8cDAN555x38/e9/xzvvvAMAeOmll7By5UqMHj1abeqpuZo+fTpu3bqF2bNnw8vLC48fP8apU6fw9ttvY926dejWrRsAYNOmTcJCl+Xl5bh+/bowoujg4ICjR482WB8MhckhEREREZGR27dvHyIjIxEcHCwc8/X1RUJCAtzd3YXkMCkpCQ4ODirX9uzZE8eOHROmTJq7HTt24NdffxUW9bG2tka/fv1w9epV7N69W0gOIyIiNO4fCQAeHh711dx6xZ8QIiIiIiIj17t3b2zevBlnzpyBUqkEAOTm5iI6Olpl7+6qiWElJob/ExQUhAULFuDRo0fCscuXLyMpKcnoN6k3NI4cEhEREREZuYCAACQmJmL58uXIysqCQqGAg4MDBg0ahIULFzZ08xqVhIQEfP311xg4cCBKS0shEonQrFkzxMTEqCTa5ojJIRERERFRIxAQEICAgIBnqiMoKAhBQUE1lnl6gRtTZGlpiWnTpmHatGl1ruPq1au1lmmM95Hjy0REREREJGjXrl1DN8HoSSSSWss0xvvI5JCIiIiIiIiYHBIRERERERGfOSQiIiIi0omFbRv912ntpvc6jV0bd/2nIs2bMb15Frx7RGT0oh7GaV9Y+z3FsbLJDN0bQ0REZs/j7zr8f4mqFTfXo6GbQFUwOSQiqgdRD09rX1inBPfvujeGiIiISAM+c0hEREREREQcOSQiIiIi0sUfWUP1XqeNdSe0cp+u93qN2QdDs/Rep7uHFJ/G6v+ZUHPBkUMiIiIiIiJickhERERERERMDomIiIiIiAhMDomIiIiIGrXo6GiNxwsLC9WOffvttygoKDB0k6iR4oI0RGT2oh7u1O0CnbaaCNetbiIioiqOHDmC2bNnqx3/9NNPMWDAACQlJeHzzz8XjicmJmLNmjV4/vnncf/+fcybNw/9+/cHAHz11Vfo1KkTHBwchPJyuRz+/v4aY+fn52PDhg0IDAzUc68aXklJCcrLy+Ho6KjztUuWLMHHH38MCwvTSqdMqzdERERERCamW7du2L17t8qxBQsWIC8vT63s6dOnsW3bNhw/fhyWlpbIz89Hjx498PLLL6Nly5Ya65dIJMjIyNB4btSoUZDL5c/eCSO0fv16/Prrr1izZo3aua1bt+L69etqx5s0aYKoqCisWLECH374oUpyaApJNpNDIiIiIiIjZmlpCVdXV8hkMohEIjg4OEAul8PKykqtbGpqKoYMGQJLS0sAgLOzM3r37o3Tp0/jrbfeAgDs3r0bnp6e+Oc//1lrbLlcLtRlSn7//XesX78ednZ2SE1NRc+ePVXOt27dWuP9tbOzq7ZOU0iy+cwhEREREVEjsGbNGmzcuBHAk+cJnZ2dAQAVFRX4/fff8ddff6FVq1a4fPmyynUXL15E69athdcPHjxATk6OVjFLS0tha2urpx40rNLSUqSnp2PSpEn46KOPsGvXLnz//fdISEjAqFGjcPLkSZSUlAAAunfvjuLiYgBAaGgoPDw8cPnyZWF6rq4aS5LNkUMiIiIiokZm7NixeOGFFwAABQUFiImJQY8ePTBq1Chs2LABkydPRseOHfHzzz+jbdu2ePXVV1Wu9fDw0CqOTCaDk5OTIbpQ73788UccPHgQoaGhWLZsGVJTU3H06FFs27YN58+fx9atW3HkyBHMmjULAJCTkwOxWCz8/c6dO3WO3ViSbCaHREREVO/+E/VQh9LarwL1j5VNdG8MkRHLyspCYmIi5HI5zpw5AwD47bffUFZWhsLCQqxcuRLOzs7YsmWLcM3+/ftx6NAhZGdnIyoqCl27dq22/sjISKSnp6scy8zMhLe3t/A6JCQEjo6OOHHihJ57V79CQkIQEhIivL516xYuXrwIAOjYsSM6duyoUl4qlQojieXl5Wojfz179oSdnR3+85//1Bq7sSTZTA6JiIiIiIyUq6srevToAQsLC/Tv3x+WlpawsrKCjY0N7Ozs4OrqqnaNSCTCG2+8obG+Y8eOqbxOSkpSK+Pu7i4kTaYiPT0dkZGRGs/t379f5fXMmTMxYsQISKVSPHz45BdZZWVlkEqlKuXS0tKE5xJNJclmckhEREREZKSaNGmCgQMHIisrC+fPn0dYWFit1xw9ehQTJ07UeC4rKwsXL17UelqpqejcubPOCa9UKkVZWRmAJ8lh1ZFDkUgk/N1Ukmwmh0RERERERi47Oxv79u3TmBzevn1b5XX37t2rXTXz9ddfN0j7Ggu5XI7Y2Fj88MMPAAClUgmFQoFu3bohJiYGjo6OuHHjBsLDw/Hw4UOUlpbi4MGDePToEcrKypCeno73338fgGpyaCqYHGqhcvgeAHR5QkJXlZuRGirG05udaqvyh97Ozg5KpVLfTXqm+vMMdKNM7T4ZPEZ9vA+GjmHAD7ahY/Dn1RhjGObNVn2v6yNG7Z7tfTCOPgD8TBi6fmP6XkO0fPly3LhxA0ePHhVGAhUKBZYvX46JEydi48aNaNOmDU6dOlVjPdOmTauP5tY7JodaKCsrE4aUDamgoMDo6pdIJLC0tERRUZFB9mYxdP11Ya73ydjeC0N/HkwlBn9eG3cMXRjjz6ux3SOAn4nG3AddVX2vNe1JZ0ocHByQkZEBPz8/jee3bdsGX1/fem5V4yMWi1FWVgaFQiEcUyqVKC0thUQi0akujhwSEREREVG9+/vf/17tVFFdTJgwQdgfsTqpqanPHMdYTZw4EXFxccKm95XTSnv06IGvv/66gVvX8JgcmqmHe6K0Lqv9AuJAk0ErdW8MEREREdWL4cOH11qmXbt29dCShiEWizFr1ixhL8O6ys7OrrVMY0yyxQ3dACIiIiIiIlPTGJNsJodERERERETE5JCIiIiIiIj4zCERERERkU7s7XrrvU4rq9Z6r9PYvdbbTu91OrswvXkWvHtERGQ0on7WZUc07ZfLWtm3ie6NISKqRovmYxu6CSZh+NjmDd0EqkLraaVSqRSWlpZa/6ksv2HDBgM2n4iIiIiIiPRB65HDrKysOgVwdXWt03VERERERMbo/J1leq/T0aot2rkG671eY7Z72R2919nETYpe77jpvV5zoXVyWFhYiNxcXXa8ezLa2KZNG50bRURERERkrB6UnNJ7nQplGQDzSg7/OFWi9zrdPCqAd/RerdnQOjn85ptvcPjwYQDA/fv3YWVlBScnJwBATk4OJBIJnJ2dVa557rnncPz4cT02l4iIiIiIiAxB6+Rw1apVwt8nTpwIHx8ffPjhhwCAadOmoXnz5pgyZYr+W0hEREREREQGp9M+h3l5eSgvL4dIJIJIJDJUm4iIiIiIiKie6ZQcDhkyBHZ2dkhKSsK+ffvw22+/AQBatWqFZs2aGaSBREREREREZHg6JYcAkJycjB9//BEdO3ZE//79ERQUhH79+mH48OGGaB8REREREdVAl63j8vLycPfuXcM1xsjl5eUhOzsbSqVSOKZQKBAXF6ex/NatW1XKAsCZM2dw6dIlg7azoWj9zGElV1dXdOvWDd27d8fcuXPx1VdfISAgAEuWLEFkZKQh2khEREREZLYuXLiAd999V+WYTCbDggULMGzYMMyePRsjR44EANy5cweLFi1Sq8PFxQWfffYZfvjhB2RlZSEmJkY4J5fL4e/vrzF2fn4+NmzYgMDAQP11qAE8fvwYw4cPR3FxMZo1a4YLFy4gMTERnTp1gkKhwOrVqzFjxgyh7OPHjwEAs2bNQr9+/SCRSGBpaQlbW1v8+OOPcHd3h6+vr1C/qdxDnZPDp0mlUsyYMQP9+/dHcHAwcnJyMG3aNH21jYiIiIjI7HXo0AEZGRkqx2bOnAm5XK5W1tnZGSNGjAAAxMXFoWvXrujRowesrKyqrV8ikajVX2nUqFEa4zQ2cXFxePnllzF37lwAwMWLFzF06FBcvHgRAPDnn3/Cz88Pb731Fjw8PLBp0yYAT3ZpePvttyESiRAUFISZM2dqrN9U7uEzJYeVXn75ZaSlpeG1115D27ZtMWTIEH1US0RERERE/9+lS5dga2sLDw8PyGQy2NjYqJWxtbVFQEAAAODRo0coLy8XXteFXC6HpaVlna83FqdOncKXX34pvG7fvj0sLCyQm5sLJycntGjRQiW5i4iIAAC4ublh7969sLGxQUVFBSoqKqBQKHSK3ZjuoU7PHC5atAgvvfSSxnOtW7fGtm3bsGXLFr00jIiIiIiI/mfXrl04dOgQAEAkEqFp06YAnoxu+fn5Yc6cOULZixcvIi8vD1u2bMGjR4/qHLO0tBS2trbP1nAj4OnpievXrwuvS0tLUVRUhOeee67aay5fvowHDx7gwIEDKCwsREBAAAICArB27VqdYjeme6jTyGFtv3Xo3r07unXr9kwNItPw8EKU1mVzdai3SYeVujeGiIiIyESUl5ejoKAA8+bNQ1FRESoqKuDm5qYy6vXo0SOMHj0aa9euxa1btzB48GD88MMPcHBw0DmeTCaDk5OTPrvQID799FMMHz5cuF8rVqzAvHnzhO35np5WOmfOHDx+/Bjjx4/Hpk2bMGfOHPj6+uLs2bMAgHnz5ukUuzHdQ71MK32aRCLRd5VERERERGYpIyMDw4YNg0gkEhZF2bx5M2xsbGBnZ4c1a9aolL9w4QJGjhyJuXPn4tVXX8Wrr74KAOjVqxfS0tLU6o+MjER6errKsczMTHh7ewuvQ0JC4OjoiBMnThigh/XD3d0d+/btw88//4wrV65gwYIFaNeunXD+6WmlmZmZeP/99xEWFoZ3330X7du3R2hoKEaPHo2PPvpIrW5Tuod1Tg5HjhyJzz77DG3atNFne4iIiIiI6P/z8/PD5cuXayzj5uYm/L1FixbYvHmzykqaISEh6N+/P6ytrdWuTUpKUjvm7u4uLNRiSuzt7dGlSxesXr0au3btgkwmQ7NmzdC3b1+V5C41NRWffPIJ3nzzTQBAx44dkZqaWu09MaV7WOfk8Ny5cyguLtZnW4iIiIiISAO5XI7Fixfju+++g1KphFKphEKhQMeOHbFv3z6hnIuLC1xcXDBjxgz4+/vj7bffBgCNiaG5efDgAXr37o3o6GhMnToVDg4OuHnzJpYtW4b//Oc/2LFjBwBg3LhxAID33nsPEydOxKuvvoomTZrg9ddfb8jm1wutk8PAwEBhTi4AXLt2DSNHjoSdnR0AYMKECVi1apVKGZFIhF9++UWPzSUiIiIiMj+LFy9GZmYmjhw5IiR6SqUSKSkpeOutt3Dy5EmV8nK5XOOqmpX7IZqj48ePo3Pnzip7Rnp5eWHFihVwcXGBQqGAWPy/9Torn+msStdnDhsTrZPDMWPGqLwePXq0yusOHTpg/PjxOHz4MG7cuIGRI0cKe6wQEREREVHdWVpaori4GCUlJUJyWFFRgcLCQkil0gZuXePg5+eHqVOn4vz58+jYsSOAJ/dw3bp16NChg0piaK60Tg6HDx8OmUwGkUhU7UpHPj4+KCwshKWlJcLDw5kcEhERERHpwaRJk/DNN98gODgYJSUlwihXt27dkJKSola+ZcuWiI2NRWxsrNo5Ly8vJCcn10ezjYqHhwe2bNmCuXPn4u7du8L03K5du2q8H56enhg/frzGugIDA7F06VJDN7ne6fTM4dKlSyGVSvHpp5/iwYMH2LNnDzw9PREYGGio9hERERERmT2RSISoqChERWm3XdjkyZMxefLkOsVKTU2t03WNQdeuXfHDDz9oVfbLf8Hk7wAAIABJREFUL7+sc5zGeg/rNHZ6//59vPrqq0hJScHo0aM1/kaCiIiIiIgan6e3eKC6aaz3sE6rlS5fvhzDhg1DbGwscnNz8fLLL+ODDz6Ao6NjnRqhVCqRmZmJY8eOYejQobC3twcApKenIykpCcXFxejatSvGjRsnLHiza9cuHDhwAAAwdOhQBAUFAQBKS0uxYsUKXLp0Cba2tvj444/xwgsvAHiyueWyZcuQk5MDd3d3fPLJJ3VuMxERERERkSnReuQwPj4e6enpUCqVOHfuHMLCwgA8WS63U6dOte6/UpOJEydi7dq1OHjwIMrLywEA+fn5SExMxPz585GYmIjbt28LK5+mp6fjwoULWL16NeLi4rBt2zb8+eefAICtW7fi+eefx/r16zF27Fh8+eWXkMvlAIAlS5Zg2LBhWL9+PXx8fLBu3bo6t5mIiIiIiMiUaD1yeOjQIVy7dg1du3ZFWVmZyqpIlpaWKCsrg0KhgEKhEPZdeXpbi5p8/vnncHZ2VlkR9ejRo+jRowdcXV0BAIMHD8aePXsQFBSEgwcPYsiQIZBKpXBxcUHPnj1x8uRJhISEIC0tDfHx8QCAV155BY6OjsjKyoKlpSUsLCyElYkGDx6M0aNHQy6XQyKRaHsbiIiIiMjM9fHa0dBNMAnTd3g1dBOoCq1HDpOTkxEeHg7gyaqkR44cAfBk+dezZ8/C3d0dFhYWeP/99/HNN9/AwsJCGLGrjbOzs9qxq1evqszVbdu2LW7dugUAyMrKgpfX/36YPD09cfPmTdy/fx+Ojo4qm3xWXlf1GltbWzRp0gQPHjzQ9hYQERERERGZLJ2fOaxcKal79+74888/cfbsWXTv3h2enp56TbTy8/Ph5OQkvHZ0dERhYSEAQCaTCc8lPn2u6jWV5woKClBeXq72fOHTdT4tJycHOTk5wmuxWIymTZvqpV81MfQIZn2MkJprHyqvMVT7DF1/fcXQhbG+18YWw1x/XnVV2ZYJq3J1vFL78qs/cNGxbt0Y48+rMb/XdbmmMX8mTKEPuqralqrf31xdXYUZaESknTotSOPj44Off/4ZmzZtwsCBAzFx4kQAT54/1JfKqamVnp6mWjl19enXIpFI7RoAkMvlEIvFwj4mT6tu6mtKSgoSExOF1yNHjhSWDdb1a4UuKkdQDRXj6RFaQ8eojz48MFAQTSPZ2tJ1gaM1WUO1L3xf+6LjnmG6i86LNNXH+2DoGAb8YBs6Rn3+vNZP/Ya5Uf+7T4Z7sw0dQ/W9ro8Y2jPO91p3xvmZMK4Ydam/Pr4TAEBCQoLK97exY8fi/fffN0jsrde1205CFy2tO6BXc8O011jtibqu9zod3aXoOdNd7/WaC52Sw+DgYIjFT2aidurUCZ06dTJIowDAzs5OZVSvoKBA+AfJxsYGxcXFsLOzE845OTmpXQMAhYWFaN26NSQSCe7evat2rupI4/9j787joqr+/4G/ZoZ9V3GNVBQFFRMV3D8ZH83M1Fwqyy1x+WSapR+XJM0MzUTctbRccEFz5YNKLuUSQS6BSj/JlEgR1xRk3+fO/f3Bd24MoDIwG8Pr+Xj0yDn3znmfc+7lzrzn3nsuAAwfPhy9e/eWXsvlcqSnp+usb0+i7xjsg/5iKBQKODk5ISsrq9KXU+tTbe1DbYxhitva1PYloPZua33HMJdtbQ5/E+bQB22V3dZlv7/p86xhrpD67JW0lC9k6rxOU5efqvt9ycqhSk/qo/+jVXKonszFEJo1a4a//voL3bp1A1Byn2GLFi0AAM2bN0dSUhI6dOigsaxJkyZ4+PAhCgsLYW1tLS0bNGgQsrKyEBMTI9Wfk5OD/Pz8Cs92lr0MITU11SAHQn3HYB/0H0MQBJP40KztfahNMUx5W5vKvgRwW+s7hrlsa3P4mzCHPlRW2XbwMlKi6qvSZaWG0KtXL3z22Wfo378/HBwcEB4eLj0+41//+hcOHjyItm3bIi0tDefPn8fy5cthaWmJzp074+DBg3jnnXcQGxsLCwsLNG3aFIIgIC0tDfHx8ejQoQMOHDgAf3//Ss+oSrXPpQwtLxnR4rqZTi7rtaubiIiIiEjPKp0cpqSkVGo9FxcX6fLPoKAgLFiw4Jnv+fjjj5GWlobU1FTMnDkTcrkcq1evxttvv42ZM2dCJpNh4MCB6Ny5MwCgX79+SE5Oxvjx42Fvb4/JkydLl4dOmjQJy5cvx5gxY9CkSRPMnDkTQMnlELNmzcLq1auRk5MDHx8f6T5CIiIiIiKi2q7SyWHz5s2lSV+eRCaTYd68eQgKCgIAfP7555g/f750n+KTBAcHV1jer18/9OvXr1y5XC7H5MmTMXny5HLLnJ2dsWjRogrr8/T0xIYNG57aFiIiIiIiU/PVV19pTLijJggC3NzccOzYMans6NGj+OSTT55Y18WLFzVmexUEQToJU1Z6ejq2bdsGf3//arTetKhUKty6dQv16tXTmGTpwoULcHZ2hpeXlxFbZ1yVTg7LzgJaGU9LJImIiIiIqHKmTp2KqVOnlitPSUnByJEjNcoGDBiAAQMGVFhP8+bNy31HVygUiI+Pr3D98ePHm8x9proQERGB+fPnw8vLC4mJiRgwYACWLl0KADhy5Ag8PDyk5DAuLg59+vSBu7t7uXoaNmyIEydOVLs9AQEBuHz5crnyvLw8jB07FvPnz692DG3o9Z5D3s9HRERERKQ/giDAysqqxtZvSPfu3cPcuXPxyy+/oF69ehAEAUOGDEHjxo3RsGFDPHjwQEoU1fz9/REREVGp+oOCghAeHo68vDzY2dlJ5QUFBbCyskL79u2xa9cujfeEhoZWWNeOHTuQmJioZQ+rT+vkMDw8HPv370dmZia8vb3x0Ucf4bnnntNH24iIiIiI6CkKCws1EhEA2L59Oz777LMKZ2+1s7PT6gRORfXXVBcuXMCrr74qPa1AoVBg3LhxaNGiBdasWVPts3QLFizAggUL4O7urnEmdtCgQViyZAnat29f6bqMlZRrlRwGBgZix44dmDp1Kho2bIjo6Gh06tQJMTExaNWqlb7aSEREREREFcjKyir33O7i4mKMHj0aixcv1kv9NVWDBg2QkZGhUZaenv7E5NfOzg7Jycnw8fGpcHnZezfVyl6Gm5OTIz2fvbKMlZRXOjn8888/sWnTJiQkJKBRo0YAgAkTJmDZsmWYOXMmDh8+rLdGEhERERHVRrGxsQgICNAoS0sreX5W6ed1e3t7Y+7cuRg9erRW9QcEBCA2Nlaj7Pr16/D09JReDx06FE5OTjh79qy2zTcpPXr0QHBwMA4dOoQBAwYgISEBy5cvh42NDY4dO1bustK2bds+8V7Mpyl7T2d2drbWyWFWVhbq1KmjdezqqnRy+PPPP+Pll1+WEkO18ePH6+RXCSIiIiIi0uTn54eEhASNsuXLl8PCwgLTp0+v8D316tXD+vXrERkZCaVSiRs3bqB169bS8uDgYLzyyisAKr7nzc3NrVxMcyCTyRAeHo6dO3dizpw5cHV1RWRkJDw8PABA47LSJ50tLMvf3x+rVq0C8M/kMn///bfG+69fv46+ffvCxcUF0dHRAICvv/4aX3/9tUZdKSkpaNCgAWxsbKSyNWvW4ODBgxrJuj5VOjmUyWQVzlgqiqKUHaelpSE3N1d3rSMiokr7IONB5VdOu1vpVde7NHr2SkREZDKGDh2KoUOHAgAePHiAgQMHIi4uzsitMg0WFhYICAjAqVOnsHPnTkyaNAkKhQIeHh4YNWoUunTpAgBVOmNYNtH28PBAfHw8HBwcyq07ZcoUTJkyRaNs4MCBWLx4caUTU32odHLYu3dvzJ49G3fv3tWYgGbr1q3497//DQD44IMPsHfvXul5iJytlIiIiIiITMmmTZuwc+dOhISEoH379lAqlYiNjcXUqVMREhIinVUFgO+++w4bN25EUVERBEGAKIpo3rw5FixYoNUEMzVFpZPDli1b4v3330fnzp3x3nvvoVGjRoiOjsapU6ek06PfffcdvvvuO701loiIiIiInuxJZ53Klpe+HLK22b17N1avXo1OnTpJZX369MG8efOwd+9eKTmMiorC2rVrERkZqXF/Z1xcHF577TXcvHlTmpBm4sSJ5c7O3r59Gz169IBcLpfKHB0dpdzJFGk1W+nixYvRqVMn7Nu3DxcuXIC3tzcuXrwINzc3fbWPiIiIiIgqqSqXQ9Y2PXv2xIYNG7By5Uo4OjoCAB49eoRt27ZhxIgR0nrqKyFLJ3cAIJfLy006s3nzZv033AC0fs7hsGHDMGzYMH20hYiIiIiInmH8+PF6vX0rKipKb3Wbgs8//xwrVqxA3759oVKpIJPJYGVlhUmTJuHdd9+V1nvppZfw/vvv4/XXX0dRURFUKhVEUcTzzz+PyMjICh9jUdNpnRwSEREREZDxwe1Kr5uG5Eqv67L++Sq0hmqTunXr6rX+li1b6rV+Y1MoFJgzZw7mzJnzzHXHjBmDMWPGGKBVwMaNG1G/fn2DxHoS+bNX0d7u3bv1US0REREREZFZcnNzg7W1tVHboJfkcMyYMRU+9oKIiIiIiIhMU7UvKxVFER9//DGWLVumUUZEREQ109YPMrRYO63Sa45f76J9Y4iIyGCqfeZQpVJhxYoVGmV8viEREREREVHNopMJaXimkIiIiIhqi/947DF2E8zCW3s8jN0EKkMn9xzyTCEREREREVHNprMzh9HR0TyDSEREREREVEPp7DmHo0aNYnJIRERERGbvk6S3dV6np00nvOv27OfumZNf307SeZ02zS3xwtJmOq+3ttBJciiTyZCSkiK9VigUuqiWiIiIqEpuaDXjKqDNrKstOOsqEZkpvTznkIiIiIiIiGoWrc8cXrp0SeO1UqnUWWOIiIiIiIjIOLRKDouKivDaa6+VK2/QoIHOGkRERERERESGp9VlpVZWVrh//36F/xERERERkenYtWtXuQkjf/31V1y9etVILTIfBw4cMMvJOHU2W2lp5jhQRERERETGEhoaijVr1pQrLywsRKtWrXD48GEAQEFBAQoKCgAAgYGB6N+/PxQKBaysrGBnZ4ejR4/Czc0Nbdu2leoQBAGdO3euMG56ejq2bdsGf39/PfTK8ARBQHBwMA4dOgSgJG9RqVTo0aMHvvjiCzg6OpZ7z4ABA3D06FGNslmzZmHIkCGwsPgnnTKHcdRLcqhSqfRRLRERERFRrRQQEICAgIBy5b/99hs+++wz6fW+ffuwY8cOAMDDhw/x1ltvQSaToW/fvpg7d26FdSsUCsTHx1e4bPz48RAEQQc9MA0bN25EYmIiYmJiYGlpCaAkd1m2bBn++9//YtOmTRrrC4KAP//8s1J1m8M46iU5JCIiIiIi/SsqKoKtra30euzYsRg7diyAknlBIiMjYWtrC6VSCaVSqfVJHEEQYGVlpdM2G5NKpYIoiuWudFSpVBWOTWJiIm7duoWCggLY2NhUOW5NGUc+yoKIiIiIqIZKT0+Hs7NzufI//vgDjx49wg8//ICcnBx069YN3bp1w+bNm7Wqv7CwEHZ2drpqrtFNmTIFFhYWaNGiBbp3745u3bqhTZs2+PHHH7Fy5cpy62/cuBHt27fH2rVryy17/fXXERgYWKm4NWUceeaQiIiIiMhExcbGVng5qVpBQQEKCwvh7e2NuXPnYvTo0SgoKMDkyZOxY8cOLFiwAG3btkVcXBwAYOHChVrFz8rKqjD5rKkUCgW6d++O559/XhqLAwcOICYmplw/jx8/jt9++w1RUVEYOHAg2rZti4EDB0rLv/32W42ztk9TU8aRyWElWFlZwdraGgCQocc46htg9RWj9A22+o5hiD481lMQKYYeN7a+Y1R0M/WzyGQyAIC9vb12k0oZog/c1s+uHwAyHug/RiVUeV8CoK+B+qcP+tvY+o6huR1q5jiZQx9KxzDEZ11lVe/vTr/1m9I41UR+fn5ISEio9PrXr1/He++9hzfffBNjxoyBt7c33njjDUyYMAEffvhhufUDAgIQGxtbrg5PT0/p9dChQ+Hk5ISzZ89WvSNGFhcXh4kTJwIAHj9+jKKiIkRERAAAMjMzkZOTg59++gkAMHv2bDx+/BhhYWE4cuQIHBwcEBERgbfeeguPHj2SkvWGDRtKE9KYyzgyOayEoqIiFBUV6T1OdnZ2ja7fEDHMoQ+GiFGV+tUzmeXm5prEDdPmsB0MEcMU+2Bq+xJgmuNkavUbIoY59MEQMUzxGF4T/q7VP+Sbq127diEkJKTCZS+//LK0LCoqCrNmzZLOcHXs2BFRUVFPTDBDQ0PLlbm5uWmVkNYEvr6+T5wspiLnzp1DQEAAHBwcAAAuLi44ceLEE3MCcxlHJodERERERCbu0aNHGDduHKZPn65RHhcXh6VLl0qv//Of/wAA3n33XUybNg2+vr5wcXFBr169DNpeUyUIApYuXYpDhw5BJpNBFEUIgoCePXti8eLFcHJyAgB0794dAPDaa6/h+++/B1ByBt3cf4RgckhERJXywTVtLg5Lq/Sa671ctG8MERE9VW5uLpRKZblybe85NDfr1q1DUlISoqOjpURPpVJh5cqV+PDDD7Ft2zaN9S9evFhhPcnJyXpuqXFwtlIiIiIiIqoVRFGEpaWldB+tWumH2ddmHAUiIiIiIhNXv359hISElDuzBZTcc1iWu7s7Jk+eXGFd/v7+WLVqla6bWCN8+OGHWLJkCXr16qVxWWmPHj0qfFyFl5cXvL29K6wrKCgIw4YN03eTDYrJIRERERGRiRs1ahRGjRpV6fWfNHlNZURFRVX5vaZOoVDg008/xaefflqp9dUzmFZFTRxHXlZKRERERESSli1bGrsJZqEmjiOTQyIiIiIiImJySERERERERLznkIiIiIhIK3ZyR53XaSO303mdpk7hqPvzVBb2PPdVHUwOiYiIiIi0ML/FJmM3wSx03tTC2E2gMphaExEREREREZNDIiIiIiIi4mWlRERERERaGZn0ts7r7GTTCbPc5ui8XlOW9PZlnddp2dwazZa21Xm9tQXPHBIRERERERGTQyIiIiIiImJySERERERERGBySERERERERGBySERERERUaxQWFiI9Pd3Yzajxbt++jR9++MHYzdA5zlZKRERERGTiVCoVZDIZZDLZM9cVRRErV67E8ePHoVAo4OjoiIULF6Jdu3Y4c+YM9uzZg23btknrC4KAzp07V1hXeno6tm3bBn9/f111xehCQ0OxadMmKJVKACVj+/rrryMwMBAWFiXpUXx8PMaNG1fh++Pj43H9+nXs3r0b/fr1k8rNYRyZHBKZuZUZH1R+5bTKr/pfl/XaN4aIiLSS8UF0pdfV4hAOl/X/0r4xZFQffvgh+vbtiyFDhjxz3Q0bNuDPP//EsWPHYGFhgd9//x3Dhg3D1atXK1xfoVAgPj6+wmXjx4+HIAjVarspiYyMxLZt2xAZGYm6desCAPLy8jB16lQsWbIECxYsAAD4+Pjg3Llz+OabbzB9+nTk5OQgNDQU06ZNe2Ld5jCOvKyUiIiIiMiM3Lp1C507d5bOgrVu3RqCICA/P1/rugRBgJWVla6baDTp6elo166dlBgCgJ2dHTp37oy0NM2fWERRxJYtWwAAGRkZCA8PR0xMDHx9fTF16lSt4taUceSZQyIiIiIiMzJjxgy8+eabiIuLQ8OGDREVFYXp06fDwcFB67oKCwthZ2enh1Yax8iRIxEfH4/XX38drVu3hkKhwF9//QUrKyt89dVXGuva2tqiqKgIAFBQUAB7e3u0adMGy5cvx8WLF3HlypVKx60p48jkkIiIiIjIjDRq1AjR0dFITExERkYGZs6cCScnJ+Tm5mpdV1ZWFpydnfXQSuNQKBRYsWIFiouLcf/+fQiCgMaNG8PGxqbcuqXv71Qnh3l5eUhMTMS9e/e0iltTxpHJIREREVEtlfHBzkqvq909jWO0bww9lZubGxYuXIiFCxciPT0d+fn5aNKkCQDAwsICcXFxAIBFixZJE9EIgoAHDx6gVatWkMvlaNKkCd544w2NegMCAhAbG6tRdv36dXh6ekqvhw4dCicnJ5w9e1bPvdSfuLg4TJw4sVLrzp49GxkZGdi0aRMKCwvh4+MDQRCQl5eHQYMG4eOPP8arr76KsLAw6T3mMo5MDomIiIiITNzcuXMxd+5cAEBYWBji4+OxfPnycut9+umn+PTTTwEAycnJGDduHI4fP47Tp0/j4cOHiIqK0lg/NDS0XB1ubm5ISEjQQy+Mx9fX94mTxTzJ0+4r/OOPP9C7d2/ptbmMI5NDIiIiIiIzM3nyZMyZM0d6/ejRI9y5cwepqalGbJXxxcXFQaFQoGPHjpVaPz8/H0FBQfjxxx+hUCggiiIEQUDPnj0RFBSk59YaHpNDIiIiIiITFRsbi4CAAI2yzMxM5Ofn4/jx4xrlc+fOxejRowEAERERCAkJwbJlywAAI0aMAAAcP34ce/bsMUDLTdPJkydhY2NT6eRwzpw5sLe3x7lz52BpaQmgZObRDRs2YPz48QgPD9dncw3O5JPDTz75BHfv3pU2xogRI/Dyyy8DKNm4+/btg1KpRP/+/fHWW28BKHmQ5ebNm3H+/HlYWlpi0qRJ8PX1BVDyx7Ry5UrcuXMHderUwcyZM9G4cWPjdI6IiIiI6Cn8/PyqfGmira0tunTpolHWv39/9O/fXxdNqxXkcjlUKlW5cpVKBYVCYYQW6ZfJJ4cAEBgYCC8vL42ymzdv4vDhw1i5ciXkcjk+/vhjeHl54YUXXsDRo0eRm5uLTZs24e7du5g/fz42bNgAe3t7bNiwAT179kS/fv1w8uRJrF27Fl9++aWRekZEREREpHve3t7SyZGyXF1dcfLkSQO3yDQ0bNgQa9aswbZt28otq1OnDs6cOaNRtnTpUgQFBaFr167S7KUqlQq9e/fG5s2bDdFkg6oRyWFFTp06hYEDB0rPaxkwYABiYmLwwgsv4Mcff8THH38MhUKBpk2bon379rh06RJ8fHzw559/4uOPPwYA9OnTB2FhYUhPT0edOnWM2R0iIiIiIp2pTvJXdtIacxIQEFDuMt2nsbW1xZdfflmlk0k1cRzlxm5AVSUlJaFly5bSa3d3d9y+fRtKpRKpqanS1L6ll924cQPu7u5S1i+TydCsWTPcvn3b4O0nIiIiIjJFpb9jU9XVxHE0+TOHNjY2WLp0KWxtbdG9e3e88847sLS0REZGhsaDJJ2cnJCTk4PMzEzY29tr1OHk5ISbN2+We0/p9xEREREREdVmJp8cLliwAACQnp6O1atXIzw8HCNGjIBKpYIoitJ6KpUKMpkMoihqlKuXqW8mLXtDqfp9paWmpmpM8yuXy1G/fn1dd60cfd/UaoibZtkH04jBPtSeGOxD7YnBPtSeGOxD1WKU/f7m6uoKV1dXvbeDyJyYfHKoVqdOHYwePRqbNm3CiBEj4ODggJycHClpy8nJgbOzM+zt7cudCczOzoaTkxMcHByQm5ursUz9vtIOHjyITZs2Sa/HjRuHDz74AACQpo/O/R/1fY/6ilH6vkp9xzBEHx7pKYgUQ48bW98xNO6hraHjZA59MEQMzXG6q+cY+umE5j3f+o6hv43NcdKmfkPE0P+2TkOyXusviaEf5vSdQ+2bb77R+P42adIkvPfee3qJ7WPjo/M63a1b6LxOU2fj46DzOi0aWum8ztqkxiSHQMlZPguLkiY3a9YMSUlJcHd3B1ByD2KLFi1ga2sLe3t7PHjwAI0aNZKW9e3bV3qPmiiKSE5ORrNmzTTiDB8+HL1795Zey+VypKen67t7eo/BPtSeGOxD7YnBPtSeGOxD7YnBPlQtRtnvb/o8azjHba7e6q5N3Oa2MnYTqAyTTw4TEhLg7e2NvLw8fPfdd+jatSsA4MUXX8TWrVvRo0cPqFQqHDt2DHPmzJGW7du3D1OnTsWNGzeQkpICHx8fWFpaSlP39u3bF0ePHoW3t3e5exTLXoaQmpoKQRD03ld9x2Afak8M9qH2xGAfak8M9qH2xGAfqhaDl5ESVZ/JJ4dbt27F48ePYW1tjd69e2PQoEEAgI4dO6Jnz56YPHkyrK2t8c4770hnAEeMGIHVq1fj3XfflR50b2lpCQCYPn06li9fju3bt8PDwwMzZswwWt+IiIiIqObZ+fdhndfpZtUI/nW6PHtFM/L3zt90XqdFXVvUe621zuutLUw+OVy5cuUTl7399tt4++23y5VbW1tLzzIsq0mTJk+tk4iIiIjoab7PjtZ5nZ1s2tS65DD7+xs6r9OyuROTw2qosc85JCIiIiIiIt1hckhERERERERMDomIiIiIiIjJIREREREREYHJIRERERGRWcnJycGlS5fKlYuiiOho3U+mQ+bD5GcrJSIiIiKiyktOTsaCBQsQGRmpUS4IAgICApCUlFSuvHPnzhXWlZ6ejm3btsHf319v7TWU7OxsdO/eXXqdlpaG/Px8uLm5SWWhoaHw8/MDABw9ehSffPLJE+u7ePEiFAqF9NocxpHJIRERERGRiVu9ejVCQkJQv379cssGDx6MoKAgjbLo6Gj4+PhUqm6FQoH4+PgKl40fPx6CIGjfYBPk6OiIhIQEAMC9e/fw2muvIS8vD7t27UKHDh3KrT9gwAAMGDCgwrqaN28OURQ1ysxhHJkcEhERERHVADNmzMCsWbMqte6//vWvcmcOlUolvLy8tIopCAKsrKy0eo+pUiqVuHbtGvbt24eTJ09i7dq1aNiwISZPngwvLy+MGTMGHTt2hI2Njc5j15RxZHJIRERERGRGZDIZzp49K505FARBuvzRwkK7r/+FhYWws7PTeRuN4ciRIzhx4gQGDRqEhQsXIjo6GmfPnsXp06cRExOD/fv348yZM9KlpNu3b8dnn30GV1fXcnXZ2dlBJpNVOnZNGUcmh0REREREZqRdu3Z4/PgxAOBW5NPfAAAgAElEQVTOnTsYMmQI4uLiqlRXVlYWnJ2dddk8oxk6dCiGDh0qvb59+7Z0mWmvXr3Qq1cvjfWLi4sxevRoLF68uNqxa8o4MjkkIiIiIjJxLi4uCAkJQVhYGHJyclBYWIh69eoBADw9PbF3714AKHefYXFxMW7evFmu3N/fH6tWrUJAQABiY2M1ll2/fh2enp7S66FDh8LJyQlnz57VR9cMIjY2FgEBARUuO378uMbruXPnYvTo0VrVby7jyOSQiIiIiMjEjRs3DuPGjQMAhIWFIT4+HsuXLy+33pMmRHmS0NDQcmVubm7SGTVz4efnp3Wf6tWrh/Xr1yMyMhJKpRI3btxA69atpeXBwcF45ZVXAJjPODI5JCIiIiIyM3v37sXXX3+NwsJCqFQqAECzZs3w+eefo23btkZunfEIgoClS5fi8OHDAEqe/ahSqdCjRw8sXrwYTk5O0rqlL0N98OABBg4cWOXLc2sKJodERERERCYqLi4OEydO1ChLT09Hfn4+Tp48qVE+e/ZsjBo1CpcvX0ZISAh++OEH1K1bV6OuwYMHl3vOYW2ydu1a3Lp1C9HR0dLsoSqVCmvXrsW0adOwfft2I7fQuJgcEhERERGZKF9fX60vFVWfKdRmNs3aQi6Xo6ioSBojoOTsYWFhocYD7Z/0jMgn3btpLpgcEhERERGZkc6dO+O///0vBg8ejOLiYqhUKoiiiKZNm+LQoUPGbp5RTZs2DcHBwejduzeAfy4rffHFF7FmzRppPW0TcnPB5JCIiIiIyMyMHDkSI0eOrNJ7o6KidNwa0yGXyxEYGIjAwEC9x6qJ4yg3dgOIiIiIiMh0tGzZ0thNMAs1cRyZHBIRERERERGTQyIiIiIiIuI9h0REREREWtnjEWLsJpgFjz1Djd0EKoNnDomIiIiIiIjJIREREREREfGyUiIiIiIirSxIOaDzOj1tGmNUg546r9eUpSzYo/M6LRu7oPH7/XVeb23B5JCIiIiISAuJRX/rvE4HuY3O6zR1RYn3dV6nWKTUeZ21CS8rJSIiIiIiIiaHRERERERExOSQiIiIiIiIwOSQiIiIiMjs3b17F0lJSVCpVFixYoWxm0MmihPSEBERERGZuKVLl2LdunWoX79+uWX+/v5YtWoVAODx48dYu3atxvKRI0fi7NmzSE5Oxvz587Fu3TrMnDlTYx1nZ2e4u7uXqzspKQnx8fHw8PDQKA8ICMDly5fLrZ+Xl4exY8di/vz5WvdR37Kzs9G9e3fpdWpqKgoKCuDm5iaVhYaGws/PDwBw4cIFvPfeexXW9eDBA6SkpMDKykq/jTYwJodERERERDXA7NmzMX369Keu8/jxYxw8eBBffvmlVObi4vLMuh0dHREfH1+u/KWXXqpw/dDQ0ArLd+zYgcTExGfGMwZHR0ckJCQAAK5du4YxY8ZAEASsXLmywn527dq1wjEBgBYtWkAuN7+LMJkcVoKVlRWsra0BABl6jOPo6KjXGOr6DRHDEH14rKcgUgw9bmx9xyg9TnqPwT4YNYbmOD3Qcwz9dEKjD3qPob+NzXHSpn5DxND/tubn9bPrN1QM0lSvXj0MHDjQKLEFQTDZs2k3btzA+fPncezYMchkMuzduxfOzs4IDAzE8uXLMXjwYPj5+aFjx47PrEsURVhYmF8qZX490oOioiIUFRXpPU52dnaNrt8QMcyhD4aIwT7UnhjsQ+2JwT7UnhjsQ9ViqH/IN1cNGzbEmjVrsG3bNqSnpyM/Px9NmjQBAHh6emLv3r3Vqj87Oxs+Pj7lypOSkrSqp7CwEHZ2dtVqi74UFBTAwsICK1asQIMGDaTyb7/9FqmpqTh27Bhu3bpVqeRQoVDos6lGw+SQiIiIiMjEBQQEICAgAAAQFhaG+Ph4LF++XKs6Nm/ejOPHj1e4LDMzs9ptBICsrCzUqVNHJ3XpUmxsrDR+QUFBT103JycHo0ePfuo6MplMZ20zJUwOiYiIiIhMVFxcHCZOnKhRlpmZifz8fJw8eVKjfPbs2ejatesT6xo/fjzmzZsHT09PqWzixImIi4t7ZjscHR0RHR2Nr7/+Gl9//bXGspSUFDRo0AA2NjZS2Zo1a3Dw4EGNWMbk5+cn3W+o9rQk29vbW+N1QUEBHj58iKZNmwIoOVPt7e2NPn36YM2aNfpruIExOSQiIiIiMlG+vr5PnBSlIhVdBiqKIgBALpeXuxxy8+bN5dbv1asX9uzZozGLp9qUKVMwZcoUjbKBAwdi8eLFFV6WWlOVTSTj4uKwePFiREREGKlFhsHkkIiIiIjIxCmVSixZsgSRkZGQyWQQRRGCIKBHjx4ICgqSLuW0sLDAnTt30LNnT1hYWEAul6NTp05o3779E+vOy8vDZ599hpCQEEN1x2iKi4uxcOFCfP/995DJZJDJZOjQoQO6dOmC4OBg1K1b19hNNComh0REREREJu6LL77Aw4cPER0dLU2+o1KpsHHjRkyYMAHh4eEAgObNm1d49nDbtm1PrLuoqAjHjh2TksN58+aZbZK0evVqpKWlIS4uTpptVBRFrF+/HtOmTcOuXbuM3ELjYnJIRERERGTiRFGEXC7XeLaeTCbTy7P2Xn31VZ3XaSpsbGyQl5eHoqIiKTkUBAHZ2dmwtbU1cuuMj8khEREREZGJmzdvHoKCgtCjRw8pIVQqlejSpUuF9w2W1bJlSzg5OVW4TKFQwMLC4on3DAYGBmLEiBFVb7wJmTp1KoKDg+Hv7w8A0uW5vXv3xurVq43cOuNjckhEREREZOIsLS2xaNEiLFq0qErv/9e//iX9Ozk5WWOZo6OjVpPelLVx40bUr1+/yu83JLlcjsDAQAQGBmr1Pm9vb3z11Vd6apXpYHJIRERERERVVtGspubGxsYGzz33nLGboXe6v0iZiIiIiIiIahwmh0RERERERMTkkIiIiIiIiHjPIRERERGRVvZ4TDV2E8yCx54Zxm4ClcEzh0RERERERMTkkIiIiIiIiHhZKRERERGRVkYlHdV5nZ1s62Pmc346r9eUJY2aqfM6LZs1QbMluq+3tmBySERERESkBQGi7usUdV+nyRME3depUum+zlqEl5USERERERERk0MiIiIiIiJickhERERERERgckhEREREVGvs2LEDYm28v1HHtm7dapbjyAlpiIiIiIhM3NKlS7Fu3TrUr1+/3DJ/f3+sWrUKABASEoJdu3YBANLS0lCvXj0AQFBQEAYPHowFCxZg5MiRsLD4Jw0QBAGdO3euMG56ejq2bdsGf39/XXfJ4LKzs9G9e3fpdWpqKgoKCuDm5iaVhYaGws/PD7dv38agQYM03n/nzh2kpqYCKBnPsWPHmt04MjkkIiIiIqoBZs+ejenTpz9zndmzZyMjIwM+Pj6Ij49/Zr0KheKJ640fPx6CPmYVNQJHR0ckJCQAAK5du4YxY8ZAEASsXLkSL730ksa6zz//fLkxKZ1EVsQcxpHJIRERERGRmTl//jxSUlJw69YtNGvWrMr1CIIAKysrHbbMeG7cuIHz58/j2LFjkMlk2Lt3L5ydnREYGIjly5dj8ODB8PPzQ8eOHZGfn49ffvlF4/2FhYVVjl1TxpHJIRERERGRiWvYsCHWrFmDbdu2IT09Hfn5+WjSpAkAwNPTE3v37pXWVSqVWLhwIcaNG4dp06bhf//7HxQKhbTcx8cHfn5+CA0NfWbcwsJC2NnZ6b5DRlBQUAALCwusWLECDRo0kMq//fZbpKam4tixY7h16xY6duyIu3fvYty4cXjjjTek9UaNGqVRn6+vL3x9fbF58+Znxq4p48jkkIiIiIjIxAUEBCAgIAAAEBYWhvj4eCxfvrzcegUFBQgICED//v2xcOFCTJ48GcOHD8c333yDhg0bAgDi4+M17pV7mqysLDg7O+uuI0YSGxsrjV9QUNBT183JyUG3bt3g4eGB1atXS+VKpRKpqalwdXUFAMTFxZndODI5JCIiIiIyUXFxcZg4caJGWWZmJvLz83Hy5EmN8tmzZyMqKgrdunXDRx99BADYuHEjtmzZgp9//hlvvvlmufoDAgIQGxurUXb9+nV4enpKr4cOHQonJyecPXtWV90yOD8/P+l+Q7WnJdkpKSl4+PAhOnbsCJlMBlEUYWtrCzc3N42ztGrmMo61Mjm8d+8eVq9ejdTUVLi5uWHWrFlwcnIydrOIiIiIiDT4+vpWalIZtbKXPgLAhAkTpH8HBwdrXGJa0aWlbm5u5RKp2qZp06a4evXqE5dPmzYNcvk/TwU0l3GslcnhihUrMHr0aHTs2BG7d+/Gli1bMGPGDGM3i4iIiIioQkqlEkuWLEFkZKR0JksQBPTo0QNBQUGoU6eOtO7x48cxa9asCutJTEzE8OHDK305pLkpLi7GwoUL8f3330Mmk0Emk6FDhw7o0qULgoODUbduXY31f/zxR4SEhCAzMxOiKEImk6Fu3bqYM2eORnJoLmrdXnHz5k1YWFigY8eOAIAhQ4ZgwoQJEARB41cUIiIiIiJT8cUXX+Dhw4eIjo6GtbU1AEClUmHjxo2YMGECwsPDpXX79++P/v37V1hP8+bNDdFck7V69WqkpaVp3C8oiiLWr1+PadOmSc+IBID79+9j0qRJOHPmDNzd3aXyGzdu4N///jd+/fVXjYltzIH5pbvPkJSUBA8PD+m1nZ0dXFxc8OjRIyO2ioiIiIjoyURRhFwu1zhbJZPJzPLslT7Z2NggLy8PRUVFUpkgCMjOzoatra3GuuoTRzk5ORrl6tfmePbV/Hr0DOnp6eXuL3Ryciq30YmIiIiITMW8efMQFBSEHj16SAmhUqlEly5dKvUoBSoxdepUBAcHw9/fHwCky3N79+6tMTMpADRo0AB79uzB559/jtu3b0uXlTZt2hR79+4tdwmqOah1yaEoihBFUaNMpVJBJpNJr1NTU5Gamiq9lsvlqF+/vt7bpu/LWg1x2Sz7YBox2IfaE4N9qD0x2IfaE4N9qFqMst/fXF1dpUcOmANLS0ssWrQIixYtqlY9Bw4ceOYZr6ioqGrFMGVyuRyBgYEIDAys1PrdunXDgQMHqhSrJo6jTCybKZm5yMhIPHjwQGNK4Pfffx+LFi2SDiDffPMNNm3aJC0fN24cPvjgA4O3lYiIiIgqp+z3t0mTJuG9997TS6y3k77XeZ2dbOpjjlsXnddrypLenq7zOi2bP4dmS2frvN7aotadOWzevDliYmKk1zk5OcjPz0e9evWksuHDh6N3797Sa7lcjvT0dK3iKBQKODk5ISsrC4IgVL/hZhrDHPpgiBjsQ+2JwT7UnhjsQ+2JwT4YJkbZ72/mdNaQyFBqXXLYpk0bpKWlIT4+Hh06dMCBAwfg7++vcVlp2csQUlNTq3wgFARBbwdRc4phDn0wRAz2ofbEYB9qTwz2ofbEYB/0G8PcLiMlMoZalxwqFArMmjULq1evRk5ODnx8fHjJKBERERER1Xq1LjkEAE9PT2zYsMHYzSAiIiKiGmiPx2vGboJZ8Niz+tkrkUHxwShERERERETE5JCIiIiIiIhq6WWlRERERERV9XZSgs7r7GRjjzlu7jqvl0gbPHNIRERERERETA6JiIiIiIiIySERERERERGBySERERERERGBySERERERUY30+PFjbNmyxdjNIDPC2UqJiIiIiEzUTz/9hJ9++kmjzMXFBdOnT8fjx4+xc+dOTJgwocr1C4KAzp07V7gsPT0d27Ztg7+/f5Xrp5pFJoqiaOxGmKPU1FQcPHgQw4cPh6urK2MYqX5zicE+1J4Y7EPticE+1J4Y7IPpxNAVQz7KYuHChcjMzMQrr7wilU2ePBnJyclISkrCxIkTNZLHwYMH4+bNm1AqlbC2tpbK8/LyYGdnh3fffRczZsyoVJvGjx+PkSNHom/fvlXvGNUovKxUT1JTU7Fp0yakpqYyhhHrN5cY7EPticE+1J4Y7EPticE+mE6Mmqpdu3bo37+/9N/THD58GF999RX8/PwQHx8v/VdUVIT4+PhKJ4ZAyVlFKyur6jafahAmh0REREREZsTe3h45OTnS66peKFhYWAg7OztdNYtqACaHREREREQ11MWLF+Hr64v33ntPKrO3t0d2drb0Ojc3F7a2tlrXnZWVBWdnZ520k2oGTkijJ66urpg0aZJer5k3hxjm0AdDxGAfak8M9qH2xGAfak8M9sF0Ypijzp07S/ccqieXKSoqQkpKCnx8fKTy5ORk+Pj4wN/fH6tWrQIABAQEIDY2VqO+69evw9PTU3o9dOhQODk54ezZs4bpEBkVJ6QhIiIiItKCoSekkcvlGDZsmFQ2cODAJ05IU9qdO3cwZMgQxMXFVbodbm5uuHPnjtbtJ/PAM4dERERERCaqU6dOOHz4MFavXi2Vvf3220ZsEZkzJodERERERCZq8ODBGDx4cKXWVV9GqlZcXIybN2+WKy99aSlRaUwOiYiIiIjMQHx8vLGbQDUcZyslIiIiIiIiJoeGIghCheW6nA9I3zHMoQ+GoO8+5OTkICsrSy91q5nDtjbmvlSTxsmYatK2NocY5rov8fhn2PqfVLeumev+qmseHh5PnIymqqKionRaH9UsioULFy40diPMnSiKOHToECwsLGBvbw8Li3+u5pXJZDUihjn0AQD+/vtvqFQqWFtba8StKX0QBAGBgYEoKiqCnZ0dbGxsYGlpifT09Co9v6gi5rCtDdGHsq5du4aCggI4OTnVmHFSKy4uhkKh0Igrk8l0+rehputxMof91RAxzHFfUtNlvdzWT1dcXCzVJwgC5HL9nGMwxjFcWwceP9R5nY0trNDTqY7O69VW3bp1jd0EMiImhwawa9cunDx5EgUFBcjLy4OzszNsbW2xZ88eNGvWDFZWVtU+2Ok7hjn04dGjR1i0aBGUSqXeEit99+HYsWOwsrKCg4MD4uLiIJfL0ahRI8ybNw9eXl6oU6f6HyrmsK0N0YfSkpOT8dVXXyE7OxsZGRlwcXGBra0tHj58CEtLS40vy6bWj+PHj+PatWtwdHSEnZ0d5HK5VKeuv4TpY5zMYX81RAxz25cAIC0tDZcuXYKTkxNsbGx0Uie39ZPFxsZi3rx5sLW1hYeHh5QYPnz4EPb29lVuryH7oEvmnBxS7cYJafTs0aNHuHz5MtasWYOUlBScOHECt2/fhqOjI+Li4nQyFbG+Y5hDHwBg9+7daN++PRQKBY4cOQJfX1/4+fnh888/x/Tp0+HuXv7ZQqbUh5ycHERFRWHZsmUAgLi4OERHRyMiIgItWrSodvsN0QdDxDBEH8ravXs3unbtCi8vLyQkJCA7OxseHh74+uuv8emnn6JRo0Ym2Y9Hjx5h3759aN++PVJTU+Hj44POnTvj3LlzSEtLw8CBA6sdozRdj5M57K+GiGGO+xIAbNiwARYWFkhOToaXlxd8fX0BADdv3qzS8ZDb+ukOHTqEIUOG4MKFCzhz5gz+85//oGnTptiyZQtmzJihswTdGMdwIvoHk0M9CwsLQ/fu3WFnZwcvLy94eXnhyJEjOHz4MGbOnAmg5NKMqp5ZMEQMc+jDlStXcPfuXb0mVvruw/bt2zF06FAAgFKphK+vL9zd3fHZZ59hzJgxAACVSlWty3zMYVsbog+lnTt3Dvn5+dIXFhsbG9y8eRNhYWHo1KkTGjVqVKVL6gy1Ld544w0MGDAAP/zwA06fPo0bN27g7NmzGDt2bJXrrYg+xskc9ldDxDC3fQkAzp8/j4KCAkyZMgUJCQn4448/UFxcjF9++QXOzs6YNGlSlfrAbV2xI0eOwNnZGcOGDcOwYcNw6tQprF27Fvn5+ejXrx9sbGyq/fmj7z7oWjMLK53X2cDCUud1EmmLyaEeJSQk4MGDB5gxYwYAoKioSLoUok2bNvDy8gKAah3g9B3DHPoAAPv27dNrYqXvPty5cwfZ2dno3r07gH8u0dqzZw9efPFF1K1bF0qlUuO+DFPrgyFiGKIPZUVERGD06NEASr6weHl5QaFQ4Pjx43jnnXcAaH9fqyH6ceXKFdy/f1+K0a9fP/Tp0wfz5s1D27Zt0bFjxyrXXRFdj5M57K+GiGGO+xIAhIeH491330WTJk3g4OCAW7du4ZdffsG9e/fw/vvvA6h9+5O+6s/NzcXp06cxe/ZsACX3Hfbp0weurq7Yt28f3njjDQC6uXTYGMfwqgpu3trYTSDSC85WqkdhYWFSQlJcXAwrKyukp6cjMjISH374oVRuyjHMoQ8//PAD7O3tn5lYVfeMmz77EBISghEjRkj1KBQKJCYm4scff5QupbKwsIAgCFWeyc0ctrUh+lDawYMH0ahRI7Rv317ji2hERAReeukl2NnZVelHB0P0Y//+/VKMwsJCACU/nOTn52PQoEEASn4w0QV9jJM57K+GiGFu+xJQkhg2btwY7dq1g0qlgpOTE9q3b4+HDx+iX79+sLe3hyAIWp+F5rau2O7du9GpUyc0adIEgiDA0rLk7Nb+/fsxbNgwqV5dJIeGPoYTUXlMDvUkJSUF9erVQ7du3QD88yvXjh07cP/+fezcuRO5ubnSQbYqU0PrO4Y59KG4uBj79u3Ta2JliHGaNGkS3N3dNT6Yd+3aBV9fX4SEhGD9+vUoKCiAQqGo0ge0OWxrQ/ShtNzcXPz666/S2TD1DwyXLl3CpUuX4OPjo/UXVEP14/Dhw7CyspJ+MFHXtXHjRvj4+Ej3/uliynh9jJM57K+GiGFu+xIAZGZmIioqSuMsNABcvHgRWVlZ6N+/PwDtzixxWz/Z7du3cenSJelycHWSf/z4cdy8eRMtW7YEULLdq/sDgKGP4URUMc5WqifOzs7o3r07ZDKZNPXz9evXERUVhbVr1+LixYsIDQ2FKIrw8vKq0lkrfceo6X0QRREKhQItWrSAp6cnBEGQLrtcu3YtmjZtiuPHjyM5ORkvvPBClWc/M8Q4NWjQAMA/l76eOXMGycnJ+Oyzz9CnTx9cunQJ27dvR15eHry9vU2yD+awv5Ymk8nQrFkzNGvWTGPfWrVqFVq0aIGrV6/i77//Rr169WBra1vpeIboR0JCAl555RXUqVNHI8b27dvx999/Q6FQoHXr1lLdKpWqymcF9DFO5rC/GiKGue1LQMnZ5ueffx5du3bV2J+WLl2K5557Dj4+PgC0Sw65rZ8sNzcXHTt2RMOGDVFcXAxLS0sUFhZi/fr18PX1xfnz5/HgwQO4u7vDyqp69+AZ+hhORE8gkl4IgiCKoiiqVCqpbMGCBeLJkyel1zdu3BA/+eQTccqUKWJGRobWMUrXrY8Y+q5fEARRqVTqNUZpxcXFoiiK4unTp8UFCxaIoiiKeXl54tq1a8VJkyaJe/bs0bpOlUplsD6ot4cgCOJHH30k/vHHHxrL//rrL/Hzzz8X79y5o3W9+u6DoWLos/6nUfft8OHD4rJly0RRFMWUlBRxw4YNYnBwsHj8+HExLy+vUnUZsh/q45Q6RlxcnJiWliZ+8skn4kcffSTGxsZWue6K6GqcSre7dPtr0vHVEDHMcV9KTU2V/q0+ph8+fFj85JNPxNDQUPHLL78UT58+rVVfzOGzzhDbWt2HrVu3ihs3bhRFURR///13cfPmzeLSpUs1YlWFMY/hRPQPJod6UNEXl9OnT4vz588XRbH8F+Vr165V+J6nKf1+9QFVlzH0Wb9SqRRzc3Ol14IgSO/V9TiVTqjUr3WVWJUdI331oeyXigMHDojr1q3TiKttner3qr9cqemjD6Xfq69tre+/h6dRx8vJyRE/+OADMSUlRWN5XFycuH79+kp9kanoC6S+/iZKxyv9g4laTEyMOGbMGDE8PFyr+p8VVxfjVLbOmnZ8NUSM0usa4thkyH2pdLzc3Fxx2rRpYlpamiiKJfvR8uXLxeXLl4tXrlypdD2l6fKzrvSPHTXt+Ff6PerPitu3b4sfffSR9BmuVCrFrKwsMSYmRty5c2elfwR7Wiw1Qx3DiUgTk0Mdun//vlhQUCCKoigmJiaK165dk5Zt2LBBTExMFEXxn4NgRQfDyqjo1zVdxcjOzq7wA19X9YuiKCYnJ4ubNm0ST548qXFwVyqVOolRdv2ioiLp37pKrAoKCsRjx46Jv/76q8b2EARBZ+N0/vx5jbar23n58mUxOztbo6zsvyvj7t274s8//yz+9ddfGuW67INKpRL3798vnjhxQi/bOjMzU+/7a2UdOHBA3LJliyiKotb71d27dzW2dWpqqrRf6bsfgiCIM2bMkH4wKd0OURTFx48f6yyWKFZ9nNTj8ejRo3LlNeX4Kor6P8YmJSVJn0Nl+6KrPuTn52u8Lv0jnL73JXUs9f+/+uorjf1JLTIyUjx37twT6/n777812peenq7zv7l79+6JW7duFX/88cdyP8roKoa+9qUTJ06IV69eLXfWc/78+VKSXza2er/Txu3bt4127COiivGeQx06f/48li5dCoVCgd9//x1ubm5wcXGBQqFAhw4dUL9+fYiiKF0nX5Xr5S9cuIA9e/agR48eGuVZWVno3r07XF1dqxxDFEVcuXIF8+bNQ/369dG0aVPp/erHKFSnfjW5XA6VSoXExETExsbC0dERrq6ukMvlaN++PRo0aFCtGL/99htOnTqFxo0bIzU1FRcuXIC9vT0cHR1RVFSEf//737CyspJiyGQyre+DycvLQ1JSEm7duoWkpCTY2Nigbt26kMlkeOGFF6rdh7/++gvLli3DqVOnoFAo0KpVK6l9jRo10mi/+H+zP2p7H8/Dhw9x6dIl3Lt3DxkZGXBwcICdnZ3O+gCUzFyYlpaGxMREXLx4EdbW1mjYsKFOtrV6f/3888/h6uqK559/Xi/7a9mYJ06cQIMGDWBtba2x3zg6OqJXr17SNqnsPVaiKErHDmtra3h4eGDdunVwdXWFq6urTo4d6n0kJycHjx8/hoODg7Ts2rVrsLCwwEsvvSTdp9UIfDoAACAASURBVAuUTPYgl8tha2urVSx1PF2Ok7r99+7dw8GDB+Hj4yO1s+z+qv5bMLXjq7of+jzGiqKImJgYrFixAgqFAp6engBKnpHapEkTdO/evdp/10VFRbh48SL++usv2NrawsHBQdpu+tiXylLHkslkSEtLQ1RUFN5//31YWFhALPnBGzKZDK1bt4abm9sT6zl//jyWLFki/c199913sLKyQoMGDXT2ea1QKKBSqXD16lX89ttvsLGxQf369XX2WXf58mV8+eWXAIBWrVppvF/dh9L1Vrb+x48fY9WqVXjzzTfx4MEDPHz4ED///DNycnLg4eGBl19+uVx9crm8So9SiomJwbJly6Tt8NVXX6FevXo6O/YRkfaYHOpQixYt0Lp1a5w6dQpXrlxB27Zt0bx5cwAlHxLqD63q2LBhA/r16wc3Nzf8/PPPsLa2Rn5+Pr755ht07doVFhYW1Zo4okmTJjh37hzi4+Nx9OhR9OrVC1lZWdi4cWO161dTJwheXl64cuUKfv31V6SkpKBOnTqoV68eAO2fC1eai4sL4uLipMlmFAoFfHx8YGVlVS6xKt13bRQXF8PLywtWVlbIyMjA9evXcf/+fTg6OsLZ2blKdaqJooiQkBAEBwejT58++OKLL+Do6AgPDw8UFxdDpVJpzEpa1Th169ZFixYtoFKpEBUVhfv370OpVMLe3h729vbVqlvNwsIC7u7ucHd3R25uLi5evIjExES4uLhUe1vLZDI899xziImJQUJCAo4dO4YePXrofH8tbefOndi1axcePXoEmUyGxo0bQ6FQ4MCBA+jQoQOsra2ltpVu57P60bJlS3h5eSEiIgL79u2DUqnEqFGjAPzzBbM6X4rUbdiwYQPq168vzSAJAPXr10fbtm2lH0l08SVM1+OkXrZu3To0b94c3t7eyMvLw61bt5Cfn486depI61Vne+vz+Kpunz6PsTKZDJ6ennjhhRdw5MgRnDhxAjk5Obhy5QoGDx6sk31JqVTi1q1bSExMRGpqKgoLC+Hs7AxLS0vUr18fbdq00fjRCqjevqT+0eDs2bO4cuUKWrVqpbGsXbt2qFOnjvRQdJlMVqljinqiskOHDuHgwYMoLCyUZrUu+8NFVd2/fx/t2rWTnr94584dJCcnw9nZWTr+qVVlm69fvx7du3fHlStXcOjQIbRv3x6Ojo5QqVTlEjVtjrNbt25F165d4ezsjJiYGBQUFODw4cN44403pB8cqjuxkFqrVq3g4eGBQ4cOYf/+/VAqlRg5ciQAaPwARESGw59gdEQURahUKrRp0wYLFizA6NGjsXv3bnz66acoKCgAUHKAq87Uy0eOHIGTkxO6du2KwsJChIWFwdLSEgcOHICHh4f0hasqMdRTUF+4cAEuLi5Yt24dcnJyAAB79+5F69atq1W/miiKEAQB1tbWsLe3x71799CzZ084OTnh4MGDOHLkCHJycjTOJmjL1tYW7733HqZMmQJbW1tcvXoVV65c0Xg2UnU+bGJjYxEREQGlUokXXngBL774Iry8vJCeno4TJ07gzJkz0rO+qtKH6OhoeHh4wMHBAaIows3NDT179gRQ8lypmzdvAiiZYvzs2bNV7sfVq1eRmZkJPz8/3L17F4Ig4Pfff0d0dDQSEhKgVCqldcUqTEN/7do1REZGIjg4GIIg4JVXXsErr7wCV1dXhIeH44cffkBubm6VtnXp/dXZ2RkrV65EZmYmAGDfvn3V/nuoyKNHj/D//t//Q1hYGAYNGoSlS5fi6tWriI2Nxfnz52FnZ1elen/66SecP38enp6eWLp0KSZMmICioiIsXrxY6pNcLq9yP9RjlZCQgMuXL8Pd3V1advnyZRQWFkpn83XxYGldj9OjR48QGRmJM2fOQBAE6blqkZGROHv2LG7fvg2g+n8P+jy+AoY5xiYkJGDfvn1o3LgxFi9ejD59+iA6Olp65iBQvX0JKPlx76WXXsLw4cMhCAL279+PH3/8EVevXkVRUZG0D+nqDI86UQsPD0fTpk2lcqVSCQcHBzRp0gSA5uykzzq+C4IAlUoFLy8vfPnllxg7diwyMjIQEhIi/aBR3fZHRERgx44dAErOxPXp0weNGjVCcXExTp8+jbS0NKmtVfk8OnLkCBwdHTF8+HDMnz8fGRkZ0jE7KSkJjx8/BlBypregoKDSMZKSknDmzBlYWFhg//798Pf3R0pKCl566SXpTCTwzxVA1XH58mWkpqaiXbt2CA4Oxrhx41BYWIgvv/wSqamp0npV+fwhoqpjcqgj6g8TdQLSsmVLzJw5E127doWNjQ0OHTqkcZmNtge73NxcnDp1SjqbsH37dgwZMgR5eXlITk7Gm2++CQBV/oKn/iAMDw/HiBEjcPDgQfTv3x+ZmZm4d+8ehg8fjl9//RUAqtwHoGSc1O+PiIjAc889h759+6J3797w9/fHo0ePsGXLFulLnrYf0Hfu3MHx48dx6dIl2NraYsqUKXjttdfw3Xff4fHjx8jIyNC6zaUVFRXht99+Q6tWrWBjYwMAcHV1Rbdu3fDqq6/Czc0Nf/31F7KysqT3aNOHwsJCREREYMyYMQCAb775Bi+++CIcHBwQHx+Pc+fOoXXr1gBKft3VVultFh4eLj0H0sfHBxMmTEDXrl2RlZWF8+fPIzs7W1pX2y8veXl5+O6779C4cWM0bNgQO3fuhEKhkP6rW7cuYmNjsWrVKmmstBmnivbXwYMHIzMzEykpKdLfA6DdlPZPExYWBj8/P9jZ2cHW1hZeXl7o0KEDDh06hLFjxwLQ/kt9bm4u9u3bp/Glt2vXrlizZg18fHxw5coVHDx4UOPYoe0XMvVY7dq1C23atMGsWbPwv//9DwkJCfj++++lhOTAgQPSF9bq0PU4OTk5IS0tDd9++y1sbW1x8uRJrFmzBjdu3MCgQYOkZ6Jt2bKlym3W9/EV0P8xtri4GNevX0fDhg3xxx9/AAD69euHFStWoE2bNvjwww+xe/dujT5U5Riel5eHiIgI1KtXD3l5ebC3t4dKpcKvv/6KqKgoJCcna9RdnS/26n394MGDyMjIwJ9//on09HQAwJIlS/Dw4UMAwK1bt7SqV6FQQC6XSz/ide/eHevWrcPzzz+PwMBAbNmypVrtzs3NRUxMDFq3bo3Tp09j3Lhx0nH85ZdfRp8+fXD79m2EhYXh6NGjALQbp9zcXJw+fVp61mNoaCi6deuGpk2b4v79+/j666+lx0rs2rULcXFxla57165dKC4uRlFREaZOnQqFQoE//vgD77zzDgCgoKAAv//+O9LT06uVQOfm5mLZsmWYMWOG9FnWo0cPrFmzBt7e3jh79ixyc3ORm5vLM4dEBsbkUEdUKhVEUYSlpSUKCgqwYsUK2NraYuDAgdi1axe2bt2KmTNn4syZMwC0/7K9e/dudOnSBW7/v737js6iyh8//s6T8qQH0hMSEtITUiAkIUAIvSpVUVBXEamWFRR1Lbu6+9vdo8hKUYpIE0Sq9BICpEGkhJ4KKaQXQgohvc3vj3yfWeIi5nkAAbmvczjHk8R7Z+7M3JnbPtfBgZycHCIjI+nUqRMbN27klVdeITExkXXr1vGnP/2JkydPqpW2qkF76NAhnJ2dsbCwID4+nkmTJrFu3Tpmz57NwYMHWb58OW+++abG53DixIl2PfsjRoxg2rRpAHTu3JkePXowadIkgoKCuHDhAitXrmw32vdb0tPTWbp0KcXFxZw8eZKffvqJ6upq+YWjp6fHzJkzWbduHaWlpWodu8qZM2eoqqqioaGB69ev09TUxLlz51i4cCGSJNG/f39GjRqFlZUVFRUVap/Djz/+yPDhw9HT05PzGjNmDND2gfTqq68CcPToUYD/WRv1W65fv86CBQtYsGABtra2uLq6MnToUKZPn05qaioODg5MmDCBsLAwOnfuTFVVlTzVRx2q6YO9evXiueeeo6qqSl6HduvWLczNzQkICGDKlCno6Ojwn//8h8bGxg6lrfq7Q4cO4eTkhJ2dHUePHpUboarn4fvvv2fq1KkkJCSodex3kpSURGFhoTzt7Ntvv+Wll14iKiqKTp064e/v364BV1tb26F0t2/fjr29vTz6AW2beaekpPD000+Tnp7ODz/8wNy5czl27BigXiNa9XG9Z88eLC0t+eCDD/jXv/5FVlYWH3/8Mf379wfg2LFjXLly5X+muqnrfpdTa2srSqUSKysrnJycyMvLo7GxkUmTJvH+++/L00mjo6PR0tJS+3lQeZD1K/w+dezFixdpaWnB1NSUK1eusHbtWtLS0tDS0mLq1KnMnj2btLQ0/vznP8v3kjrpq0Y54+LiKC0t5datWyQkJPDxxx8zYcIEvL29yczMpKCgAPjvvXcv0+sVCgWlpaXEx8fz8ccfU1lZydKlS/n3v/+NgYEB1tbWVFdX8/nnn8sNxd9y+PBh4uLiAOSOkYaGBlJSUpg8eTL/+te/sLS0REtLi5qaGpKSktRuKP7www8EBgYyduxYLly4wI4dO0hMTOT8+fOYmppy5swZTpw4gZ6eHqmpqTQ1NalVTj/++CMBAQE4ODiQl5dHUlKSPBVzy5YthIaGYmxsTGpqKomJiR1+LlT3xfTp0wkODsbAwICNGzfi6emJtrY2KSkprFixgoiICNauXavWu+2XfvjhB6ZMmcLy5cu5dOkSP/30E3V1dWzcuJExY8bII5fTp08nJiZG43wEQVCf+quHhXYaGxvR09OTRw1V05ACAgKwtbWlpKSECxcusHv3bkpKSnj77bcxMDCQe7s7Ij8/n/3797NkyRIANm/ezIgRI1i7di0eHh64uLjwySef8Oc//5kuXbpw7do1+vTp0+H0U1JSiI2NJSkpiVWrVrF8+XImTJhAcnIy2dnZci/l+vXruXr1KgsXLqSxsZERI0aoVVZ2dnasXLmSnTt38tRTT2FnZ4e+vj7l5eUUFhaSmZnJ22+/TVBQEPb29nJ5dtS+ffsYP348ffv2pampiVWrVrF3716ef/55tLW12bBhA6NHj0apVLJw4UKGDBnCoEGDOpxHSUkJSUlJ6OnpERkZyXfffUdQUBB6enqEhITIH9ZdunQB2npgzc3NO5x+TU0NN27ckBuA+/bt49lnnwXg4MGDpKamMm/ePAAiIiKYOXMmgLzWpiNsbGzo3bs3K1euxM7OjtjYWPLz86mpqaGgoIDXXnuNrl274uXlBcD69euxsbFRK9BAfX09tbW1DB48GGjrFBg+fDgnT55EoVAQHh7O+fPn5cBAqnVwHdlAWRXQIy4ujpSUFL777jtWrFhBUFAQ3333HZ6enu2eBzs7OzIzMwkODu7w8d/Jhg0b5FGviIgITExM8PHxYf78+Xz00UdA2zQ3XV1dkpKSyM3NZfTo0XdNMysri3PnzqGjo8Obb75Jt27dKC8vx8TEhKeffpqKigouX77Mrl27SE9P56uvvqK0tJTnn3++Qx+Sqo/r2tpaoqOj+fTTT4G2NYZBQUE0NDQwYMAAmpqaOHToEDNmzADUu58edDkpFAqqq6uJjIzk/fffZ//+/XTq1Alzc3P27dtHr169cHBw4NChQ0yfPl2j43/Q9Ss8+Dq2oqKCzMxMHBwc8PX1xc7OjjNnzhATE0NOTg5OTk4kJCTwj3/8g5SUFBYvXkxLSwvDhw/vUPqtra3ExMQQFRWFQqHgH//4B4aGhixcuJCcnBzKysro3bs3Li4umJqaAm0dH76+vvj6+qpVViqqe3zjxo0MHDhQXrscHx/PkiVL5Ov1448/EhoairW1dYfWUzo5ObF+/Xp27txJ//79yc3Nldd5+vj4YGNjw7hx4wBYvnw57u7uap1DdnY2V65c4YMPPkBfX5+5c+dy6dIl1q9fj5OTEzo6OsTHx/PZZ59hamrKN998Q05ODm5ubh1KPzc3lwsXLsjnv2XLFsLDwzEyMuLixYtkZmbK74ktW7Ywbtw4eQro3cqmpaWFzZs3889//pO4uDj5vZybm0tQUBBbt27l1KlTPPfcczg7O3PgwAEqKyvbTTXtqMzMTDIyMpg6dSo1NTX4+/sTEhLCuXPnuHnzJrW1tURFRfGXv/yFbt26kZubq3YegiBoTjQO79GKFSuoq6tjzpw5mJmZUVxczOXLl+UPsR9++IGgoCC0tLRobm6ma9euhISEqJWHnp4e48aNY/fu3TQ1NVFXV8eMGTNITU1lxowZbNmyheDgYLp27UptbS3nzp1TK30rKyuMjY0xNTXl66+/pqSkhDlz5jB//nwGDx7MRx99xOTJkwHw8PBg1apVGk25cXV15csvv2TPnj0sW7YMFxcXoC0wgI2NDUOGDAHaenNvXxfVEfn5+fIoIYCuri7dunWjrq4ObW1tLl26REFBAW+//TbQFsktOTmZ8vJybGxsOpTHqVOnsLOzY9SoUZw/f56jR48ydepUOQAN/Lez4OrVq2RnZ/P66693+By0tLSYNWsW0Lae6ubNm/Ts2ROAI0eOMHz4cL766isaGxvl4Ee3j8L8FlVAguzsbCZPnoyenh7r1q1j+PDhDBs2DAsLC0xNTeWP66tXr5Kbm8ubb77Z4XMA0NfXp2vXrsTFxWFmZkZhYSEDBgzg66+/xtfXF2tra7lhmJaWJkdm7WgZOTs7k5qaipmZGYsWLaKsrIx//vOfJCUlMXPmzHbPQ01NDefPn1fr+H8pPz+fq1evcvbsWVxdXYmNjeWdd95h586dVFdXs3fvXkaOHCl3Cqxfv14eObubrVu38swzzzBw4EA+/PBD7O3tmTJlCjY2Nmhra7NkyRJ69+4NtAVtWLFiBRUVFWqPxKgC3Fy4cIH+/fujq6vLoUOHsLa2Bto6Ibp164anp6da99MvPchyCggIwN7enp49e1JSUiJ3VnzzzTfU1dXh7u6u9vOg8qDrV0mSHngde/78eYyNjVEqlRQWFuLg4MDIkSNJTk7m2rVrLFmyhKFDhwLg4+PDqlWr1DoHhULB008/zcmTJ8nLy+Orr77CxcWFkpIS8vPzeeaZZ6itrZUbCmlpaSQkJPDcc8+plY+KqiFz9epVrly5whtvvCH/Ljc3l+HDh2NnZ0dWVhZpaWl8/vnnQMdGKb28vPj8889ZuHAhV69eZcyYMTg7O8udeLfX4UVFRbz77rtqHfv27dvx9/fn4MGD3Lx5kzfeeIPAwEDWr1/Pa6+9JjdmTU1NSU9PJzs7W34XdkRDQwOzZs1CV1eXU6dOUVZWJjdmN23axM2bN9m1a5c8KjpgwADgt2cclJSUMHr0aGxtbbl16xbu7u787W9/48UXX8Td3Z2VK1fi7u5Onz59aGlpIT09XeM1hzt37mTIkCEolUoOHz6MpaUlNjY2LF68mE8++YStW7cSEhIi//z06dMa5SMIgmZEtNJ71KtXL9LS0uQ588ePH6dnz574+vpy6dIlTp48Kffi/ec//2HYsGFqvQgkScLY2BhPT0/Mzc3Jz8/n5Zdf5siRI1hbW9OlSxcOHTokN3pWrFhBWFiYHCW1I1S9+87Ozly+fJmXX36Z6OhobGxsGDp0KMnJyfILsqmpSe0IYqpGiSqcuZeXF05OTgC8//77BAUF4e3tLX+sahoF7fTp0+jq6uLo6EhVVRW5ublYWVnh6OjIsmXLGDt2LI6OjjQ3N2NjY0P37t3bhfS/m9bWViwtLenSpQtmZmY4ODjw888/Y2ZmRpcuXWhoaEBHR0cum2+++Ubta62rq4tSqUSSJPLy8tDS0qK0tJQdO3bg6OjIrFmzsLW1JSEhgXnz5slRVztaVqr0Ll68yAsvvICHhweZmZn4+fnh7+8vr8NRfURocg63l1dWVhZ1dXWMGDGCCxcuYGBggKGhIQcOHMDX1xcjIyOWLVumdh6Ghob4+vri5uZGUlISL730EjExMVhbW2Nvb9/ueVi5cqXaz8MvmZqaMnbsWM6ePcsXX3xBcHAwXl5ebNu2jQULFnD16lVKS0vx9vbmwIED1NXVtVvzeCeVlZU0NDS0G7nJzMxk+PDhKBQKLl26xPHjx3nnnXeA/z536mwFoKWlRV5eHjt37mTq1Kmkp6dz9OhRDhw4gI2NDba2tqxcuZLU1FTmz5+Pvr7+PUUJfhDlBG3TGZ966im0tbWJjY1FqVTi5eWFl5cX1tbW8giDpsdvZGSEh4cHFhYWFBQU8Kc//em+1q9aWlqYmJjg7e2Ns7MziYmJ97WOrampITc3F2tra6qqqkhOTiYnJwd9fX18fHwoKysjOztbPgdV+uqWVVpaGikpKXz++efyVO3w8HCeffZZXFxc2kVQXr58ucZ1B/z3vBctWoSRkRG7du1CR0cHHR0dtm3bRkFBATo6Ohw+fJjw8HA8PT3l98tvUf2dlZUVJ06cYMyYMZiYmMhbYai2N1q6dCnDhw9X6xxaW1vp0qULgwYNwtPTk5SUFDZt2kRcXBw9e/akW7du7Nmzh7lz57YrJ3U6Qy0sLORow7t370ahUODv7090dDRVVVV88cUXxMfHExMTw+uvv465uXmH3qmqe7SwsBBDQ0MOHjyIUqmUn9Fdu3Yxa9YsjI2N2bBhA506dSI8PLzDx307Dw8PAgICSElJ4cCBA0ybNo3IyEisrKywt7fn4MGD7erwvn373lMdLgiCmtTbFlH4NYWFhdJnn30mzZs3T/7ZW2+9JZ0/f16SJEk6cuSI9Nlnn2mUtmpjX9XGsMXFxdK8efOk+vp6aePGjVJcXJwkSZIUFRUl/etf/7rn9EtKSqR33nlHam5ulj799FPpxIkTkiTd2+azv/x/a2pqpP/3//6fdPr0aY3T/KXTp09LGzdulNasWSN99tln0p49e6S6ujopJibmf8rl1za6vptfnsPJkyelzZs3S5IkSUePHpXOnDkjSZIkHT9+XPr73/+u0TmorkV9fb2UmJgo7dixQ/r888+l6upqSZIk6auvvpJ27NjR7m/VUV9f324T8XPnzkkrV66UzycvL0+SJEmKiYnR+H5VUW2UXVRUJL3//vtSU1OTVFhYKG+Efa95qM5f9TzU1dVJGzdulI4fPy5JkubPw+2am5vbbdCsKp8vvvhCioqKkn/e2toq1dTUSHPnzpX/piNpq9y6dUv6+9//Lt28eVOSJEmaP3++FB8f/z9/p+6x37x5U7py5Yp8jIcPH5ZeeeUVqba2VpIkSfrwww+lbdu23VM+qv/3fpZTQUGBVFlZ2e5njY2N0qFDh6To6Gj5Z4sXL5afB3WP//r161JFRUW79CXp/tavd8vjftax9fX1UmNjo1RfXy+dPHlS2rp1q7RmzRrp0KFD0kcffSRvBn8v1zgqKkqur9PT06VPP/1UunXrlpyuqk6Njo6+57pDktruoa1bt0qSJElZWVnSZ599Jo0dO1Y6deqU1NzcLM2aNavd+7ajbq/7f/zxR7neVm22Lklt9fnf/vY3jY67tbW1XR5nz56VZsyYIdXW1kqpqanS6tWrpebmZikqKkr69NNP1Upbdf1aW1ul5uZmKTExUdq9e7f07bffSjNnzpQyMjIkSZKkTZs2yfW6uu+6pqYmKTExUZo2bZp048YNSZIkKT4+Xvr6668lSWqrz9977z2ppqZGrXR/eQ6SJEnZ2dnSJ598Iv31r3+VZs+eLdXW1ko7duyQYmJiJElqu+f++c9/apSPIAiaE9NKNVBaWkpMTAx9+vTBwcGB5uZm6uvr+fTTT+VF+8XFxVRUVBAZGYm5uTlHjx6V15JpkkdraytJSUn4+/vzzTffEB4ejlKppHPnzpw9exZbW9t26240ST85ORk/Pz++/vprhg4dSlFREUZGRvI2CupO1/plHtL/rRfr3r07hoaGDBo0iLNnzxIcHKzRaEVzczPXrl2T973q3r07ra2t6Ovr4+HhQVhYmByNU9Urr5qu1NH8bty4wb59+xgwYAAuLi5IkkR8fDx9+vRBW1ublpYWampqKCoqIjs7m5KSEiIiItSaihkfH8+FCxd45plnsLOzA9qm1vr6+tKtWzfq6+sxMjLi0qVLFBcXyyPR6vb6W1hYYGVl1S4Ig4mJCU1NTZSUlHDy5El0dHTo2bMnO3fuZM6cOR1O/5ckSZKjuUZFRTF48GB0dHRYu3YttbW1TJs2jYMHD3b4mZD+b5SjublZnlJ4+whneHg4+vr6mJubc/LkSWxsbNR6Hn6pqamJmpoaOnXqhLa2thx4wcHBgejoaOrq6hg0aBD79+8nMDAQe3t7Nm/ejL+//1033oa2a+Ho6CiPAqpC8ltbW1NeXs7169exs7OTp0ir+9ypykhbWxtTU1NMTEyAtvvlxIkTjBs3DgMDAy5cuEBLS4s8MqBJ5MEHUU5VVVUkJCTQ3NyMp6cn7u7uKJVKdHV1sbW1laeyXb58mcLCQnmEQZ3jr62tJSEhgbq6Ory9vXF1dZWfi6+//pr+/fvfU/3akTzuRx0Lbc+GUqmktbUVXV1dQkND8fT0pKioiB07dmBsbCyvcVc3/YaGBpRKJZmZmQDykgg3Nzf09PQoLy+Xp5b26tULAwMDDhw4oPFzdzsHBwd5umS3bt0YPXo0DQ0N8lRrc3NzOYJmR9aZ3mkfRF1dXfLz8+nRowerV69GT0+P1157TeO6Q7ptNFb1rikuLuaZZ57BwMCAzp07U1RUxIoVK6ipqZGj43ZEZGQk9vb28vpHbW1tfH19cXJyIj09nZ49e+Lq6kpxcTFnzpxB00lhqhHaF154QV5H7+XlxenTp1m7di03btwgPDxco617Dh8+TNeuXeUp7E5OTrz77rtcuHABpVKJgYEBnTp14sCBA+jo6BAdHS1H7hYE4fcjppVqQKFQkJqayu7du2loaODw4cO0tLTg4eEhT80zNjZm4sSJlJaWsnz5cry9vX8zQMXd8oiIiEBXVxd3d3d0dXXlQAVKpZKUlBQKCwsJCQkhKChI4/R1dHTk9IcMfhu/LwAAIABJREFUGUJzczMhISHyh4e6Dbg75aFUKuWtGOzs7Dh8+DCBgYHyR5M6Kisr+fbbb4mMjMTDwwMrKyuMjIxoaGggMDAQaAvUoNo0W5PNnw0NDcnNzeW7776jvLyc+Ph4eRqalZUVHh4eGBkZ4e/vj66uLnl5efj6+nY4OlxtbS3Lli3D09OT/fv3U1FRgY+PDydPnqSgoAAXFxf5Jfz1118zbtw4HBwcOjyFSlUGqr3mqqur8fDw4NSpUxQXF9O9e3dqamrw8/OjT58+NDU1kZCQgJ+fn8ZThgB5Q3UtLS2MjY3l+zI8PJzS0lI2bdqEn59fhwNiqO69zZs3061bN5RKpVwGenp6cjqmpqakpaWRn59PaGgovXr10uj4i4qKWLhwIZmZmfTs2VNubLW0tHDkyBHGjh2LhYUFSUlJfP/992RmZpKens68efPuGrxHFcG2T58+GBgYyEGXiouLaWhoICgoCH19fYKCgtDV1VX7uWttbWX//v1cvnxZro+0tLS4du0aZmZm6OjoMHLkSIB2U63VuZ8edDmp6oL8/HyKioq4fv06SqUSExMT7Ozs5A6UpUuXavQ8QNsU7ubmZjkSZmNjI1paWpibm2NiYtJu/bMm9WtH8lAFA7qXOlZVp7W0tBAVFYW5uTmVlZXo6elhZ2fH5s2befPNNzEzM1O7jFpbW9myZQunTp3i0KFDjB8/HmNjY/Lz8zEwMKCgoAAjIyPq6+uJiYmhoKCAuLg4OnfurNa77tfy1tLSku+RlpYWOeCYpaUlW7dupbW1VW483u28amtrOXv2LEeOHOH69es4Ozujra1NcXExCoUCZ2dnLC0tGTZsGKWlpXz//ff4+/urFXCtoaGBtLQ0fv75Z0pKSnBwcJDz0NLSIiwsDABjY2OMjIxwcXFh8ODB8vrb31JRUcGiRYvkRuaRI0fkaw1t6/nt7OzQ0tJi9erV+Pv707NnT43eedA2dVU1nVbVqK6ursbY2JiAgAB5HaM6ysvLWbx4MZMmTaK4uJjr169z4sQJGhoaCAsLw9HREQBbW1vy8vKorq5m6NCheHt7q52XIAj3RjQONaCrq4uvry8eHh4kJCQQFRVFaGgorq6uckWs2gxY1Sjs1auXWhEf75aHar1ec3Mz5ubm+Pv7y5Hi7mf6BgYG8oeaJiN7d8qjd+/euLq6yi9/pVLZ4Shtv2RgYMDgwYOpq6tj1apVZGZmkpWVhYWFBfb29rS0tGBsbCy/gDU5h+zsbEJDQxkxYgRnz54lMjKS7t274+3tjba2Nnp6evK52NjY4OPjg5ubW4dfyOvXrycsLIzRo0fj6OhIeno6UVFRHDlyhPHjx8ujPikpKVy5ckXe10qdF/6aNWtwc3Nj4sSJJCcnc+LECfbu3cvEiRMxMzOja9eucnpdu3YlODgYb29vjfewUvWeq8pbtd1AdXU1enp6+Pr6Mnz4cHr27NmhkQxV+W7dupXS0lK50Xr7MUPb2qvOnTsTGBhIcHCw2kGNbs/P0NCQfv36cenSJdatW4dCocDd3R2FQoGfn5+8Ptbb25vAwEDS0tIIDw/H1dX1rmmvWbMGR0dHQkJCyMjI4KeffiIoKIgFCxYwYsQIzMzM0NXVlYNjqHvPamlpYWRkREJCAocPH0apVGJra8uyZcsICAiQo9Du2bOHmzdvyiMvmlzrB1lOlpaW+Pn5kZOTw/79+2lubqa6uhp9fX2MjIzIyMggOTlZo+cB/hskprS0lJMnT2JpaUleXh4VFRXtOnbMzMw0ql87moehoeE91bFaWlpcvXqVEydOUF5eTu/evVmwYAGurq7ySFWPHj002p9RS0sLV1dXTp8+TVJSEh4eHtjZ2bFu3Tr8/PywsLDAwMAAHx8fgoODKSoqoqGhgT/96U8dijx8JxUVFRgYGLQbfVPtIezn54etrS0VFRVs3LiRN998U95j8W5lt3r1am7cuEGnTp3Iy8uTR1G/+OILBgwYgLOzs1xn+fr6MmLECAIDA9Uqr9WrV5Oenk5TUxOVlZVyJ8IXX3xBnz596Ny5s3yc9vb22NjYqLV+ePXq1fTr1w9HR0ciIiIoLy8nNDSUBQsWyOtltbS0uHTpEkeOHGH+/PmA5tuI3P7/KRQKuePY3d1d7pxR19q1a+nduzdmZmacOHGC+vp69uzZw8SJE+W1/5IkoaenR1BQEAEBAXL9IQjC70s0DtVUWFhIfHw8lpaW2NraEhQUhIeHB4cOHaKqqkru5VL1nkv/t/fh7Yv17yWPmzdvynmoPoj09PTUegl0NH3QPDjMb5WTj48PCoUCR0dHjYNgqEJpDx48mGHDhpGYmMjhw4dxdna+p8aNSlpaGkuWLOHWrVuYmpoyfPhw+vTpw/79+9mxYwdeXl6Ym5vLwXbgv5srd0RRURGxsbFy6H9zc3N69uxJZGQkffr0ITQ0VC5/Kysr+vXrJ99XHc0jLS2N6Oho5s+fj6mpKW5ubuzevZthw4YRFBREfn6+3HhT3a86Ojr3VHaq3uodO3Zw+vRpevbsSWNjI7t27cLFxQVdXd12wXvuRvq/ABEVFRVs2rSJN954Qx5JPXToECkpKXh5edHY2Mju3btxc3NDqVTe06bJ5eXl7Nu3j5s3bzJu3Dj69evHxo0bOX36NJ06dZI7G1TlZWpqSkhIyG8GTEhLSyMqKkr+cFu6dCkDBw4kMzOT/Px8eT9L0Py5a21tpVOnToSGhmJoaEhMTAzr1q3D3t5eHg1raWnh2LFjjB8/vsPBKu7kQZWT6u8VCoU8s8DOzo709HS5AdK9e3cGDhwo/72mjdtFixbx5z//mfDwcIqKitDW1sbe3p7S0lJqamowMTFRu37taB7Xr1+npqamw0Gxbpebm8uOHTsoKyuTy2jUqFFERkZSXFzMxIkT0dPTkztINK1j9fT06NOnDz179mT79u2sXr0aIyMjRo0aRefOnTEzM6O1tRU9PT08PDzw8/NTq9HzS//4xz9wcnKSpzOq9hqsrKyUo0Lv2LEDJycnevfu/ZsjY1evXiU6OpoPPvgAHx8fdu/eTWVlJQkJCdTX1/PUU0/J+fzyfd1RV69e5dixY/z1r3+lV69eRERE4O3tTUxMDBUVFfJzrSp/da9FZmYmq1evpm/fvvKU7DFjxsjXesKECfLftra2yp0ymj7Xd6I6Zk3vo4yMDFavXk1QUBAxMTGMGTOGhIQEPDw82nXGqGacqP5bEISHQzQO1bRkyRLKysowMDDA0dFR7gkMCwvDwMCAM2fOsHfvXlxdXTExMZFfXOpUdHfLw9DQsF0eRkZG9/Ucfpm+Jh8uv5WHqpz27NmDm5ubRnkcP36cAwcOyFExraysGDx4MIGBgRw+fJjNmzfj6uqq0R5MKsuXL6dXr14YGRkRHx+PsbGxvBWJar1USUmJHI1Q3ZfZokWLmDJlChYWFjQ2NqKjo8O1a9c4fvw4b7/9NgqFol04e9UHizofwsuWLWP48OHyB3lBQQGnT59m7ty5fPXVVyQkJFBQUICDgwOGhob33KBWjVDU1NSwceNGnn/+eTp16sTq1aupq6ujX79+Go2GrVmzBg8PD3nNU3V1NatXr2bChAmYmZmxbt066urq1N5/7k4aGhqora2luLiYS5cuYWFhQUZGBg4ODhw8eJDk5GS8vLwwMjKS9zftyMfksmXLGDJkCC4uLsTGxpKbm8uUKVNYsmQJc+fOlfcp09PT02g9D7StXz127Bj29vZ4enrSu3dvdHR0yMrKIjs7G0dHR4yNjQkJCZEbhppe8wdRTrW1tSiVShQKBbm5uaSmpjJ16lScnZ3p3LkzZWVlZGRkUFhYSFNTE507d1ZrRga0rWnU19enqakJV1dXvLy8aGlpwdPTk4yMDLZt20ZqaioFBQV4enqqtdfq75VHQUEBmzZtwt/fn/79++Pn50dLSwtLly7l3XffxcjIiKSkJHR1dduNxKkjJyeH2NhY9PX1cXV1ZciQIdja2nLq1CnCw8PlRqFqWqtCodB4GxRo21KlurqasWPH0tDQIG/0/t1338nTP6EtqmZYWJh8Tnc7t+XLlzNkyBCcnZ35+eefSU1NxdramoMHD/Lxxx9jZGRESkoKOjo6Gtd/qojLqi12bt68SXBwMKtWrWLOnDmYmJjQ3Nys0bcAtK2pzs/Pl5/n0NDQ/7nWycnJ6OrqYm1tLY+23c/GVUfK+m6+/vprCgoK8Pf3Z8qUKXJn4fz581EoFNTX13PlyhV0dXUxNDQUDUNBeMhE41AN0dHR5OTkMGnSJNasWYO3tzdmZmZoaWlx6tQpTp06Je+RFBMTQ9++fdV+2TzoPB6lc1AqlRrl0dLSwpo1a5g6dSp+fn5cunSJW7du0dLSQlZWFjNnzsTQ0BBDQ0NsbGy4fv262r3B0dHR5OfnM2fOHDw8PNDR0cHBwYFNmzbR2tqKi4sLBw8e5MqVKxw6dIiwsDC1plJduHCB0tJSRo0aRWtrq/yBu3jxYjw9PeU1k/fyUj5y5Aj5+fm88sor8s8WL17Ms88+S1ZWFhkZGcyYMYNr164RFRWFUqns8BqYX6NqbKxduxZ7e3sGDRpEbm4ue/fuZf78+Wqto1OllZqayvHjx+Xw7wDff/89dnZ2DBw4kLy8PPbt28e8efM0Wqd3u6amJlJTU/H09MTW1pbm5mZOnz5NTk4Os2fPZvz48eTn57Nq1Spu3bolbwHyW44cOUJeXp4cgOeLL77Azs6O6OhoevXqha2trbwB+okTJ+jdu7faDQbVVMuysjK2bt1KeXk5PXv2xNvbG19fXzIzM+XRdm9v73ZTfx+Fcrp+/Trr1q2juLgYT09POnXqhJ+fn/xcmZqa4u3tjVKpJC8vj/T0dLp166ZWB1lmZiZLlizh5s2bWFtbc/XqVbZt2yYHfMrKymLChAn4+flx4MAB3N3d5VGsRykPKysr6uvrCQkJobS0lOPHj7N9+3b69euHnZ0d69evJz09nXPnzhEcHKx2oy0yMpJdu3ahp6fH3r17ycvLo0ePHjg7O9OjRw9SUlJYvXo1GRkZak/BvJOamhrWrFnDrFmzMDU1Ze3atSgUCiwtLTl06BAzZ86U/7Zz584dqhcvXLhAenq6PDPj22+/5e233+bChQv07t0bOzs71q5dK+/NGRQUpHZHQ0pKCmlpaXIeUVFRhIeHs2vXLuzs7Ojfvz8tLS1yunFxcfKyjY44evQohYWFPP3007i4uFBfX098fDzbtm1rd62vXr3KuXPnNDqHB+3YsWPk5uby1FNPERQUhLm5OStWrMDOzo7evXuTkpLCli1bSE9P58KFCxrdr4Ig3F/3NkzwBGlpaWHnzp3yhrD9+/fn6tWrKBQKqqurOXjwICNGjODll19m0qRJdO7cmcbGRrU2Mn7QefwRzgHaNtC1t7fH29sbe3t7Zs2axdChQzlz5gz19fVIksSQIUPw8/OjoaGBf//731RVVal1Djt27GDKlClIkkRycjL+/v5UVFRw48YNBg4cyLfffktISAhz584lMDBQjlLbEZIkce3aNbmhoJqSeuLECbKzs+WAA/n5+YBmDUNJkrhw4YK8pgwgNjYWXV1dORrp9OnTsbW15YUXXsDKyoqUlBS18wFIT0+XAyNoa2uTmZlJbGws2tra3Lhxgx9//JGhQ4diaGio1hRA1d+tX7++XWCZrKwsjh8/jo6ODqWlpWzZsoXBgwernf6dJCQkkJycTH19PV27diU8PJzRo0czfPhw9u7dy8GDBxk9ejRffvklRUVFzJkzh4aGhrumKUkScXFxcsCFLVu24OrqioODA3l5eUyYMIFVq1YRFBTE9OnTcXZ2lsuzoyRJ4tKlS9jb2zNv3jwWLVrEjRs3eOONN4iMjMTa2ppXXnmFV155heLiYt5//32Nr/eDKidra2vGjh1LdnY2b731Fnv27CEqKopdu3bx+eef85///Idr167h6+vLxIkTCQsLU3tNkpOTE88//zyRkZGsWrWKsrIynnrqKbp160Z8fDxjx47FxcWFrl270qtXL8rLy9Uumwedh2raXVVVFZcvX6Z79+7U19fT1NTE+PHj+fbbb+nVqxeTJ0/G3NycmzdvqpV+ZWUlaWlpzJ49m+nTp/Pll19SUVFBcXExNTU1bNu2jeLiYqZOnUp+fj4RERFqpX8nqgBVDg4O5ObmcvXqVV5++WXWr1/P888/DyDXhx2lil5cXFzMli1b6Ny5M4aGhly7do0JEybw7bffEhQUxIsvvoiVlZXazxwgT3XNyckhIiICIyMjqqqqSElJkSORqq5XREQEUVFRHU67paWFrVu3Mm3aNKqrq7ly5Qo9evSgtrb2V6+1Ou+530NLSwubN29m1qxZ1NXVUV5eztmzZ8nNzcXIyIitW7fy3XffERoaygsvvICZmZlG10EQhPtLNA47SNWjpQqkEBwcTEFBAQAHDx6Utx2AtlDQqk2u1fmwf9B5/BHOobKyktOnT8vrOI4ePUpsbCwXL16kvr6e3r17t1u3sGXLFnx8fLC0tOxwAzQrK4uwsDBcXV3Jzc3lzJkz7N+/nzVr1jBu3Dh+/vnnduHhk5OTO1w+0NbYe+qppzA2NqalpUUeIdq9ezezZs3C3d2d4uJijh8/zokTJ9T+uIO2kZ1JkybJ23yo0n/11VfZsWMHvr6+8kbKTU1NJCYmahSBLjs7m71793LixAnS09MB2Lp1KwMHDsTFxYVFixZx/fp1+Xqp2yNcVlaGvb293MBqbGxk27Zt9O/fH2dnZxYvXkxxcTFPP/20RunfrqKigtzcXPz9/TE3Nwfagiq5uLgwbNgwfH190dLS4qeffiI5OZn58+fz97///Tcj7TY2NjJo0CD09fVZs2YNcXFxzJs3j6ysLKZNm8apU6cwNjamb9++mJmZadRou3jxInV1dfL1NjY2Zv78+bz99ttERESwaNEiampq8PDwYMaMGYwbNw5LS0v1C4kHV07QFnVx5syZhISEsHfvXoyNjZEkiaFDhzJ58mS6desmb1ejCumvDh0dHQICAnj22Weprq5mypQpBAQEkJiYiI+PjzxdvLGxkfPnz2s0kv6g81AoFDQ0NGBqaoqvry+Ghoakp6czefJkuW7q27cvtra2pKeny3VhR8XFxaGrqytHgdXV1cXKyorW1lb27NmDjY0Nzz//PF5eXowdO1atjrE7UQUSmzZtGgAbNmxg4sSJJCQkYGBgQI8ePVi7di2LFi3izTff7HADSFWumzZtIjk5GTMzMz766CMmTZokP3P9+vXD2tqa1NRUtTooVaytrXF2dubAgQOkpKQwYsQIDh06xIgRI9DV1ZWjETc2NhIZGcnUqVM7nPb169cZNmwYdnZ26OrqEhgYiL6+PhkZGfftWj9oJSUljB49GltbW27duoW7uzvbt2/nxRdf5OmnnyYjIwN3d3f69OmDtbX1I3kOgvAkEo3DDvLw8OCFF14A2nrDlEql3ONbW1sr71MFbQvm7ezs5EAfj0oef4RzaG5uZtq0aTg4ONDQ0CDvU7Vr1y66deuGtbW1HMyioKCAixcvyhENO8rV1VXurXZycmLMmDHk5ORgZWWFr68vO3bskM9x48aNuLq6yg2tjvrlh/L27dvp0qULffv2pVevXgwaNIjOnTuTkpJCbm6uWmkDcjAK1QfP1q1b8fHxwdDQkJ9//ln+EAP44Ycf6N69+28GCrkTZ2dnRo0aRXl5OSdOnOC7776jrq6OWbNmERAQQGlpqdyDrhohVYeFhYU8wpyXl8fSpUupqqpixowZ9OjRgxs3btxT+rdLS0sjMzOTTp06tduDsLW1FQMDAwoLC7GyssLd3Z38/HwSEhI6NHKlVCoZPHgwYWFhdOnShXfeeYeUlBQaGxsJDAxk27Zt7e4nVVTIjmppaaG8vJxbt25RVlbW7iPXy8tLno6r+rmenp5Go24qD6qcVIyMjBg9erS8/+rEiRMJCgqSo9Le67pYhULBsGHDsLGxkeumX04J37JlC15eXvJo76OWh56eHo2NjTQ3N3Py5El0dXXx9/dvVzdt2LABV1dXbGxs1Erb0dERHR0damtr0dbWpra2lh49epCZmUl2dna7ACipqany3paa2rx5s9ypc/nyZVpaWujTpw/bt29n6tSpbNq0CSMjIxYsWEBAQECHO8tMTU0ZP348L730Ep988okcrKlXr17tnrkNGzbg7u6udh0ObZ0iI0eO5LnnnuOdd97h8uXLVFVVyVvrqKZ4btq0CW9vb7XqWDs7O5577jmgbZS4tbWVU6dO3ddr/aDZ29szceJECgsL8ff3Z926ddjY2BAaGoqBgQFFRUVMnDgRaKv73NzcHrlzEIQnkWgcdpCpqalc0auizdXX18uR1C5fvgy0jaQkJiYyefLkRy6PP8I5WFpa4uPjA7R9dA8YMABzc3OcnJzk/RNVo5A//PADQ4YMwdDQUK11aAqFol0wGEtLSzmaZHZ2Nq6urnTp0oWioqJ204c0oa2tTUVFBREREfJmv62trTg4ODBy5EiGDBnym2H/70ZLS4uKigoiIyOZNGkS8fHxdOnShZKSEgBKS0u5fPnyPZ2Dj48PL7/8Ml5eXhgYGMi941FRUbi4uMhTQjUd1bO3t2fYsGEEBwfj4+PDjBkzgLZpsm5ubvL6zHtdp+Lh4YG5uTmrV6/m6NGjAHLk1sTERC5fvkzv3r0JCwsjPDwcT0/PDqWruo+6du3KyJEjcXNzY9OmTfLaTxcXF/maJCcnyx98HaWtrU1gYCBmZmYkJiZy9OhRuUOhtraW48eP4+fnh7Gx8X3plffw8KBz5873vZxuZ2VlxaxZs0hMTATQaFTnblR7t6mmsOnp6ZGfn09JSQmHDx8mNTVVo/rv98qjsbERX19fnJ2d2b17N8899xzXrl1rdy9pWjf5+PhQX1/P7t27iY6OZt26dVRVVWFoaIiHh4ccLKmwsJDExMR2jUV1tba2Mn78eNzc3FiwYAFLly7l5ZdfZufOnQQGBtLQ0MCVK1d4/vnn0dbWpqSkhBs3bnQ4fdW2EUqlkoyMDF566SWuXbuGk5MTXbp04fr16/dch1taWsqj8Fu3bpXTys3NRUtL657r2IaGBnx9fXF1dWXXrl339Vr/XqytrTEwMCAhIUFeA3/x4kW8vLywtbWluLj4kT8HQXiSiIA0GkpLS6OiokIOp52bm8v27dspKyujb9++Gu/d93vm8Uc4h7q6Ok6ePImvry96enpERkbS0tJCYWEhFy9eZM6cOYDme4hB29TVyspKxo8fj5aWFmfOnOHy5cvyFFpVY1VTOTk5ODo6yhEHtbW15ZDh5ubmGkVLvF1ubi4ODg50796dpqYmmpubSU9P59atW2zevJmwsDC6d++ucfqqY3V0dMTT0xMrKytu3brFmjVreOONNzAxMbmnIDGq9C0sLHB2dsbCwoLq6mrWrl3L7Nmz7zl9FUNDQwIDA7G2tubEiRPExMTQqVMnbGxs2LBhA0OGDJGnqpmYmHRomiT8bwj7qKgo+X4COH/+PHl5ecTExBAcHKzRtTAwMKB79+7o6emRlpZGUVERFRUV5OTkUFRUxDPPPKNxtESVwsJCWlpaMDc3Jzg4GEtLS+Lj44mNjb0v5XQ71R6lR48exdPTU97v835RKBQYGBhQW1uLvb09ZmZmnD59muPHj2NjY8OQIUM03s/t98hDR0cHe3t7YmNjuXHjBhMmTEBLS4vz58+TlpbGyZMnCQoK0uhe0tHRISgoiJqaGiRJwtHRkbCwMBQKBWvWrMHV1RULCwtWrVpFSEjIPdV/qm16XF1dUSqVeHt74+bmxoYNG3jnnXdYsWIFQ4cOpWvXrkRHR5OXlyfP6lDHsWPHqKqqYty4cWhpaXHu3DkyMzOJj4/XuJx+KTo6mqqqKsaOHcvly5c5c+bMfaljH+S1/r0oFArKy8txdnaWj9PIyIjz58+Tmpr6WJyDIDxJtKT73SX7BGloaECpVHLz5k2uXLmClpYW3t7eGm//8DDyeNzPobi4mMTERHnPwbNnz5KSksK5c+d4/fXXCQwMvKdw/dA2pUcVEr6mpobY2Fg5Yum9Ngyh/b5Xmu4j1dH0oW0dX1JSEteuXePGjRvyvnv3M5/FixdjYmLCa6+9ds/lfydLly7FxMSEV1999Z7Tv3LlCo6Oju1C/tfV1XHmzBmOHz9OeXk51tbW/OUvf7kvx15ZWYlSqcTAwIDq6moiIiJQKBTY29vL61jvRWNjI2fOnCE1NZXa2loGDhxIQEDAPZVTVVUV0dHRNDc34+XlJe8n2dDQwPHjx/n555+prKy8r+UEbfeRv78/gwcPvm9p3k7VGaNy8+ZNOcjI45BHRUUF+vr6ciM0Li6OlpYW7Ozs5BH1+2nv3r2cPn0apVKJk5NTu0jI6qitraWkpAQ7Ozv09fWB/5bT4sWL8fDwoF+/fqxcuZIPPvgAgI8++ohXX3213Trqjrr9mVOVU3NzMzY2NgQHB2t0DnfLo6ysTN4mqLy8nPfee++e0/+9r/X9dvv7oaWlhaamJqKjo5EkCTs7O3r27PmQj1AQBBXROBQee6pF/9DWEC0tLaWsrIyAgICHfGSPttLSUpRKJaampvc13cbGRvbt28fYsWPR1dW97w3epqYm9u3bx5gxY+45/YqKChYuXMj777+PmZmZvI1LcXEx0Lam6NixY/Tr148uXbo8kIbug1JdXU1paakcAOpepaWlcf78eVpbW7G0tKR79+44ODigpaVFWVkZR44coX///o9dOQG/y/E+bmVyJ1VVVUiSRFNTk8YBjSRJIjU1lTNnzmBjY4OPjw+Ojo4oFArOnz/PmjVrWLZsGbdu3WLRokV4eHjQ1NTErVu3eP311+/zGT1YxcXFGBgY3PcOB0EQhAdJNA4FQQ2qhsiDGOH7vfwex64aBXhQH8T3K/1vvvmGTp068dJLUuqoAAAIIElEQVRLL5GRkcHRo0eZPXs2f/3rX5k6dWq79Z4PclT3cWo47Nu3j4MHDxIaGoqLiwseHh7tgkg8TufyR/K41U3//ve/KS0tJTg4mK5du8r74RYXF+Pg4CCPgF++fBk3NzfCwsLk9Y734vcopwd9DR63a30nf4RzEIQ/qkdrt1RBeMTdy6b0j4rf49hV0+geVCPhfqSflpZGdnY2CxcuBNoCGD399NMcP34cfX39dg3DB9XgUV2LR70xpYoEq62tzbVr1xg+fDjm5uZcvXqVoqIiXF1dcXd3x9TU9JE/lz+qx6luampqoqSkhPfee4/Kyko2b95McnIyo0aNkqPS6unpERoaSp8+fe7rpui/Rzk96GvwOF3rX/NHOAdB+KMSjUNBEJ5IW7duZdSoUUBb5FOFQkFQUBDvvPMOH374IdAWUa9r167yfn5PotraWnnEJjc3F0mS5AiVXbt25fLly1y8eJGioiK6deuGh4fHPQdREv64tm/fTlJSEk1NTVRXV6Ojo8ONGzcICAhAV1eXtLQ0ysrK8Pf3x8TE5L5HqhUEQRDuTkwrFQThiXPkyBF+/vlnPv30UwDmzJmDu7s79fX1eHt7ExISwk8//URDQwM1NTV88MEH8p5+T5Lr16+zadMmnJ2dGTduHAqFgpqaGoyMjID/Tu9NSkqS93ibOHGixnsoCn9sBw4c4Pz584wdO5a6ujqysrKIj4/nrbfeQk9Pj9jYWFJTU3F3d6dLly6MHj36YR+yIAjCE0eMHAqC8ESRJIm4uDg5UMuWLVtwdXXFwcGB6OhoPvroIz799FNGjBiBt7c3e/bsobKy8olsHFpbWzN27Fj27t3LW2+9xfDhw1EoFDQ3N3PlyhUUCgWTJk3C19cXNzc3MjIyRMNQuKPGxkZOnTrF7Nmz5aBFlZWVWFhY4OTkxJdffskzzzzDM888w5UrV4iPj2fYsGFiFFoQBOF3JhaHCILwRGlsbGTQoEHo6+uzZs0a4uLimDdvHllZWUybNo1Tp05hbGxM3759MTMzIyUl5WEf8kPl6urKzJkzCQkJYe/evRgbGyNJEkOHDmXy5Ml069aN1tZW9PX18fX1fdiHKzyicnJyMDY2lvfAVCgUDB48mEGDBrF582ZcXV3p3r07pqamBAQEcOvWLerq6h7yUQuCIDx5xMihIAhPFKVSyeDBg8nNzSUlJYUBAwaQkpJCY2MjgYGBvPfee7z77rsAbNy4EQ8Pj3veEP1xZ2RkxOjRo8nKyqK1tZWJEye2+70IQiP8FltbW0pKSti/fz8jR45ER0eH9PR0MjIykCSJcePGyX+7detWbG1t7/s2O4IgCMJvE290QRCeKKpl1l27dmXkyJG4ubmxadMmnn32WbKysnBxcaFLly6UlJSQnJzMCy+88JCP+NFgZWXFrFmzSExMBBCBQgS1mJiY8MYbb3Dz5k2WLFnC8uXLycnJYdSoUTQ3N5OdnQ1ASUkJly5d4sUXX3y4BywIgvCEEiOHgiA8UVSh01X7a0VFRWFhYYGPjw9lZWU0Njaybds2rl27Rnh4+H3ZW+2PoKWlBRsbG6qqqiguLsbW1vZhH5LwmHFxccHc3Jyqqipqamrw8fEB2hqOubm55Ofnk5aWxsCBA8VzJwiC8JCIaKWCIDzRKisrUSqVGBgYUF1dTUREBAqFAnt7e0JDQx/24T1yFi9ejL+/P4MHD37YhyL8QeTk5LB3717s7e1xc3MjICDgYR+SIAjCE0s0DgVBEARBEARBEASx5lAQBEFF1VfW2tr6kI9EEJ4cqudO9FULgiA8fGLkUBAEQRAEQRAEQRAjh4IgCIIgCIIgCIJoHAqCIAiCIAiCIAiIxqEgCIIgCIIgCIKAaBwKgiAIgiAIgiAIiMahIAiCIAiCIAiCgGgcCoIg/CFFRkaye/fuX/39qlWruHjx4u94RIIgCIIgPOpE41AQBOER5evri5aW1l3/RUZG3vH/jYuLIyIi4lfT/vHHH0lKSnpQhy4IgiAIwmNINA4FQRAeUUlJSUiS9Kv/fHx8UCh+vRpftWoVOjo6d/wXGxv7O56JIAiCIAiPA9E4FARBeEy1traiq6v7q7+fOXMmzc3Nd/w3YMCA3/FIBUEQBEF4HIjGoSAIwmOqqakJpVL5sA9DEARBEIQ/CNE4FARBeEzV1NRgbGz8q78X00oFQRAEQVCHliRJ0sM+CEEQBOG/mpubO/R3pqampKSk4ODggLa2NlpaWg/4yARBEARB+CMTjUNBEIRHjCaNvI0bN/LSSy89gKMRBEEQBOFJIaaVCoIgPGLuFJm0qakJgLy8vDv+XtUwHDhw4G9uf/HLf9OnT3+YpysIgiAIwiNC52EfgCAIgnD/xMTEAHDjxg10dXUxMzMD4M0338TY2JjPP//8IR6dIAiCIAiPMjFyKAiC8Ac0d+5cVqxY8bAPQxAEQRCEx4hoHAqCIAiCIAiCIAhiWqkgCMKT4K233kJbW/thH4YgCIIgCI8wMXIoCILwB/Xhhx/KQWe8vLxwd3dvF4hm6NChD/sQBUEQBEF4hIitLARBEB4Dra2tvPDCCyxfvhxzc/OHfTiCIAiCIPwBicahIAiCIAiCIAiCIKaVCoIgCIIgCIIgCKJxKAiCIAiCIAiCICAah4IgCIIgCIIgCAKicSgIgiAIgiAIgiAgGoeCIAiCIAiCIAgConEoCIIgCIIgCIIgIBqHgiAIgiAIgiAIAqJxKAiCIAiCIAiCICAah4IgCIIgCIIgCAKicSgIgiAIgiAIgiAA/x8OWiBfhqpHM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9577" y="2298373"/>
            <a:ext cx="2084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지하철 노인이용자수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종로구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성동구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광진구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영등포구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서대문구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529" y="2298373"/>
            <a:ext cx="16246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노인복지시설수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금천구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종로구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중구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/>
              <a:t>강서구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구로구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영등포구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/>
              <a:t>양천구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3582" y="2298373"/>
            <a:ext cx="2084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응급시설 이용자수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관악구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강동구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중랑구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성북구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도봉구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동작구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동대문구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0446" y="3266015"/>
            <a:ext cx="440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노원구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송파구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강남구 순으로 </a:t>
            </a:r>
            <a:r>
              <a:rPr lang="ko-KR" altLang="en-US" sz="2400" b="1" dirty="0">
                <a:solidFill>
                  <a:srgbClr val="C00000"/>
                </a:solidFill>
              </a:rPr>
              <a:t>우선적인 노인보호구역 설치</a:t>
            </a:r>
            <a:r>
              <a:rPr lang="ko-KR" altLang="en-US" sz="2400" b="1" dirty="0"/>
              <a:t> 필요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6380C7-2CE0-4A1F-AF81-8DD652660B3A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9F48A-6EDF-4E31-A0CF-A609290051D6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3A3D9-AAE5-49B4-8441-AB348ECDA321}"/>
              </a:ext>
            </a:extLst>
          </p:cNvPr>
          <p:cNvSpPr txBox="1"/>
          <p:nvPr/>
        </p:nvSpPr>
        <p:spPr>
          <a:xfrm>
            <a:off x="556484" y="1793142"/>
            <a:ext cx="231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각 </a:t>
            </a:r>
            <a:r>
              <a:rPr lang="ko-KR" altLang="en-US" sz="2000" b="1" dirty="0" err="1"/>
              <a:t>변수별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TOP 10</a:t>
            </a:r>
            <a:endParaRPr lang="ko-KR" altLang="en-US" sz="20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F3613C-6632-41F9-B077-836A92F8C887}"/>
              </a:ext>
            </a:extLst>
          </p:cNvPr>
          <p:cNvGrpSpPr/>
          <p:nvPr/>
        </p:nvGrpSpPr>
        <p:grpSpPr>
          <a:xfrm>
            <a:off x="473075" y="2268329"/>
            <a:ext cx="297795" cy="3027662"/>
            <a:chOff x="1776047" y="5698304"/>
            <a:chExt cx="306269" cy="619111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843374-FAB1-4D48-91FF-B54C6FE9601F}"/>
                </a:ext>
              </a:extLst>
            </p:cNvPr>
            <p:cNvCxnSpPr/>
            <p:nvPr/>
          </p:nvCxnSpPr>
          <p:spPr>
            <a:xfrm flipH="1">
              <a:off x="1776047" y="5698304"/>
              <a:ext cx="3062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D0F760-B205-472C-8C9C-F3D8EE5AF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47" y="5698304"/>
              <a:ext cx="0" cy="619111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E6D8BCC-C24C-423F-85F3-58B9AC6A789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47" y="11889417"/>
              <a:ext cx="27850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F2ACB8-32EB-484D-A8F5-E155CB38CFFE}"/>
              </a:ext>
            </a:extLst>
          </p:cNvPr>
          <p:cNvGrpSpPr/>
          <p:nvPr/>
        </p:nvGrpSpPr>
        <p:grpSpPr>
          <a:xfrm rot="10800000">
            <a:off x="6574123" y="2268329"/>
            <a:ext cx="297795" cy="3027662"/>
            <a:chOff x="1776047" y="5698304"/>
            <a:chExt cx="306269" cy="619111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CF0D8F6-8A53-4907-879E-9A47357CC219}"/>
                </a:ext>
              </a:extLst>
            </p:cNvPr>
            <p:cNvCxnSpPr/>
            <p:nvPr/>
          </p:nvCxnSpPr>
          <p:spPr>
            <a:xfrm flipH="1">
              <a:off x="1776047" y="5698304"/>
              <a:ext cx="3062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BAAC648-7F03-4605-AA83-12264E6E5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47" y="5698304"/>
              <a:ext cx="0" cy="619111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CEE5315-5DCF-4166-B448-758C2850B5E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47" y="11889417"/>
              <a:ext cx="27850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Shape 279">
            <a:extLst>
              <a:ext uri="{FF2B5EF4-FFF2-40B4-BE49-F238E27FC236}">
                <a16:creationId xmlns:a16="http://schemas.microsoft.com/office/drawing/2014/main" id="{B8DAC3C8-06A2-42A4-8BD4-F0D9CCE82918}"/>
              </a:ext>
            </a:extLst>
          </p:cNvPr>
          <p:cNvSpPr/>
          <p:nvPr/>
        </p:nvSpPr>
        <p:spPr>
          <a:xfrm rot="16200000">
            <a:off x="5731208" y="3499776"/>
            <a:ext cx="3027657" cy="560821"/>
          </a:xfrm>
          <a:custGeom>
            <a:avLst/>
            <a:gdLst>
              <a:gd name="connsiteX0" fmla="*/ 0 w 21600"/>
              <a:gd name="connsiteY0" fmla="*/ 3573 h 21600"/>
              <a:gd name="connsiteX1" fmla="*/ 0 w 21600"/>
              <a:gd name="connsiteY1" fmla="*/ 10103 h 21600"/>
              <a:gd name="connsiteX2" fmla="*/ 9426 w 21600"/>
              <a:gd name="connsiteY2" fmla="*/ 10103 h 21600"/>
              <a:gd name="connsiteX3" fmla="*/ 10801 w 21600"/>
              <a:gd name="connsiteY3" fmla="*/ 21600 h 21600"/>
              <a:gd name="connsiteX4" fmla="*/ 12176 w 21600"/>
              <a:gd name="connsiteY4" fmla="*/ 10103 h 21600"/>
              <a:gd name="connsiteX5" fmla="*/ 21600 w 21600"/>
              <a:gd name="connsiteY5" fmla="*/ 10103 h 21600"/>
              <a:gd name="connsiteX6" fmla="*/ 21600 w 21600"/>
              <a:gd name="connsiteY6" fmla="*/ 0 h 21600"/>
              <a:gd name="connsiteX7" fmla="*/ 0 w 21600"/>
              <a:gd name="connsiteY7" fmla="*/ 3573 h 21600"/>
              <a:gd name="connsiteX0" fmla="*/ 0 w 21600"/>
              <a:gd name="connsiteY0" fmla="*/ 0 h 18027"/>
              <a:gd name="connsiteX1" fmla="*/ 0 w 21600"/>
              <a:gd name="connsiteY1" fmla="*/ 6530 h 18027"/>
              <a:gd name="connsiteX2" fmla="*/ 9426 w 21600"/>
              <a:gd name="connsiteY2" fmla="*/ 6530 h 18027"/>
              <a:gd name="connsiteX3" fmla="*/ 10801 w 21600"/>
              <a:gd name="connsiteY3" fmla="*/ 18027 h 18027"/>
              <a:gd name="connsiteX4" fmla="*/ 12176 w 21600"/>
              <a:gd name="connsiteY4" fmla="*/ 6530 h 18027"/>
              <a:gd name="connsiteX5" fmla="*/ 21600 w 21600"/>
              <a:gd name="connsiteY5" fmla="*/ 6530 h 18027"/>
              <a:gd name="connsiteX6" fmla="*/ 21600 w 21600"/>
              <a:gd name="connsiteY6" fmla="*/ 1300 h 18027"/>
              <a:gd name="connsiteX7" fmla="*/ 0 w 21600"/>
              <a:gd name="connsiteY7" fmla="*/ 0 h 18027"/>
              <a:gd name="connsiteX0" fmla="*/ 0 w 21600"/>
              <a:gd name="connsiteY0" fmla="*/ 649 h 16727"/>
              <a:gd name="connsiteX1" fmla="*/ 0 w 21600"/>
              <a:gd name="connsiteY1" fmla="*/ 5230 h 16727"/>
              <a:gd name="connsiteX2" fmla="*/ 9426 w 21600"/>
              <a:gd name="connsiteY2" fmla="*/ 5230 h 16727"/>
              <a:gd name="connsiteX3" fmla="*/ 10801 w 21600"/>
              <a:gd name="connsiteY3" fmla="*/ 16727 h 16727"/>
              <a:gd name="connsiteX4" fmla="*/ 12176 w 21600"/>
              <a:gd name="connsiteY4" fmla="*/ 5230 h 16727"/>
              <a:gd name="connsiteX5" fmla="*/ 21600 w 21600"/>
              <a:gd name="connsiteY5" fmla="*/ 5230 h 16727"/>
              <a:gd name="connsiteX6" fmla="*/ 21600 w 21600"/>
              <a:gd name="connsiteY6" fmla="*/ 0 h 16727"/>
              <a:gd name="connsiteX7" fmla="*/ 0 w 21600"/>
              <a:gd name="connsiteY7" fmla="*/ 649 h 16727"/>
              <a:gd name="connsiteX0" fmla="*/ 0 w 21600"/>
              <a:gd name="connsiteY0" fmla="*/ 0 h 16728"/>
              <a:gd name="connsiteX1" fmla="*/ 0 w 21600"/>
              <a:gd name="connsiteY1" fmla="*/ 5231 h 16728"/>
              <a:gd name="connsiteX2" fmla="*/ 9426 w 21600"/>
              <a:gd name="connsiteY2" fmla="*/ 5231 h 16728"/>
              <a:gd name="connsiteX3" fmla="*/ 10801 w 21600"/>
              <a:gd name="connsiteY3" fmla="*/ 16728 h 16728"/>
              <a:gd name="connsiteX4" fmla="*/ 12176 w 21600"/>
              <a:gd name="connsiteY4" fmla="*/ 5231 h 16728"/>
              <a:gd name="connsiteX5" fmla="*/ 21600 w 21600"/>
              <a:gd name="connsiteY5" fmla="*/ 5231 h 16728"/>
              <a:gd name="connsiteX6" fmla="*/ 21600 w 21600"/>
              <a:gd name="connsiteY6" fmla="*/ 1 h 16728"/>
              <a:gd name="connsiteX7" fmla="*/ 0 w 21600"/>
              <a:gd name="connsiteY7" fmla="*/ 0 h 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" h="16728" extrusionOk="0">
                <a:moveTo>
                  <a:pt x="0" y="0"/>
                </a:moveTo>
                <a:lnTo>
                  <a:pt x="0" y="5231"/>
                </a:lnTo>
                <a:lnTo>
                  <a:pt x="9426" y="5231"/>
                </a:lnTo>
                <a:lnTo>
                  <a:pt x="10801" y="16728"/>
                </a:lnTo>
                <a:lnTo>
                  <a:pt x="12176" y="5231"/>
                </a:lnTo>
                <a:lnTo>
                  <a:pt x="21600" y="5231"/>
                </a:lnTo>
                <a:lnTo>
                  <a:pt x="21600" y="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116AB1"/>
              </a:gs>
            </a:gsLst>
            <a:lin ang="484629" scaled="0"/>
          </a:gra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56323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527908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기대효과 및 향후과제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AC7C7-AF56-49C4-B132-C9548B2CD4C6}"/>
              </a:ext>
            </a:extLst>
          </p:cNvPr>
          <p:cNvSpPr txBox="1"/>
          <p:nvPr/>
        </p:nvSpPr>
        <p:spPr>
          <a:xfrm>
            <a:off x="6528490" y="1887139"/>
            <a:ext cx="54313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1.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정부에서도 노인보호구역을 확대하는 방향으로 추진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  <a:ea typeface="스톤브랜드 미디움" panose="02020603020101020101" pitchFamily="18" charset="-127"/>
              </a:rPr>
              <a:t>다양한 변수를 고려한 최적위치를 찾아서 설치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1B9986-4ED1-472E-86C8-EE4F36D8F68D}"/>
              </a:ext>
            </a:extLst>
          </p:cNvPr>
          <p:cNvSpPr txBox="1"/>
          <p:nvPr/>
        </p:nvSpPr>
        <p:spPr>
          <a:xfrm>
            <a:off x="6528490" y="4394690"/>
            <a:ext cx="5347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3.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어린이보호구역과 법적효력은 동일</a:t>
            </a:r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,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실효성은 바닥  </a:t>
            </a:r>
            <a:endParaRPr lang="en-US" altLang="ko-KR" sz="1000" b="1" dirty="0">
              <a:solidFill>
                <a:srgbClr val="00B050"/>
              </a:solidFill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  <a:ea typeface="스톤브랜드 미디움" panose="02020603020101020101" pitchFamily="18" charset="-127"/>
              </a:rPr>
              <a:t>노인보호구역을 단순히 수만 늘리기 보다는 보다 더 효과적인 방향성이 필요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67920-1998-4B9A-910F-B7FC8724A13E}"/>
              </a:ext>
            </a:extLst>
          </p:cNvPr>
          <p:cNvSpPr txBox="1"/>
          <p:nvPr/>
        </p:nvSpPr>
        <p:spPr>
          <a:xfrm>
            <a:off x="6528490" y="3029381"/>
            <a:ext cx="5012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2.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운전자의 인식개선</a:t>
            </a:r>
            <a:endParaRPr lang="en-US" altLang="ko-KR" sz="1050" b="1" dirty="0">
              <a:solidFill>
                <a:srgbClr val="00B050"/>
              </a:solidFill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  <a:ea typeface="스톤브랜드 미디움" panose="02020603020101020101" pitchFamily="18" charset="-127"/>
              </a:rPr>
              <a:t>노인보호구역에 대한 인식개선이 필요하고 이에 따른 교통 법규를 준수할 수 있는 추가적인 제도 마련이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7E5623-E114-4961-AE67-13357A982E7F}"/>
              </a:ext>
            </a:extLst>
          </p:cNvPr>
          <p:cNvSpPr txBox="1"/>
          <p:nvPr/>
        </p:nvSpPr>
        <p:spPr>
          <a:xfrm>
            <a:off x="942330" y="5120808"/>
            <a:ext cx="4517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1.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유효한 데이터 부족</a:t>
            </a:r>
            <a:endParaRPr lang="en-US" altLang="ko-KR" sz="1600" b="1" dirty="0"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  <a:ea typeface="스톤브랜드 미디움" panose="02020603020101020101" pitchFamily="18" charset="-127"/>
              </a:rPr>
              <a:t>노인보호구역의 최적 위치를 세분화 시킬 수 있는 데이터 실질적 연관성 부족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47F490-A9E6-440F-AA34-04249184CFE2}"/>
              </a:ext>
            </a:extLst>
          </p:cNvPr>
          <p:cNvSpPr/>
          <p:nvPr/>
        </p:nvSpPr>
        <p:spPr>
          <a:xfrm>
            <a:off x="767804" y="1082028"/>
            <a:ext cx="2104186" cy="69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스톤브랜드 엑스트라볼드" panose="02020A03020101020101" pitchFamily="18" charset="-127"/>
              </a:rPr>
              <a:t>기대효과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44CBFF-367A-40FD-B70C-11C77EF27C8A}"/>
              </a:ext>
            </a:extLst>
          </p:cNvPr>
          <p:cNvSpPr/>
          <p:nvPr/>
        </p:nvSpPr>
        <p:spPr>
          <a:xfrm>
            <a:off x="574641" y="1140218"/>
            <a:ext cx="174659" cy="554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스톤브랜드 볼드" panose="020208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D1916F-64B4-4BF7-996F-C6E395902C66}"/>
              </a:ext>
            </a:extLst>
          </p:cNvPr>
          <p:cNvSpPr/>
          <p:nvPr/>
        </p:nvSpPr>
        <p:spPr>
          <a:xfrm>
            <a:off x="767804" y="4395235"/>
            <a:ext cx="2104186" cy="69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스톤브랜드 엑스트라볼드" panose="02020A03020101020101" pitchFamily="18" charset="-127"/>
              </a:rPr>
              <a:t>한계점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C495D-D052-49ED-9241-11B55904850E}"/>
              </a:ext>
            </a:extLst>
          </p:cNvPr>
          <p:cNvSpPr/>
          <p:nvPr/>
        </p:nvSpPr>
        <p:spPr>
          <a:xfrm>
            <a:off x="574641" y="4466830"/>
            <a:ext cx="174659" cy="554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스톤브랜드 볼드" panose="020208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760A49-1F4B-4928-B092-5EC440B4B3DA}"/>
              </a:ext>
            </a:extLst>
          </p:cNvPr>
          <p:cNvSpPr/>
          <p:nvPr/>
        </p:nvSpPr>
        <p:spPr>
          <a:xfrm>
            <a:off x="6589037" y="1082028"/>
            <a:ext cx="2104186" cy="69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스톤브랜드 엑스트라볼드" panose="02020A03020101020101" pitchFamily="18" charset="-127"/>
              </a:rPr>
              <a:t>향후과제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2C9B62-3CFF-4E71-98C2-30E07143847D}"/>
              </a:ext>
            </a:extLst>
          </p:cNvPr>
          <p:cNvSpPr/>
          <p:nvPr/>
        </p:nvSpPr>
        <p:spPr>
          <a:xfrm>
            <a:off x="6395874" y="1127748"/>
            <a:ext cx="174659" cy="554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스톤브랜드 볼드" panose="020208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498CD7-092F-4435-AAB1-5307B21741B2}"/>
              </a:ext>
            </a:extLst>
          </p:cNvPr>
          <p:cNvSpPr txBox="1"/>
          <p:nvPr/>
        </p:nvSpPr>
        <p:spPr>
          <a:xfrm>
            <a:off x="942330" y="1939674"/>
            <a:ext cx="4517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1.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고령인구의 사고 건수 및 사고율 감소</a:t>
            </a:r>
            <a:endParaRPr lang="en-US" altLang="ko-KR" sz="1600" b="1" dirty="0"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  <a:ea typeface="스톤브랜드 미디움" panose="02020603020101020101" pitchFamily="18" charset="-127"/>
              </a:rPr>
              <a:t>노인보호구역 수의 증가에 따른 효과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E8039B-A243-4350-8520-5D5156AA898F}"/>
              </a:ext>
            </a:extLst>
          </p:cNvPr>
          <p:cNvSpPr txBox="1"/>
          <p:nvPr/>
        </p:nvSpPr>
        <p:spPr>
          <a:xfrm>
            <a:off x="942330" y="5873270"/>
            <a:ext cx="4517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2.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현 노인보호구역의 실태</a:t>
            </a:r>
            <a:endParaRPr lang="en-US" altLang="ko-KR" sz="1600" b="1" dirty="0"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  <a:ea typeface="스톤브랜드 미디움" panose="02020603020101020101" pitchFamily="18" charset="-127"/>
              </a:rPr>
              <a:t>노인보호구역의 실질적인 효과 확인에 대한 어려움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0BA37-AC19-40FB-84BE-1563EBF52162}"/>
              </a:ext>
            </a:extLst>
          </p:cNvPr>
          <p:cNvSpPr txBox="1"/>
          <p:nvPr/>
        </p:nvSpPr>
        <p:spPr>
          <a:xfrm>
            <a:off x="942330" y="2701007"/>
            <a:ext cx="4517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2.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보행자 및 운전자 사고 건수 및 사고율 감소</a:t>
            </a:r>
            <a:endParaRPr lang="en-US" altLang="ko-KR" sz="1600" b="1" dirty="0"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  <a:ea typeface="스톤브랜드 미디움" panose="02020603020101020101" pitchFamily="18" charset="-127"/>
              </a:rPr>
              <a:t>노인보호구역의 수가 늘어남에 따라 다른 연령층에게도 영향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84AB99-1F5B-4A44-A93F-194E9648DFC8}"/>
              </a:ext>
            </a:extLst>
          </p:cNvPr>
          <p:cNvSpPr txBox="1"/>
          <p:nvPr/>
        </p:nvSpPr>
        <p:spPr>
          <a:xfrm>
            <a:off x="942330" y="3677783"/>
            <a:ext cx="451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3.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시민들의 인식재고</a:t>
            </a:r>
            <a:endParaRPr lang="en-US" altLang="ko-KR" sz="1600" b="1" dirty="0">
              <a:latin typeface="+mj-lt"/>
              <a:ea typeface="스톤브랜드 볼드" panose="020208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DE52A-905F-4292-A732-B04664F7F438}"/>
              </a:ext>
            </a:extLst>
          </p:cNvPr>
          <p:cNvSpPr txBox="1"/>
          <p:nvPr/>
        </p:nvSpPr>
        <p:spPr>
          <a:xfrm>
            <a:off x="6528490" y="5745952"/>
            <a:ext cx="5347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ea typeface="스톤브랜드 볼드" panose="02020803020101020101" pitchFamily="18" charset="-127"/>
              </a:rPr>
              <a:t>4. </a:t>
            </a:r>
            <a:r>
              <a:rPr lang="ko-KR" altLang="en-US" sz="1600" b="1" dirty="0">
                <a:latin typeface="+mj-lt"/>
                <a:ea typeface="스톤브랜드 볼드" panose="02020803020101020101" pitchFamily="18" charset="-127"/>
              </a:rPr>
              <a:t>연령별 세분화된 보호구역 필요  </a:t>
            </a:r>
            <a:endParaRPr lang="en-US" altLang="ko-KR" sz="1000" b="1" dirty="0">
              <a:solidFill>
                <a:srgbClr val="00B050"/>
              </a:solidFill>
              <a:latin typeface="+mj-lt"/>
              <a:ea typeface="스톤브랜드 볼드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  <a:ea typeface="스톤브랜드 미디움" panose="02020603020101020101" pitchFamily="18" charset="-127"/>
              </a:rPr>
              <a:t>만 </a:t>
            </a:r>
            <a:r>
              <a:rPr lang="en-US" altLang="ko-KR" sz="1300" dirty="0">
                <a:latin typeface="+mj-lt"/>
                <a:ea typeface="스톤브랜드 미디움" panose="02020603020101020101" pitchFamily="18" charset="-127"/>
              </a:rPr>
              <a:t>65</a:t>
            </a:r>
            <a:r>
              <a:rPr lang="ko-KR" altLang="en-US" sz="1300" dirty="0">
                <a:latin typeface="+mj-lt"/>
                <a:ea typeface="스톤브랜드 미디움" panose="02020603020101020101" pitchFamily="18" charset="-127"/>
              </a:rPr>
              <a:t>세이상을 기준으로 보호구역이 지정되기 때문에 고령인구에 대한 보호구역 제도 재검토 필요</a:t>
            </a:r>
          </a:p>
        </p:txBody>
      </p:sp>
    </p:spTree>
    <p:extLst>
      <p:ext uri="{BB962C8B-B14F-4D97-AF65-F5344CB8AC3E}">
        <p14:creationId xmlns:p14="http://schemas.microsoft.com/office/powerpoint/2010/main" val="8417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037B2-5E82-4760-B444-8AF9E6F90986}"/>
              </a:ext>
            </a:extLst>
          </p:cNvPr>
          <p:cNvSpPr/>
          <p:nvPr/>
        </p:nvSpPr>
        <p:spPr>
          <a:xfrm>
            <a:off x="2425187" y="2795588"/>
            <a:ext cx="2807788" cy="943770"/>
          </a:xfrm>
          <a:prstGeom prst="rect">
            <a:avLst/>
          </a:prstGeom>
        </p:spPr>
        <p:txBody>
          <a:bodyPr wrap="none" lIns="121904" tIns="60953" rIns="121904" bIns="60953">
            <a:spAutoFit/>
          </a:bodyPr>
          <a:lstStyle/>
          <a:p>
            <a:r>
              <a:rPr lang="en-US" altLang="ko-KR" sz="5333" dirty="0">
                <a:ln>
                  <a:solidFill>
                    <a:srgbClr val="00B050">
                      <a:alpha val="3000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INDEX</a:t>
            </a:r>
            <a:r>
              <a:rPr lang="ko-KR" altLang="en-US" sz="5333" dirty="0">
                <a:ln>
                  <a:solidFill>
                    <a:srgbClr val="00B050">
                      <a:alpha val="3000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sz="4667" dirty="0">
              <a:ln>
                <a:solidFill>
                  <a:srgbClr val="00B050">
                    <a:alpha val="3000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80555-599B-4E2E-BE4C-63A70D7E9E90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4574BA-62C7-49FF-BF22-95CC9B2927FF}"/>
              </a:ext>
            </a:extLst>
          </p:cNvPr>
          <p:cNvSpPr txBox="1"/>
          <p:nvPr/>
        </p:nvSpPr>
        <p:spPr>
          <a:xfrm>
            <a:off x="5580088" y="2297297"/>
            <a:ext cx="6249360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497" lvl="1" indent="-380990">
              <a:buFontTx/>
              <a:buChar char="-"/>
            </a:pPr>
            <a:r>
              <a:rPr lang="ko-KR" altLang="en-US" sz="2667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B0600000101010101" charset="-127"/>
                <a:ea typeface="-윤고딕350" panose="020B0600000101010101" charset="-127"/>
              </a:rPr>
              <a:t>현황분석</a:t>
            </a:r>
            <a:endParaRPr lang="en-US" altLang="ko-KR" sz="2667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B0600000101010101" charset="-127"/>
              <a:ea typeface="-윤고딕350" panose="020B0600000101010101" charset="-127"/>
            </a:endParaRPr>
          </a:p>
          <a:p>
            <a:pPr marL="990497" lvl="1" indent="-380990">
              <a:buFontTx/>
              <a:buChar char="-"/>
            </a:pPr>
            <a:endParaRPr lang="en-US" altLang="ko-KR" sz="2667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B0600000101010101" charset="-127"/>
              <a:ea typeface="-윤고딕350" panose="020B0600000101010101" charset="-127"/>
            </a:endParaRPr>
          </a:p>
          <a:p>
            <a:pPr marL="990497" lvl="1" indent="-380990">
              <a:buFontTx/>
              <a:buChar char="-"/>
            </a:pPr>
            <a:r>
              <a:rPr lang="ko-KR" altLang="en-US" sz="2667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B0600000101010101" charset="-127"/>
                <a:ea typeface="-윤고딕350" panose="020B0600000101010101" charset="-127"/>
              </a:rPr>
              <a:t>데이터분석 및 시각화</a:t>
            </a:r>
            <a:endParaRPr lang="en-US" altLang="ko-KR" sz="2667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B0600000101010101" charset="-127"/>
              <a:ea typeface="-윤고딕350" panose="020B0600000101010101" charset="-127"/>
            </a:endParaRPr>
          </a:p>
          <a:p>
            <a:pPr marL="990497" lvl="1" indent="-380990">
              <a:buFontTx/>
              <a:buChar char="-"/>
            </a:pPr>
            <a:endParaRPr lang="en-US" altLang="ko-KR" sz="2667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B0600000101010101" charset="-127"/>
              <a:ea typeface="-윤고딕350" panose="020B0600000101010101" charset="-127"/>
            </a:endParaRPr>
          </a:p>
          <a:p>
            <a:pPr marL="990497" lvl="1" indent="-380990">
              <a:buFontTx/>
              <a:buChar char="-"/>
            </a:pPr>
            <a:r>
              <a:rPr lang="ko-KR" altLang="en-US" sz="2667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B0600000101010101" charset="-127"/>
                <a:ea typeface="-윤고딕350" panose="020B0600000101010101" charset="-127"/>
              </a:rPr>
              <a:t>기대효과 및 향후과제</a:t>
            </a:r>
            <a:endParaRPr lang="en-US" altLang="ko-KR" sz="2667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B0600000101010101" charset="-127"/>
              <a:ea typeface="-윤고딕35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90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5646056" y="215490"/>
            <a:ext cx="6545943" cy="6642510"/>
          </a:xfrm>
          <a:prstGeom prst="trapezoi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621" y="215490"/>
            <a:ext cx="3941379" cy="66425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700D38-927B-43DA-8680-E1672300A9C2}"/>
              </a:ext>
            </a:extLst>
          </p:cNvPr>
          <p:cNvSpPr/>
          <p:nvPr/>
        </p:nvSpPr>
        <p:spPr>
          <a:xfrm>
            <a:off x="0" y="-5538"/>
            <a:ext cx="12192000" cy="2210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4964" y="2497976"/>
            <a:ext cx="97220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rgbClr val="002060"/>
                </a:solidFill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THANK</a:t>
            </a:r>
            <a:r>
              <a:rPr lang="en-US" altLang="ko-KR" sz="11500" dirty="0"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 </a:t>
            </a:r>
            <a:r>
              <a:rPr lang="en-US" altLang="ko-KR" sz="11500" dirty="0">
                <a:solidFill>
                  <a:schemeClr val="bg1"/>
                </a:solidFill>
                <a:latin typeface="스톤브랜드 엑스트라볼드" panose="02020A03020101020101" pitchFamily="18" charset="-127"/>
                <a:ea typeface="스톤브랜드 엑스트라볼드" panose="02020A03020101020101" pitchFamily="18" charset="-127"/>
              </a:rPr>
              <a:t>YOU</a:t>
            </a:r>
            <a:endParaRPr lang="ko-KR" altLang="en-US" sz="11500" dirty="0">
              <a:solidFill>
                <a:schemeClr val="bg1"/>
              </a:solidFill>
              <a:latin typeface="스톤브랜드 엑스트라볼드" panose="02020A03020101020101" pitchFamily="18" charset="-127"/>
              <a:ea typeface="스톤브랜드 엑스트라볼드" panose="02020A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660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빠르게 증가하는 고령인구비율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5" y="1771299"/>
            <a:ext cx="5568619" cy="318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 descr="íêµ­ ê³ ë ¹íì¬í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40" y="1831432"/>
            <a:ext cx="5816137" cy="3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60684" y="5356954"/>
            <a:ext cx="9938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2050</a:t>
            </a:r>
            <a:r>
              <a:rPr lang="ko-KR" altLang="en-US" dirty="0"/>
              <a:t>년이 되면 한국이 세계에서 </a:t>
            </a:r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65</a:t>
            </a:r>
            <a:r>
              <a:rPr lang="ko-KR" altLang="en-US" dirty="0"/>
              <a:t>세 이상 고령 인구 비율이 높은 국가가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미국 통계국이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현지시간</a:t>
            </a:r>
            <a:r>
              <a:rPr lang="en-US" altLang="ko-KR" dirty="0"/>
              <a:t>) </a:t>
            </a:r>
            <a:r>
              <a:rPr lang="ko-KR" altLang="en-US" dirty="0"/>
              <a:t>발표한 ‘늙어가는 세계 </a:t>
            </a:r>
            <a:r>
              <a:rPr lang="en-US" altLang="ko-KR" dirty="0"/>
              <a:t>2015’ </a:t>
            </a:r>
            <a:r>
              <a:rPr lang="ko-KR" altLang="en-US" dirty="0"/>
              <a:t>보고서</a:t>
            </a:r>
            <a:r>
              <a:rPr lang="en-US" altLang="ko-KR" dirty="0"/>
              <a:t>(141</a:t>
            </a:r>
            <a:r>
              <a:rPr lang="ko-KR" altLang="en-US" dirty="0"/>
              <a:t>개국 대상</a:t>
            </a:r>
            <a:r>
              <a:rPr lang="en-US" altLang="ko-KR" dirty="0"/>
              <a:t>)</a:t>
            </a:r>
            <a:r>
              <a:rPr lang="ko-KR" altLang="en-US" dirty="0"/>
              <a:t>에 따르면 </a:t>
            </a:r>
            <a:r>
              <a:rPr lang="en-US" altLang="ko-KR" dirty="0"/>
              <a:t>2050</a:t>
            </a:r>
            <a:r>
              <a:rPr lang="ko-KR" altLang="en-US" dirty="0"/>
              <a:t>년 한국의 </a:t>
            </a:r>
            <a:r>
              <a:rPr lang="en-US" altLang="ko-KR" dirty="0"/>
              <a:t>65</a:t>
            </a:r>
            <a:r>
              <a:rPr lang="ko-KR" altLang="en-US" dirty="0"/>
              <a:t>세 이상 인구 비율은 </a:t>
            </a:r>
            <a:r>
              <a:rPr lang="en-US" altLang="ko-KR" dirty="0"/>
              <a:t>35.9%</a:t>
            </a:r>
            <a:r>
              <a:rPr lang="ko-KR" altLang="en-US" dirty="0"/>
              <a:t>로 일본</a:t>
            </a:r>
            <a:r>
              <a:rPr lang="en-US" altLang="ko-KR" dirty="0"/>
              <a:t>(40.1%)</a:t>
            </a:r>
            <a:r>
              <a:rPr lang="ko-KR" altLang="en-US" dirty="0"/>
              <a:t>에 이어 세계 </a:t>
            </a:r>
            <a:r>
              <a:rPr lang="en-US" altLang="ko-KR" dirty="0"/>
              <a:t>2</a:t>
            </a:r>
            <a:r>
              <a:rPr lang="ko-KR" altLang="en-US" dirty="0"/>
              <a:t>위로 예상된다</a:t>
            </a:r>
            <a:r>
              <a:rPr lang="en-US" altLang="ko-KR" dirty="0"/>
              <a:t>. </a:t>
            </a:r>
            <a:r>
              <a:rPr lang="ko-KR" altLang="en-US" dirty="0"/>
              <a:t>한국의 </a:t>
            </a:r>
            <a:r>
              <a:rPr lang="en-US" altLang="ko-KR" dirty="0"/>
              <a:t>2050</a:t>
            </a:r>
            <a:r>
              <a:rPr lang="ko-KR" altLang="en-US" dirty="0"/>
              <a:t>년 예상 인구 </a:t>
            </a:r>
            <a:r>
              <a:rPr lang="en-US" altLang="ko-KR" dirty="0"/>
              <a:t>4337</a:t>
            </a:r>
            <a:r>
              <a:rPr lang="ko-KR" altLang="en-US" dirty="0"/>
              <a:t>만 명 중 </a:t>
            </a:r>
            <a:r>
              <a:rPr lang="en-US" altLang="ko-KR" dirty="0"/>
              <a:t>1557</a:t>
            </a:r>
            <a:r>
              <a:rPr lang="ko-KR" altLang="en-US" dirty="0"/>
              <a:t>만 명이 </a:t>
            </a:r>
            <a:r>
              <a:rPr lang="en-US" altLang="ko-KR" dirty="0"/>
              <a:t>65</a:t>
            </a:r>
            <a:r>
              <a:rPr lang="ko-KR" altLang="en-US" dirty="0"/>
              <a:t>세 이상이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1927" y="493359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전세계적으로 가장 빠른 속도로 인구고령화가 </a:t>
            </a:r>
            <a:r>
              <a:rPr lang="ko-KR" altLang="en-US" b="1" dirty="0" err="1"/>
              <a:t>진행중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C1EE1F-06A7-47F7-AC49-78A88807A0C6}"/>
              </a:ext>
            </a:extLst>
          </p:cNvPr>
          <p:cNvSpPr/>
          <p:nvPr/>
        </p:nvSpPr>
        <p:spPr>
          <a:xfrm>
            <a:off x="3372589" y="5368829"/>
            <a:ext cx="5866411" cy="3154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C1EE1F-06A7-47F7-AC49-78A88807A0C6}"/>
              </a:ext>
            </a:extLst>
          </p:cNvPr>
          <p:cNvSpPr/>
          <p:nvPr/>
        </p:nvSpPr>
        <p:spPr>
          <a:xfrm>
            <a:off x="3144989" y="6166463"/>
            <a:ext cx="3908953" cy="3530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1467B-9F4F-4DC4-B102-0027350D1216}"/>
              </a:ext>
            </a:extLst>
          </p:cNvPr>
          <p:cNvSpPr txBox="1"/>
          <p:nvPr/>
        </p:nvSpPr>
        <p:spPr>
          <a:xfrm>
            <a:off x="10070530" y="5006038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23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65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최근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년간 연령에 따른 교통사고비율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30043" y="1992808"/>
            <a:ext cx="515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</a:t>
            </a:r>
            <a:r>
              <a:rPr lang="ko-KR" altLang="en-US" b="1" dirty="0"/>
              <a:t>세 이하 어린이사고율은 극히 적으며 </a:t>
            </a:r>
            <a:endParaRPr lang="en-US" altLang="ko-KR" b="1" dirty="0"/>
          </a:p>
          <a:p>
            <a:r>
              <a:rPr lang="ko-KR" altLang="en-US" b="1" dirty="0"/>
              <a:t>감소하는 추세인데 반해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65</a:t>
            </a:r>
            <a:r>
              <a:rPr lang="ko-KR" altLang="en-US" b="1" dirty="0"/>
              <a:t>세 이상 노인사고율은 고령인구증가 속도보다 </a:t>
            </a:r>
            <a:endParaRPr lang="en-US" altLang="ko-KR" b="1" dirty="0"/>
          </a:p>
          <a:p>
            <a:r>
              <a:rPr lang="ko-KR" altLang="en-US" b="1" dirty="0"/>
              <a:t>더 빠른 속도로 증가</a:t>
            </a:r>
            <a:endParaRPr lang="en-US" altLang="ko-KR" b="1" dirty="0"/>
          </a:p>
          <a:p>
            <a:endParaRPr lang="en-US" altLang="ko-KR" b="1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3635147623"/>
              </p:ext>
            </p:extLst>
          </p:nvPr>
        </p:nvGraphicFramePr>
        <p:xfrm>
          <a:off x="239353" y="220164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B60B630-434B-46CA-A91D-403A4C5A1035}"/>
              </a:ext>
            </a:extLst>
          </p:cNvPr>
          <p:cNvSpPr/>
          <p:nvPr/>
        </p:nvSpPr>
        <p:spPr>
          <a:xfrm rot="10800000">
            <a:off x="6730042" y="3722234"/>
            <a:ext cx="5029305" cy="5043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46AA16-8597-4E45-9624-F3C45266D1E7}"/>
              </a:ext>
            </a:extLst>
          </p:cNvPr>
          <p:cNvSpPr/>
          <p:nvPr/>
        </p:nvSpPr>
        <p:spPr>
          <a:xfrm>
            <a:off x="7395470" y="4506427"/>
            <a:ext cx="36984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급속도로 증가하는 고령인구의</a:t>
            </a:r>
            <a:endParaRPr lang="en-US" altLang="ko-KR" sz="2000" b="1" dirty="0"/>
          </a:p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안전사고대책</a:t>
            </a:r>
            <a:r>
              <a:rPr lang="ko-KR" altLang="en-US" sz="2000" b="1" dirty="0"/>
              <a:t>이 시급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BF14CCA5-EA25-4D4D-BD04-886C1346549A}"/>
              </a:ext>
            </a:extLst>
          </p:cNvPr>
          <p:cNvSpPr/>
          <p:nvPr/>
        </p:nvSpPr>
        <p:spPr>
          <a:xfrm rot="10800000">
            <a:off x="8117750" y="5371443"/>
            <a:ext cx="2378099" cy="34064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94C43E-8EEC-4736-A1FB-9815107859CA}"/>
              </a:ext>
            </a:extLst>
          </p:cNvPr>
          <p:cNvSpPr/>
          <p:nvPr/>
        </p:nvSpPr>
        <p:spPr>
          <a:xfrm>
            <a:off x="8291136" y="5840237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노인보호구역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3399F-9E2C-42FE-B4C6-0F4EE05E66C1}"/>
              </a:ext>
            </a:extLst>
          </p:cNvPr>
          <p:cNvSpPr txBox="1"/>
          <p:nvPr/>
        </p:nvSpPr>
        <p:spPr>
          <a:xfrm>
            <a:off x="4402363" y="6301902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03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스쿨존과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유사한 노인보호구역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F40AF3-8270-4A6B-88D0-B07C288884E6}"/>
              </a:ext>
            </a:extLst>
          </p:cNvPr>
          <p:cNvCxnSpPr>
            <a:cxnSpLocks/>
          </p:cNvCxnSpPr>
          <p:nvPr/>
        </p:nvCxnSpPr>
        <p:spPr>
          <a:xfrm>
            <a:off x="5860330" y="2146300"/>
            <a:ext cx="0" cy="2890921"/>
          </a:xfrm>
          <a:prstGeom prst="line">
            <a:avLst/>
          </a:prstGeom>
          <a:ln>
            <a:gradFill>
              <a:gsLst>
                <a:gs pos="495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D16F83-6292-4085-A329-A4946A2CFE76}"/>
              </a:ext>
            </a:extLst>
          </p:cNvPr>
          <p:cNvSpPr txBox="1"/>
          <p:nvPr/>
        </p:nvSpPr>
        <p:spPr>
          <a:xfrm>
            <a:off x="121109" y="2362827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D22593-C94B-424E-8B63-C1E56F221853}"/>
              </a:ext>
            </a:extLst>
          </p:cNvPr>
          <p:cNvSpPr/>
          <p:nvPr/>
        </p:nvSpPr>
        <p:spPr>
          <a:xfrm>
            <a:off x="440885" y="2501977"/>
            <a:ext cx="5210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교통약자인 노인을 교통사고 위험에서 보호하기 위해 양로원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경로당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노인복지시설 등 노인들의 통행량이 많은 구역을 선정하여 노인들의 안전한 통행을 보장하고자 하는 지정된 구역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AFCA9F-E653-4B51-89E1-7256EF1CEAB0}"/>
              </a:ext>
            </a:extLst>
          </p:cNvPr>
          <p:cNvSpPr/>
          <p:nvPr/>
        </p:nvSpPr>
        <p:spPr>
          <a:xfrm>
            <a:off x="526398" y="1962276"/>
            <a:ext cx="3252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</a:rPr>
              <a:t>노인보호구역</a:t>
            </a:r>
            <a:r>
              <a:rPr lang="en-US" altLang="ko-KR" sz="2400" dirty="0">
                <a:latin typeface="맑은 고딕" panose="020B0503020000020004" pitchFamily="50" charset="-127"/>
              </a:rPr>
              <a:t>(</a:t>
            </a:r>
            <a:r>
              <a:rPr lang="ko-KR" altLang="en-US" sz="2400" dirty="0" err="1">
                <a:latin typeface="맑은 고딕" panose="020B0503020000020004" pitchFamily="50" charset="-127"/>
              </a:rPr>
              <a:t>실버존</a:t>
            </a:r>
            <a:r>
              <a:rPr lang="en-US" altLang="ko-KR" sz="2400" dirty="0"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16D5B9-2848-48A4-98FE-3887A6022C1F}"/>
              </a:ext>
            </a:extLst>
          </p:cNvPr>
          <p:cNvSpPr/>
          <p:nvPr/>
        </p:nvSpPr>
        <p:spPr>
          <a:xfrm>
            <a:off x="6411881" y="1962276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</a:rPr>
              <a:t>어린이보호구역</a:t>
            </a:r>
            <a:r>
              <a:rPr lang="en-US" altLang="ko-KR" sz="2400" dirty="0">
                <a:latin typeface="맑은 고딕" panose="020B0503020000020004" pitchFamily="50" charset="-127"/>
              </a:rPr>
              <a:t>(</a:t>
            </a:r>
            <a:r>
              <a:rPr lang="ko-KR" altLang="en-US" sz="2400" dirty="0" err="1">
                <a:latin typeface="맑은 고딕" panose="020B0503020000020004" pitchFamily="50" charset="-127"/>
              </a:rPr>
              <a:t>스쿨존</a:t>
            </a:r>
            <a:r>
              <a:rPr lang="en-US" altLang="ko-KR" sz="2400" dirty="0"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5026FC-AB3E-4C32-BE97-C79A7B63D871}"/>
              </a:ext>
            </a:extLst>
          </p:cNvPr>
          <p:cNvSpPr/>
          <p:nvPr/>
        </p:nvSpPr>
        <p:spPr>
          <a:xfrm>
            <a:off x="6176210" y="2501977"/>
            <a:ext cx="5428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초등학교 및 유치원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학원 등 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미만 어린이시설 주변도로 중 일정구간을 보호구역으로 지정하여 교통안전시설물 및 도로부속물 설치로 교통약자인 어린이들의 안전한 통학공간을 확보하여 교통사고를 예방하기 위한 구역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AC4332-C3DA-4D85-A861-7E26CF6041E7}"/>
              </a:ext>
            </a:extLst>
          </p:cNvPr>
          <p:cNvSpPr/>
          <p:nvPr/>
        </p:nvSpPr>
        <p:spPr>
          <a:xfrm>
            <a:off x="513913" y="2541684"/>
            <a:ext cx="4462977" cy="2828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3FB465-7C94-4978-BD8D-2DFC5E6F5D98}"/>
              </a:ext>
            </a:extLst>
          </p:cNvPr>
          <p:cNvSpPr/>
          <p:nvPr/>
        </p:nvSpPr>
        <p:spPr>
          <a:xfrm>
            <a:off x="6257366" y="3374770"/>
            <a:ext cx="4903694" cy="244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E58225-FC8B-4575-8BF6-890A9CD71063}"/>
              </a:ext>
            </a:extLst>
          </p:cNvPr>
          <p:cNvSpPr/>
          <p:nvPr/>
        </p:nvSpPr>
        <p:spPr>
          <a:xfrm>
            <a:off x="440885" y="3977584"/>
            <a:ext cx="5210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노인보호구역에서는 어린이 보호구역과 동일하게 통행속도를 시속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킬로미터로 제한되고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주정차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금지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87C9D4E-03D2-4A78-8B77-69E16CA1121D}"/>
              </a:ext>
            </a:extLst>
          </p:cNvPr>
          <p:cNvSpPr/>
          <p:nvPr/>
        </p:nvSpPr>
        <p:spPr>
          <a:xfrm>
            <a:off x="6257366" y="3977584"/>
            <a:ext cx="5210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어린이보호구역의 지정 및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어린이보호구역에서는 자동차 등의 통행속도를 시속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이내로 제한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AB8AEFE-30EC-46A1-9B13-F32437CC4A13}"/>
              </a:ext>
            </a:extLst>
          </p:cNvPr>
          <p:cNvSpPr/>
          <p:nvPr/>
        </p:nvSpPr>
        <p:spPr>
          <a:xfrm rot="10800000">
            <a:off x="1542527" y="5439842"/>
            <a:ext cx="8635605" cy="36853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275CBA3-40C8-4A08-AF26-1C68CFF41767}"/>
              </a:ext>
            </a:extLst>
          </p:cNvPr>
          <p:cNvSpPr/>
          <p:nvPr/>
        </p:nvSpPr>
        <p:spPr>
          <a:xfrm>
            <a:off x="2250557" y="5891180"/>
            <a:ext cx="737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</a:rPr>
              <a:t>교통약자인 어린이와 노인은 </a:t>
            </a:r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</a:rPr>
              <a:t>판단능력</a:t>
            </a:r>
            <a:r>
              <a:rPr lang="ko-KR" altLang="en-US" sz="2000" dirty="0">
                <a:latin typeface="맑은 고딕" panose="020B0503020000020004" pitchFamily="50" charset="-127"/>
              </a:rPr>
              <a:t>과 </a:t>
            </a:r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</a:rPr>
              <a:t>대처능력</a:t>
            </a:r>
            <a:r>
              <a:rPr lang="ko-KR" altLang="en-US" sz="2000" dirty="0">
                <a:latin typeface="맑은 고딕" panose="020B0503020000020004" pitchFamily="50" charset="-127"/>
              </a:rPr>
              <a:t>이 떨어지고 소리에 반응도 늦어 횡단 중 사고가 많이 발생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D2F5AD-C982-4630-896E-D9BF806CAAD6}"/>
              </a:ext>
            </a:extLst>
          </p:cNvPr>
          <p:cNvSpPr txBox="1"/>
          <p:nvPr/>
        </p:nvSpPr>
        <p:spPr>
          <a:xfrm>
            <a:off x="10792853" y="6327114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도로교통공단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03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660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실버존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F60C95-1E63-42F2-B3D1-0BF3D4619419}"/>
              </a:ext>
            </a:extLst>
          </p:cNvPr>
          <p:cNvSpPr/>
          <p:nvPr/>
        </p:nvSpPr>
        <p:spPr>
          <a:xfrm>
            <a:off x="5412639" y="2137013"/>
            <a:ext cx="6701968" cy="1678090"/>
          </a:xfrm>
          <a:prstGeom prst="rect">
            <a:avLst/>
          </a:prstGeom>
          <a:solidFill>
            <a:schemeClr val="accent2">
              <a:lumMod val="60000"/>
              <a:lumOff val="40000"/>
              <a:alpha val="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&lt;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실제 사례 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&gt;</a:t>
            </a:r>
          </a:p>
          <a:p>
            <a:pPr algn="ctr"/>
            <a:endParaRPr lang="en-US" altLang="ko-KR" sz="13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톤브랜드 볼드" pitchFamily="18" charset="-127"/>
              <a:ea typeface="스톤브랜드 볼드" pitchFamily="18" charset="-127"/>
            </a:endParaRPr>
          </a:p>
          <a:p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 멀티캠퍼스에 다니는 김멀티씨는 최근 운전 중 도로에 위치한 다음과 같은 노인보호구역을 본적이 있다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.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하지만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스톤브랜드 볼드" pitchFamily="18" charset="-127"/>
                <a:ea typeface="스톤브랜드 볼드" pitchFamily="18" charset="-127"/>
              </a:rPr>
              <a:t>노인보호구역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에 대해 제대로 알지도 못하고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스톤브랜드 볼드" pitchFamily="18" charset="-127"/>
                <a:ea typeface="스톤브랜드 볼드" pitchFamily="18" charset="-127"/>
              </a:rPr>
              <a:t>노인보호구역의 수가 많지도 않고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주의 깊게 보지 않으면 확인할 수 없기 때문에 구역내에서 교통법규를 준수하는게 쉽지 않다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 “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매번 생각하는 부분인데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,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스톤브랜드 볼드" pitchFamily="18" charset="-127"/>
                <a:ea typeface="스톤브랜드 볼드" pitchFamily="18" charset="-127"/>
              </a:rPr>
              <a:t>노인보호구역에 대해 적절한 인식재고와 구역 수가 늘어야 하고 네비게이션 등에 안내가 따로 있었으면 좋겠다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는 생각이 들어요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.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노인보호구역은 존재하는데 막상 어디가 </a:t>
            </a:r>
            <a:r>
              <a:rPr lang="ko-KR" altLang="en-US" sz="13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노인보호구역이고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이에 따른 어떤 교통법규가 있는지 알기가 쉽지가 않거든요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.”</a:t>
            </a:r>
          </a:p>
          <a:p>
            <a:r>
              <a:rPr lang="en-US" altLang="ko-KR" sz="13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3249A8-0954-45B4-B1A5-D7AB4C344C6F}"/>
              </a:ext>
            </a:extLst>
          </p:cNvPr>
          <p:cNvGrpSpPr/>
          <p:nvPr/>
        </p:nvGrpSpPr>
        <p:grpSpPr>
          <a:xfrm>
            <a:off x="4292619" y="2042884"/>
            <a:ext cx="1318657" cy="1658312"/>
            <a:chOff x="673625" y="1917723"/>
            <a:chExt cx="1318657" cy="1658312"/>
          </a:xfrm>
        </p:grpSpPr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809CF1CB-68D5-4AB3-A347-D705B4C2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3625" y="1917723"/>
              <a:ext cx="1318657" cy="1318657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FFABB8-CCD7-4061-AD7D-65D231A1BA58}"/>
                </a:ext>
              </a:extLst>
            </p:cNvPr>
            <p:cNvSpPr/>
            <p:nvPr/>
          </p:nvSpPr>
          <p:spPr>
            <a:xfrm>
              <a:off x="736341" y="3299036"/>
              <a:ext cx="11932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김멀티</a:t>
              </a:r>
              <a:r>
                <a:rPr lang="ko-KR" altLang="en-US" sz="1200" b="1" dirty="0"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 </a:t>
              </a:r>
              <a:r>
                <a:rPr lang="en-US" altLang="ko-KR" sz="1200" b="1" dirty="0"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(27)</a:t>
              </a:r>
              <a:endParaRPr lang="ko-KR" altLang="en-US" sz="1200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5DF4E1-42C9-4084-B58D-CF4963E69D96}"/>
              </a:ext>
            </a:extLst>
          </p:cNvPr>
          <p:cNvSpPr/>
          <p:nvPr/>
        </p:nvSpPr>
        <p:spPr>
          <a:xfrm>
            <a:off x="6165677" y="5851269"/>
            <a:ext cx="422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노인보호구역에 대해서 알고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A1BD15-423A-48AB-B24E-5C5DF4A6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92" y="1895341"/>
            <a:ext cx="1731980" cy="2305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B5BF68-E938-48C6-8369-A93D5FD6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91" y="4212057"/>
            <a:ext cx="3287019" cy="2081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F66D3-E278-4173-B7F9-BB668346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203" y="1915852"/>
            <a:ext cx="1590525" cy="224092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F37F22-86BB-4F3D-9E53-EFB07F7F69F1}"/>
              </a:ext>
            </a:extLst>
          </p:cNvPr>
          <p:cNvSpPr/>
          <p:nvPr/>
        </p:nvSpPr>
        <p:spPr>
          <a:xfrm>
            <a:off x="286791" y="1895341"/>
            <a:ext cx="3287019" cy="43978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말풍선: 사각형 31">
            <a:extLst>
              <a:ext uri="{FF2B5EF4-FFF2-40B4-BE49-F238E27FC236}">
                <a16:creationId xmlns:a16="http://schemas.microsoft.com/office/drawing/2014/main" id="{58CEEAF7-2E9B-463D-BECD-18A843DB385C}"/>
              </a:ext>
            </a:extLst>
          </p:cNvPr>
          <p:cNvSpPr/>
          <p:nvPr/>
        </p:nvSpPr>
        <p:spPr>
          <a:xfrm>
            <a:off x="4303537" y="1846334"/>
            <a:ext cx="7856376" cy="2109127"/>
          </a:xfrm>
          <a:prstGeom prst="wedgeRectCallout">
            <a:avLst>
              <a:gd name="adj1" fmla="val -58420"/>
              <a:gd name="adj2" fmla="val -20817"/>
            </a:avLst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361EE7-C876-4BC9-8BAA-FAA282DCE11F}"/>
              </a:ext>
            </a:extLst>
          </p:cNvPr>
          <p:cNvSpPr txBox="1"/>
          <p:nvPr/>
        </p:nvSpPr>
        <p:spPr>
          <a:xfrm>
            <a:off x="5337602" y="4229733"/>
            <a:ext cx="602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노인보호구역 수의 부족</a:t>
            </a:r>
            <a:endParaRPr lang="en-US" altLang="ko-KR" sz="24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  <a:p>
            <a:endParaRPr lang="en-US" altLang="ko-KR" sz="24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  <a:p>
            <a:r>
              <a:rPr lang="en-US" altLang="ko-KR" sz="2400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2. </a:t>
            </a:r>
            <a:r>
              <a:rPr lang="ko-KR" altLang="en-US" sz="2400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노인보호구역에 대한 인식 부족</a:t>
            </a:r>
            <a:endParaRPr lang="en-US" altLang="ko-KR" sz="24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E7C002F0-6A6B-4379-A57C-ABA08E6985A6}"/>
              </a:ext>
            </a:extLst>
          </p:cNvPr>
          <p:cNvSpPr/>
          <p:nvPr/>
        </p:nvSpPr>
        <p:spPr>
          <a:xfrm rot="16200000" flipV="1">
            <a:off x="5838595" y="4844896"/>
            <a:ext cx="229965" cy="215754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스톤브랜드 볼드" pitchFamily="18" charset="-127"/>
              <a:ea typeface="스톤브랜드 볼드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D70D61-3409-4717-A374-76D8FF27CBB7}"/>
              </a:ext>
            </a:extLst>
          </p:cNvPr>
          <p:cNvSpPr txBox="1"/>
          <p:nvPr/>
        </p:nvSpPr>
        <p:spPr>
          <a:xfrm>
            <a:off x="6165677" y="4801638"/>
            <a:ext cx="8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134</a:t>
            </a:r>
            <a:r>
              <a:rPr lang="ko-KR" altLang="en-US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개</a:t>
            </a: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3C340FB4-D120-4F8D-9A0B-AC00ECCD7881}"/>
              </a:ext>
            </a:extLst>
          </p:cNvPr>
          <p:cNvSpPr/>
          <p:nvPr/>
        </p:nvSpPr>
        <p:spPr>
          <a:xfrm rot="16200000" flipV="1">
            <a:off x="5838595" y="5928057"/>
            <a:ext cx="229965" cy="215754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스톤브랜드 볼드" pitchFamily="18" charset="-127"/>
              <a:ea typeface="스톤브랜드 볼드" pitchFamily="18" charset="-127"/>
            </a:endParaRPr>
          </a:p>
        </p:txBody>
      </p:sp>
      <p:sp>
        <p:nvSpPr>
          <p:cNvPr id="81" name="L 도형 80">
            <a:extLst>
              <a:ext uri="{FF2B5EF4-FFF2-40B4-BE49-F238E27FC236}">
                <a16:creationId xmlns:a16="http://schemas.microsoft.com/office/drawing/2014/main" id="{4013681E-37F5-4151-AC04-DE4ED766BC3A}"/>
              </a:ext>
            </a:extLst>
          </p:cNvPr>
          <p:cNvSpPr/>
          <p:nvPr/>
        </p:nvSpPr>
        <p:spPr>
          <a:xfrm rot="5400000">
            <a:off x="4480917" y="4067617"/>
            <a:ext cx="227844" cy="245004"/>
          </a:xfrm>
          <a:prstGeom prst="corner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83" name="L 도형 82">
            <a:extLst>
              <a:ext uri="{FF2B5EF4-FFF2-40B4-BE49-F238E27FC236}">
                <a16:creationId xmlns:a16="http://schemas.microsoft.com/office/drawing/2014/main" id="{62B1B7E3-A856-490B-A6AE-9486DB5770CE}"/>
              </a:ext>
            </a:extLst>
          </p:cNvPr>
          <p:cNvSpPr/>
          <p:nvPr/>
        </p:nvSpPr>
        <p:spPr>
          <a:xfrm rot="16200000">
            <a:off x="11880829" y="6248987"/>
            <a:ext cx="227842" cy="245005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E876F45-4B7B-4D69-99C2-40CC7385FD9B}"/>
              </a:ext>
            </a:extLst>
          </p:cNvPr>
          <p:cNvCxnSpPr>
            <a:cxnSpLocks/>
          </p:cNvCxnSpPr>
          <p:nvPr/>
        </p:nvCxnSpPr>
        <p:spPr>
          <a:xfrm>
            <a:off x="3584728" y="5134210"/>
            <a:ext cx="82628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EB4814-AAB8-4E96-9941-5560971B64D5}"/>
              </a:ext>
            </a:extLst>
          </p:cNvPr>
          <p:cNvSpPr txBox="1"/>
          <p:nvPr/>
        </p:nvSpPr>
        <p:spPr>
          <a:xfrm>
            <a:off x="7637176" y="4801638"/>
            <a:ext cx="9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1730</a:t>
            </a:r>
            <a:r>
              <a:rPr lang="ko-KR" altLang="en-US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F67F4B-393D-4776-B09C-25FF22DC58B3}"/>
              </a:ext>
            </a:extLst>
          </p:cNvPr>
          <p:cNvSpPr txBox="1"/>
          <p:nvPr/>
        </p:nvSpPr>
        <p:spPr>
          <a:xfrm>
            <a:off x="7016552" y="4760545"/>
            <a:ext cx="59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VS</a:t>
            </a:r>
            <a:endParaRPr lang="ko-KR" altLang="en-US" sz="2400" b="1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534FA7-774A-4556-93C4-2C1782B5C4B9}"/>
              </a:ext>
            </a:extLst>
          </p:cNvPr>
          <p:cNvGrpSpPr/>
          <p:nvPr/>
        </p:nvGrpSpPr>
        <p:grpSpPr>
          <a:xfrm>
            <a:off x="6567509" y="6272477"/>
            <a:ext cx="3223556" cy="314936"/>
            <a:chOff x="6963310" y="1370053"/>
            <a:chExt cx="4572973" cy="1041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F2DABD-1FE5-4C6A-BC9C-BB9977499994}"/>
                </a:ext>
              </a:extLst>
            </p:cNvPr>
            <p:cNvSpPr/>
            <p:nvPr/>
          </p:nvSpPr>
          <p:spPr>
            <a:xfrm>
              <a:off x="6963310" y="1370053"/>
              <a:ext cx="3537851" cy="10415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아니요 </a:t>
              </a:r>
              <a:r>
                <a:rPr lang="en-US" altLang="ko-KR" dirty="0">
                  <a:solidFill>
                    <a:schemeClr val="tx1"/>
                  </a:solidFill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(81.3%)</a:t>
              </a:r>
              <a:endParaRPr lang="ko-KR" altLang="en-US" dirty="0">
                <a:solidFill>
                  <a:schemeClr val="tx1"/>
                </a:solidFill>
                <a:latin typeface="스톤브랜드 볼드" panose="02020803020101020101" pitchFamily="18" charset="-127"/>
                <a:ea typeface="스톤브랜드 볼드" panose="020208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DC7F20-76FB-4966-ADFF-163C72AEB386}"/>
                </a:ext>
              </a:extLst>
            </p:cNvPr>
            <p:cNvSpPr/>
            <p:nvPr/>
          </p:nvSpPr>
          <p:spPr>
            <a:xfrm>
              <a:off x="10501162" y="1370053"/>
              <a:ext cx="1035121" cy="104151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예 </a:t>
              </a:r>
              <a:r>
                <a:rPr lang="en-US" altLang="ko-KR" sz="1000" dirty="0">
                  <a:latin typeface="스톤브랜드 볼드" panose="02020803020101020101" pitchFamily="18" charset="-127"/>
                  <a:ea typeface="스톤브랜드 볼드" panose="02020803020101020101" pitchFamily="18" charset="-127"/>
                </a:rPr>
                <a:t>(18.7%)</a:t>
              </a:r>
              <a:endParaRPr lang="ko-KR" altLang="en-US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60530A-1906-4D64-9023-8278C1F6B554}"/>
              </a:ext>
            </a:extLst>
          </p:cNvPr>
          <p:cNvSpPr txBox="1"/>
          <p:nvPr/>
        </p:nvSpPr>
        <p:spPr>
          <a:xfrm>
            <a:off x="9945785" y="6169755"/>
            <a:ext cx="1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표본 </a:t>
            </a:r>
            <a:r>
              <a:rPr lang="en-US" altLang="ko-KR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: 300</a:t>
            </a:r>
            <a:r>
              <a:rPr lang="ko-KR" altLang="en-US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명</a:t>
            </a:r>
            <a:endParaRPr lang="en-US" altLang="ko-KR" sz="1000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7098B-035E-4C26-8771-A72EDA26B667}"/>
              </a:ext>
            </a:extLst>
          </p:cNvPr>
          <p:cNvSpPr txBox="1"/>
          <p:nvPr/>
        </p:nvSpPr>
        <p:spPr>
          <a:xfrm>
            <a:off x="9945785" y="6379664"/>
            <a:ext cx="162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출처 </a:t>
            </a:r>
            <a:r>
              <a:rPr lang="en-US" altLang="ko-KR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: </a:t>
            </a:r>
            <a:r>
              <a:rPr lang="ko-KR" altLang="en-US" sz="1000" dirty="0">
                <a:latin typeface="스톤브랜드 볼드" panose="02020803020101020101" pitchFamily="18" charset="-127"/>
                <a:ea typeface="스톤브랜드 볼드" panose="02020803020101020101" pitchFamily="18" charset="-127"/>
              </a:rPr>
              <a:t>교통문화운동본부</a:t>
            </a:r>
            <a:endParaRPr lang="en-US" altLang="ko-KR" sz="1000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F1A58F-EF83-427C-8AB2-361273476A02}"/>
              </a:ext>
            </a:extLst>
          </p:cNvPr>
          <p:cNvSpPr/>
          <p:nvPr/>
        </p:nvSpPr>
        <p:spPr>
          <a:xfrm>
            <a:off x="5656082" y="5022816"/>
            <a:ext cx="5863473" cy="143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660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증가하는 노인보호구역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2D842A-1EB5-4D89-9DCA-4100E6925CA9}"/>
              </a:ext>
            </a:extLst>
          </p:cNvPr>
          <p:cNvGrpSpPr/>
          <p:nvPr/>
        </p:nvGrpSpPr>
        <p:grpSpPr>
          <a:xfrm>
            <a:off x="1531351" y="2050788"/>
            <a:ext cx="2383763" cy="448099"/>
            <a:chOff x="1244107" y="2050788"/>
            <a:chExt cx="2383763" cy="4480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E609EC-2C1D-49BF-A3DC-E6B338051ED5}"/>
                </a:ext>
              </a:extLst>
            </p:cNvPr>
            <p:cNvSpPr txBox="1"/>
            <p:nvPr/>
          </p:nvSpPr>
          <p:spPr>
            <a:xfrm>
              <a:off x="1357725" y="2050788"/>
              <a:ext cx="2156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서울시 노인보호구역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7DFDFD3-0EE2-4E95-813D-F8159C80319F}"/>
                </a:ext>
              </a:extLst>
            </p:cNvPr>
            <p:cNvCxnSpPr>
              <a:cxnSpLocks/>
            </p:cNvCxnSpPr>
            <p:nvPr/>
          </p:nvCxnSpPr>
          <p:spPr>
            <a:xfrm>
              <a:off x="1244107" y="2498887"/>
              <a:ext cx="2383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F2ADCA-2729-41D3-8B45-A2BD87834BB7}"/>
              </a:ext>
            </a:extLst>
          </p:cNvPr>
          <p:cNvGrpSpPr/>
          <p:nvPr/>
        </p:nvGrpSpPr>
        <p:grpSpPr>
          <a:xfrm>
            <a:off x="1244928" y="2862517"/>
            <a:ext cx="2956608" cy="2468075"/>
            <a:chOff x="1245750" y="2862517"/>
            <a:chExt cx="2956608" cy="24680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1B285C-15CB-4E1A-B740-A29B003EA9D4}"/>
                </a:ext>
              </a:extLst>
            </p:cNvPr>
            <p:cNvSpPr txBox="1"/>
            <p:nvPr/>
          </p:nvSpPr>
          <p:spPr>
            <a:xfrm>
              <a:off x="1245750" y="5022816"/>
              <a:ext cx="110660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16.12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9BA4D4-F172-490C-89E8-DD99D69BCAD5}"/>
                </a:ext>
              </a:extLst>
            </p:cNvPr>
            <p:cNvSpPr txBox="1"/>
            <p:nvPr/>
          </p:nvSpPr>
          <p:spPr>
            <a:xfrm>
              <a:off x="3095754" y="5022816"/>
              <a:ext cx="110660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18.12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035F12-B486-4750-8B05-BDE80CDFA360}"/>
                </a:ext>
              </a:extLst>
            </p:cNvPr>
            <p:cNvSpPr/>
            <p:nvPr/>
          </p:nvSpPr>
          <p:spPr>
            <a:xfrm>
              <a:off x="1516248" y="3657598"/>
              <a:ext cx="543545" cy="12044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85B4004-67AE-440C-BFB3-9446869E0ABE}"/>
                </a:ext>
              </a:extLst>
            </p:cNvPr>
            <p:cNvSpPr/>
            <p:nvPr/>
          </p:nvSpPr>
          <p:spPr>
            <a:xfrm>
              <a:off x="3313116" y="3224460"/>
              <a:ext cx="543545" cy="16375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B5CD79-E2DC-4B02-9E5F-2634BF3E31DA}"/>
                </a:ext>
              </a:extLst>
            </p:cNvPr>
            <p:cNvSpPr txBox="1"/>
            <p:nvPr/>
          </p:nvSpPr>
          <p:spPr>
            <a:xfrm>
              <a:off x="3170808" y="2862517"/>
              <a:ext cx="95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개소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4D9DA0-C5FB-4271-9075-4BE4A38FDC49}"/>
                </a:ext>
              </a:extLst>
            </p:cNvPr>
            <p:cNvSpPr txBox="1"/>
            <p:nvPr/>
          </p:nvSpPr>
          <p:spPr>
            <a:xfrm>
              <a:off x="1320804" y="2862517"/>
              <a:ext cx="95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개소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8567CF6-1036-416E-90D6-5C0F66FA5580}"/>
                </a:ext>
              </a:extLst>
            </p:cNvPr>
            <p:cNvCxnSpPr>
              <a:cxnSpLocks/>
              <a:stCxn id="5" idx="0"/>
              <a:endCxn id="35" idx="0"/>
            </p:cNvCxnSpPr>
            <p:nvPr/>
          </p:nvCxnSpPr>
          <p:spPr>
            <a:xfrm flipV="1">
              <a:off x="1788021" y="3224460"/>
              <a:ext cx="1796868" cy="43313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B2D7F23-5A14-4C56-A8FC-F06A0F3E35F8}"/>
              </a:ext>
            </a:extLst>
          </p:cNvPr>
          <p:cNvSpPr txBox="1"/>
          <p:nvPr/>
        </p:nvSpPr>
        <p:spPr>
          <a:xfrm>
            <a:off x="2234635" y="3448270"/>
            <a:ext cx="89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1.31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E6FFF-1272-4169-BE9C-9969CC46A06C}"/>
              </a:ext>
            </a:extLst>
          </p:cNvPr>
          <p:cNvSpPr txBox="1"/>
          <p:nvPr/>
        </p:nvSpPr>
        <p:spPr>
          <a:xfrm>
            <a:off x="2681739" y="5594736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B1E7A88-AB9A-4518-9AF0-75FC3F3F8F0A}"/>
              </a:ext>
            </a:extLst>
          </p:cNvPr>
          <p:cNvSpPr/>
          <p:nvPr/>
        </p:nvSpPr>
        <p:spPr>
          <a:xfrm rot="16200000" flipV="1">
            <a:off x="5877453" y="5458573"/>
            <a:ext cx="368003" cy="322616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29DE51-2554-46DB-9655-1C981013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07" y="1899334"/>
            <a:ext cx="7219950" cy="138112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3A1BA7-1707-4E71-A67E-77E9C3D497CC}"/>
              </a:ext>
            </a:extLst>
          </p:cNvPr>
          <p:cNvSpPr/>
          <p:nvPr/>
        </p:nvSpPr>
        <p:spPr>
          <a:xfrm>
            <a:off x="7358428" y="2606664"/>
            <a:ext cx="2756532" cy="2747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AA3FDA0-8341-402C-A977-C93BFDA9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90" y="3137131"/>
            <a:ext cx="7258050" cy="1438275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C1EE1F-06A7-47F7-AC49-78A88807A0C6}"/>
              </a:ext>
            </a:extLst>
          </p:cNvPr>
          <p:cNvSpPr/>
          <p:nvPr/>
        </p:nvSpPr>
        <p:spPr>
          <a:xfrm>
            <a:off x="7726076" y="3872388"/>
            <a:ext cx="2756532" cy="2747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A7CB6F-4EB5-4970-B918-A8CB1B9FE49F}"/>
              </a:ext>
            </a:extLst>
          </p:cNvPr>
          <p:cNvSpPr/>
          <p:nvPr/>
        </p:nvSpPr>
        <p:spPr>
          <a:xfrm>
            <a:off x="5787557" y="50228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정부에서도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방향으로 추진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703B73-2079-45BD-911A-A94A861C653C}"/>
              </a:ext>
            </a:extLst>
          </p:cNvPr>
          <p:cNvCxnSpPr>
            <a:cxnSpLocks/>
          </p:cNvCxnSpPr>
          <p:nvPr/>
        </p:nvCxnSpPr>
        <p:spPr>
          <a:xfrm>
            <a:off x="7533866" y="2881371"/>
            <a:ext cx="0" cy="21414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8CF6592-3F9B-4428-84F5-17A411A017C3}"/>
              </a:ext>
            </a:extLst>
          </p:cNvPr>
          <p:cNvCxnSpPr>
            <a:cxnSpLocks/>
          </p:cNvCxnSpPr>
          <p:nvPr/>
        </p:nvCxnSpPr>
        <p:spPr>
          <a:xfrm flipH="1">
            <a:off x="7533866" y="4104012"/>
            <a:ext cx="1922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4506BB-C28C-4C94-B4F1-51CCAA37A9ED}"/>
              </a:ext>
            </a:extLst>
          </p:cNvPr>
          <p:cNvSpPr/>
          <p:nvPr/>
        </p:nvSpPr>
        <p:spPr>
          <a:xfrm>
            <a:off x="6222763" y="5484517"/>
            <a:ext cx="4785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노인보호구역은 고령층 교통사고에 대한 해결책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F204FE9-446C-4F12-9A40-2ACD92A9BB67}"/>
              </a:ext>
            </a:extLst>
          </p:cNvPr>
          <p:cNvSpPr/>
          <p:nvPr/>
        </p:nvSpPr>
        <p:spPr>
          <a:xfrm rot="16200000" flipV="1">
            <a:off x="5877453" y="5976973"/>
            <a:ext cx="368003" cy="322616"/>
          </a:xfrm>
          <a:prstGeom prst="triangle">
            <a:avLst/>
          </a:prstGeom>
          <a:solidFill>
            <a:srgbClr val="D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BED630-F85E-4F02-9CA6-23F6E7C42E77}"/>
              </a:ext>
            </a:extLst>
          </p:cNvPr>
          <p:cNvSpPr/>
          <p:nvPr/>
        </p:nvSpPr>
        <p:spPr>
          <a:xfrm>
            <a:off x="6222763" y="6002917"/>
            <a:ext cx="4785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노인보호구역의 필요성 인지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5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23934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9" y="156619"/>
            <a:ext cx="427038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현황분석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660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어린이보호구역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스쿨존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330864-3709-4C1F-A755-C70867A0C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4" r="-108"/>
          <a:stretch/>
        </p:blipFill>
        <p:spPr>
          <a:xfrm>
            <a:off x="237874" y="1943468"/>
            <a:ext cx="3737805" cy="26455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3D9C51-3A3B-498B-938D-F1E61276205A}"/>
              </a:ext>
            </a:extLst>
          </p:cNvPr>
          <p:cNvSpPr/>
          <p:nvPr/>
        </p:nvSpPr>
        <p:spPr>
          <a:xfrm>
            <a:off x="8407381" y="2170585"/>
            <a:ext cx="3655835" cy="2159593"/>
          </a:xfrm>
          <a:prstGeom prst="rect">
            <a:avLst/>
          </a:prstGeom>
          <a:solidFill>
            <a:schemeClr val="accent2">
              <a:lumMod val="60000"/>
              <a:lumOff val="40000"/>
              <a:alpha val="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어린이보호구역 </a:t>
            </a:r>
            <a:r>
              <a:rPr lang="en-US" altLang="ko-KR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(</a:t>
            </a:r>
            <a:r>
              <a:rPr lang="ko-KR" altLang="en-US" sz="1600" spc="-2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스쿨존</a:t>
            </a:r>
            <a:r>
              <a:rPr lang="en-US" altLang="ko-KR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)</a:t>
            </a:r>
            <a:r>
              <a:rPr lang="ko-KR" altLang="en-US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수가 늘어남에 따라 어린이 사고 발생건수가 줄어드는 것을 확인</a:t>
            </a:r>
            <a:r>
              <a:rPr lang="en-US" altLang="ko-KR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spc="-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톤브랜드 볼드" pitchFamily="18" charset="-127"/>
              <a:ea typeface="스톤브랜드 볼드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어린이보호구역</a:t>
            </a:r>
            <a:r>
              <a:rPr lang="en-US" altLang="ko-KR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(</a:t>
            </a:r>
            <a:r>
              <a:rPr lang="ko-KR" altLang="en-US" sz="1600" spc="-2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스쿨존</a:t>
            </a:r>
            <a:r>
              <a:rPr lang="en-US" altLang="ko-KR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)</a:t>
            </a:r>
            <a:r>
              <a:rPr lang="ko-KR" altLang="en-US" sz="1600" spc="-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톤브랜드 볼드" pitchFamily="18" charset="-127"/>
                <a:ea typeface="스톤브랜드 볼드" pitchFamily="18" charset="-127"/>
              </a:rPr>
              <a:t> 수와 사고 발생건수가 밀접한 연관이 있음을 확인</a:t>
            </a:r>
            <a:endParaRPr lang="en-US" altLang="ko-KR" sz="1600" spc="-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톤브랜드 볼드" pitchFamily="18" charset="-127"/>
              <a:ea typeface="스톤브랜드 볼드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432C37-3159-46B4-A48C-42B5669D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47" y="1988364"/>
            <a:ext cx="3668435" cy="2600677"/>
          </a:xfrm>
          <a:prstGeom prst="rect">
            <a:avLst/>
          </a:prstGeom>
        </p:spPr>
      </p:pic>
      <p:sp>
        <p:nvSpPr>
          <p:cNvPr id="19" name="말풍선: 사각형 31">
            <a:extLst>
              <a:ext uri="{FF2B5EF4-FFF2-40B4-BE49-F238E27FC236}">
                <a16:creationId xmlns:a16="http://schemas.microsoft.com/office/drawing/2014/main" id="{55907B25-A178-472E-94A9-A8D7E76F9FC9}"/>
              </a:ext>
            </a:extLst>
          </p:cNvPr>
          <p:cNvSpPr/>
          <p:nvPr/>
        </p:nvSpPr>
        <p:spPr>
          <a:xfrm rot="10800000">
            <a:off x="128785" y="1783757"/>
            <a:ext cx="7669297" cy="2805255"/>
          </a:xfrm>
          <a:prstGeom prst="wedgeRectCallout">
            <a:avLst>
              <a:gd name="adj1" fmla="val -58420"/>
              <a:gd name="adj2" fmla="val -20817"/>
            </a:avLst>
          </a:prstGeom>
          <a:noFill/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94AD54AC-0A74-43F7-9A1D-DDFC8CAA617D}"/>
              </a:ext>
            </a:extLst>
          </p:cNvPr>
          <p:cNvSpPr/>
          <p:nvPr/>
        </p:nvSpPr>
        <p:spPr>
          <a:xfrm rot="10800000">
            <a:off x="1778198" y="4742938"/>
            <a:ext cx="8635605" cy="36853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0F7DBD-DDAE-48E9-A6F3-329166CC1A01}"/>
              </a:ext>
            </a:extLst>
          </p:cNvPr>
          <p:cNvSpPr/>
          <p:nvPr/>
        </p:nvSpPr>
        <p:spPr>
          <a:xfrm>
            <a:off x="1561496" y="5293396"/>
            <a:ext cx="876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어린이보호구역의 효과로 입증한 </a:t>
            </a:r>
            <a:r>
              <a:rPr lang="ko-KR" altLang="en-US" sz="2400" b="1" dirty="0">
                <a:solidFill>
                  <a:srgbClr val="C00000"/>
                </a:solidFill>
              </a:rPr>
              <a:t>노인보호구역의 필요성</a:t>
            </a:r>
            <a:endParaRPr lang="en-US" altLang="ko-KR" sz="2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F67C4B-49B4-4082-B368-AFF712A2ADE5}"/>
              </a:ext>
            </a:extLst>
          </p:cNvPr>
          <p:cNvGrpSpPr/>
          <p:nvPr/>
        </p:nvGrpSpPr>
        <p:grpSpPr>
          <a:xfrm>
            <a:off x="1484911" y="5834700"/>
            <a:ext cx="9222178" cy="584775"/>
            <a:chOff x="1466410" y="5834700"/>
            <a:chExt cx="9222178" cy="584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073A69-262A-4761-9342-B2B023AE95D7}"/>
                </a:ext>
              </a:extLst>
            </p:cNvPr>
            <p:cNvSpPr/>
            <p:nvPr/>
          </p:nvSpPr>
          <p:spPr>
            <a:xfrm>
              <a:off x="2014030" y="5834700"/>
              <a:ext cx="8674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스톤브랜드 볼드" pitchFamily="18" charset="-127"/>
                  <a:ea typeface="스톤브랜드 볼드" pitchFamily="18" charset="-127"/>
                </a:rPr>
                <a:t>어린이보호구역 수와 같이 노인보호구역 수도 늘어난다면 노인 사고 발생건수도 감소하지 않을까</a:t>
              </a:r>
              <a:r>
                <a:rPr lang="en-US" altLang="ko-KR" sz="16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스톤브랜드 볼드" pitchFamily="18" charset="-127"/>
                  <a:ea typeface="스톤브랜드 볼드" pitchFamily="18" charset="-127"/>
                </a:rPr>
                <a:t>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스톤브랜드 볼드" pitchFamily="18" charset="-127"/>
                  <a:ea typeface="스톤브랜드 볼드" pitchFamily="18" charset="-127"/>
                </a:rPr>
                <a:t>노인보호구역 수가 늘어난다면 이에 따른 인식도 달라지지 않을까</a:t>
              </a:r>
              <a:r>
                <a:rPr lang="en-US" altLang="ko-KR" sz="16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스톤브랜드 볼드" pitchFamily="18" charset="-127"/>
                  <a:ea typeface="스톤브랜드 볼드" pitchFamily="18" charset="-127"/>
                </a:rPr>
                <a:t>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EE5C0D-17BD-4019-8683-CB68C907AE49}"/>
                </a:ext>
              </a:extLst>
            </p:cNvPr>
            <p:cNvSpPr txBox="1"/>
            <p:nvPr/>
          </p:nvSpPr>
          <p:spPr>
            <a:xfrm>
              <a:off x="1466410" y="5834700"/>
              <a:ext cx="624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가설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8D378F-2AF3-40C0-8529-853932B65CB8}"/>
              </a:ext>
            </a:extLst>
          </p:cNvPr>
          <p:cNvSpPr txBox="1"/>
          <p:nvPr/>
        </p:nvSpPr>
        <p:spPr>
          <a:xfrm>
            <a:off x="180419" y="4805041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26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B4B871-6198-405C-AEBA-BE5C528CF3B3}"/>
              </a:ext>
            </a:extLst>
          </p:cNvPr>
          <p:cNvCxnSpPr/>
          <p:nvPr/>
        </p:nvCxnSpPr>
        <p:spPr>
          <a:xfrm>
            <a:off x="433438" y="924897"/>
            <a:ext cx="115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6C339-8E1D-43AC-B354-BB80D76158CB}"/>
              </a:ext>
            </a:extLst>
          </p:cNvPr>
          <p:cNvSpPr txBox="1"/>
          <p:nvPr/>
        </p:nvSpPr>
        <p:spPr>
          <a:xfrm>
            <a:off x="180418" y="156619"/>
            <a:ext cx="618475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67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데이터분석 및 시각화</a:t>
            </a:r>
            <a:endParaRPr lang="en-US" altLang="ko-KR" sz="4267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A3D07B-4260-4A81-BB31-CF3E7A47E385}"/>
              </a:ext>
            </a:extLst>
          </p:cNvPr>
          <p:cNvSpPr/>
          <p:nvPr/>
        </p:nvSpPr>
        <p:spPr>
          <a:xfrm>
            <a:off x="0" y="6664358"/>
            <a:ext cx="12192000" cy="221029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33CC33"/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6227A-B053-4C47-A688-2B8B2FF5D409}"/>
              </a:ext>
            </a:extLst>
          </p:cNvPr>
          <p:cNvSpPr/>
          <p:nvPr/>
        </p:nvSpPr>
        <p:spPr>
          <a:xfrm>
            <a:off x="8301107" y="431608"/>
            <a:ext cx="3460492" cy="24000"/>
          </a:xfrm>
          <a:prstGeom prst="rect">
            <a:avLst/>
          </a:prstGeom>
          <a:gradFill flip="none" rotWithShape="1">
            <a:gsLst>
              <a:gs pos="63000">
                <a:srgbClr val="AFC6BF"/>
              </a:gs>
              <a:gs pos="30000">
                <a:srgbClr val="7F9EA8"/>
              </a:gs>
              <a:gs pos="0">
                <a:schemeClr val="accent1">
                  <a:lumMod val="50000"/>
                  <a:alpha val="98000"/>
                </a:schemeClr>
              </a:gs>
              <a:gs pos="100000">
                <a:schemeClr val="accent6">
                  <a:lumMod val="22000"/>
                  <a:lumOff val="78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스톤브랜드 볼드" panose="02020803020101020101" pitchFamily="18" charset="-127"/>
              <a:ea typeface="스톤브랜드 볼드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18912-F94E-4E3C-9A5D-11149E129B94}"/>
              </a:ext>
            </a:extLst>
          </p:cNvPr>
          <p:cNvSpPr txBox="1"/>
          <p:nvPr/>
        </p:nvSpPr>
        <p:spPr>
          <a:xfrm>
            <a:off x="239353" y="42098"/>
            <a:ext cx="1164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0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현황분석</a:t>
            </a:r>
            <a:r>
              <a:rPr lang="ko-KR" altLang="en-US" sz="1333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데이터분석 및 시각화  </a:t>
            </a:r>
            <a:r>
              <a:rPr lang="en-US" altLang="ko-KR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  </a:t>
            </a:r>
            <a:r>
              <a:rPr lang="ko-KR" altLang="en-US" sz="1333" dirty="0">
                <a:ln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 및 향후과제  </a:t>
            </a:r>
            <a:endParaRPr lang="ko-KR" altLang="en-US" sz="1333" dirty="0">
              <a:ln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5977-883A-4543-AB5A-C2C0EAFCB6EC}"/>
              </a:ext>
            </a:extLst>
          </p:cNvPr>
          <p:cNvSpPr txBox="1"/>
          <p:nvPr/>
        </p:nvSpPr>
        <p:spPr>
          <a:xfrm>
            <a:off x="835677" y="1164244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구별 노인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복지시설수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007CAB7-6CFE-45F1-BC6B-7B19F15E65AA}"/>
              </a:ext>
            </a:extLst>
          </p:cNvPr>
          <p:cNvSpPr/>
          <p:nvPr/>
        </p:nvSpPr>
        <p:spPr>
          <a:xfrm>
            <a:off x="239348" y="1221941"/>
            <a:ext cx="388181" cy="40789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B162C-943F-425F-B7FF-1C0785ADEDEC}"/>
              </a:ext>
            </a:extLst>
          </p:cNvPr>
          <p:cNvSpPr txBox="1"/>
          <p:nvPr/>
        </p:nvSpPr>
        <p:spPr>
          <a:xfrm>
            <a:off x="8731622" y="2824560"/>
            <a:ext cx="16246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노인복지시설수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금천구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종로구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중구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노원구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/>
              <a:t>강서구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구로구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영등포구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강남구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/>
              <a:t>양천구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rgbClr val="C00000"/>
                </a:solidFill>
              </a:rPr>
              <a:t>송파구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2" y="1955470"/>
            <a:ext cx="8039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87ACD7-45EE-4464-80CC-F51A97E5D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026200"/>
            <a:ext cx="5061083" cy="1603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536DF1-D570-44B2-8F8B-838B34386616}"/>
              </a:ext>
            </a:extLst>
          </p:cNvPr>
          <p:cNvSpPr txBox="1"/>
          <p:nvPr/>
        </p:nvSpPr>
        <p:spPr>
          <a:xfrm>
            <a:off x="10410754" y="6375070"/>
            <a:ext cx="1932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endParaRPr lang="ko-KR" altLang="en-US" sz="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2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1083</Words>
  <Application>Microsoft Office PowerPoint</Application>
  <PresentationFormat>와이드스크린</PresentationFormat>
  <Paragraphs>271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a옛날목욕탕B</vt:lpstr>
      <vt:lpstr>Helvetica Light</vt:lpstr>
      <vt:lpstr>Yoon 윤고딕 550_TT</vt:lpstr>
      <vt:lpstr>맑은 고딕</vt:lpstr>
      <vt:lpstr>스톤브랜드 볼드</vt:lpstr>
      <vt:lpstr>스톤브랜드 엑스트라볼드</vt:lpstr>
      <vt:lpstr>-윤고딕330</vt:lpstr>
      <vt:lpstr>-윤고딕350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pang</dc:creator>
  <cp:lastModifiedBy>pang</cp:lastModifiedBy>
  <cp:revision>359</cp:revision>
  <dcterms:created xsi:type="dcterms:W3CDTF">2018-06-13T11:36:47Z</dcterms:created>
  <dcterms:modified xsi:type="dcterms:W3CDTF">2019-08-22T06:14:52Z</dcterms:modified>
</cp:coreProperties>
</file>