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56" r:id="rId2"/>
    <p:sldId id="306" r:id="rId3"/>
    <p:sldId id="264" r:id="rId4"/>
    <p:sldId id="262" r:id="rId5"/>
    <p:sldId id="307" r:id="rId6"/>
    <p:sldId id="305" r:id="rId7"/>
    <p:sldId id="308" r:id="rId8"/>
    <p:sldId id="28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Chakravarthy" initials="PC" lastIdx="1" clrIdx="0"/>
  <p:cmAuthor id="2" name="sai vamshi marri" initials="svm" lastIdx="3" clrIdx="1"/>
  <p:cmAuthor id="3" name="sandeep reddy"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0C8D"/>
    <a:srgbClr val="1407B9"/>
    <a:srgbClr val="DC08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4728" autoAdjust="0"/>
  </p:normalViewPr>
  <p:slideViewPr>
    <p:cSldViewPr snapToGrid="0">
      <p:cViewPr varScale="1">
        <p:scale>
          <a:sx n="81" d="100"/>
          <a:sy n="81" d="100"/>
        </p:scale>
        <p:origin x="754" y="53"/>
      </p:cViewPr>
      <p:guideLst>
        <p:guide orient="horz" pos="2160"/>
        <p:guide pos="383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8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686266-876D-44A7-A81D-A4753C22FEC0}" type="datetime1">
              <a:rPr lang="en-IN" smtClean="0"/>
              <a:t>07-10-2023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B65D4D-291C-4D15-B8F3-C793CB405DB9}" type="slidenum">
              <a:rPr lang="en-IN" smtClean="0"/>
              <a:t>‹#›</a:t>
            </a:fld>
            <a:endParaRPr lang="en-IN"/>
          </a:p>
        </p:txBody>
      </p:sp>
    </p:spTree>
    <p:extLst>
      <p:ext uri="{BB962C8B-B14F-4D97-AF65-F5344CB8AC3E}">
        <p14:creationId xmlns:p14="http://schemas.microsoft.com/office/powerpoint/2010/main" val="36332600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7BB73-B25F-46E1-94C2-D4933D60B905}" type="datetime1">
              <a:rPr lang="en-IN" smtClean="0"/>
              <a:t>07-10-2023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4EC57-331A-434C-A52C-990765F135F8}" type="slidenum">
              <a:rPr lang="en-IN" smtClean="0"/>
              <a:t>‹#›</a:t>
            </a:fld>
            <a:endParaRPr lang="en-IN"/>
          </a:p>
        </p:txBody>
      </p:sp>
    </p:spTree>
    <p:extLst>
      <p:ext uri="{BB962C8B-B14F-4D97-AF65-F5344CB8AC3E}">
        <p14:creationId xmlns:p14="http://schemas.microsoft.com/office/powerpoint/2010/main" val="48818819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BBE7BB73-B25F-46E1-94C2-D4933D60B905}" type="datetime1">
              <a:rPr lang="en-IN" smtClean="0"/>
              <a:t>07-10-2023</a:t>
            </a:fld>
            <a:endParaRPr lang="en-IN"/>
          </a:p>
        </p:txBody>
      </p:sp>
      <p:sp>
        <p:nvSpPr>
          <p:cNvPr id="5" name="Slide Number Placeholder 4"/>
          <p:cNvSpPr>
            <a:spLocks noGrp="1"/>
          </p:cNvSpPr>
          <p:nvPr>
            <p:ph type="sldNum" sz="quarter" idx="11"/>
          </p:nvPr>
        </p:nvSpPr>
        <p:spPr/>
        <p:txBody>
          <a:bodyPr/>
          <a:lstStyle/>
          <a:p>
            <a:fld id="{2264EC57-331A-434C-A52C-990765F135F8}" type="slidenum">
              <a:rPr lang="en-IN" smtClean="0"/>
              <a:t>1</a:t>
            </a:fld>
            <a:endParaRPr lang="en-IN"/>
          </a:p>
        </p:txBody>
      </p:sp>
    </p:spTree>
    <p:extLst>
      <p:ext uri="{BB962C8B-B14F-4D97-AF65-F5344CB8AC3E}">
        <p14:creationId xmlns:p14="http://schemas.microsoft.com/office/powerpoint/2010/main" val="395571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BBE7BB73-B25F-46E1-94C2-D4933D60B905}" type="datetime1">
              <a:rPr lang="en-IN" smtClean="0"/>
              <a:t>07-10-2023</a:t>
            </a:fld>
            <a:endParaRPr lang="en-IN"/>
          </a:p>
        </p:txBody>
      </p:sp>
      <p:sp>
        <p:nvSpPr>
          <p:cNvPr id="5" name="Slide Number Placeholder 4"/>
          <p:cNvSpPr>
            <a:spLocks noGrp="1"/>
          </p:cNvSpPr>
          <p:nvPr>
            <p:ph type="sldNum" sz="quarter" idx="5"/>
          </p:nvPr>
        </p:nvSpPr>
        <p:spPr/>
        <p:txBody>
          <a:bodyPr/>
          <a:lstStyle/>
          <a:p>
            <a:fld id="{2264EC57-331A-434C-A52C-990765F135F8}" type="slidenum">
              <a:rPr lang="en-IN" smtClean="0"/>
              <a:t>3</a:t>
            </a:fld>
            <a:endParaRPr lang="en-IN"/>
          </a:p>
        </p:txBody>
      </p:sp>
    </p:spTree>
    <p:extLst>
      <p:ext uri="{BB962C8B-B14F-4D97-AF65-F5344CB8AC3E}">
        <p14:creationId xmlns:p14="http://schemas.microsoft.com/office/powerpoint/2010/main" val="5024440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23C210-7815-4F88-8EB1-2083CF22A32D}" type="datetime1">
              <a:rPr lang="en-IN" smtClean="0"/>
              <a:t>07-10-2023</a:t>
            </a:fld>
            <a:endParaRPr lang="en-US" dirty="0"/>
          </a:p>
        </p:txBody>
      </p:sp>
      <p:sp>
        <p:nvSpPr>
          <p:cNvPr id="5" name="Footer Placeholder 4"/>
          <p:cNvSpPr>
            <a:spLocks noGrp="1"/>
          </p:cNvSpPr>
          <p:nvPr>
            <p:ph type="ftr" sz="quarter" idx="11"/>
          </p:nvPr>
        </p:nvSpPr>
        <p:spPr/>
        <p:txBody>
          <a:bodyPr/>
          <a:lstStyle/>
          <a:p>
            <a:r>
              <a:rPr lang="en-US"/>
              <a:t>MINI  PROJECT (2020-21) , DEPARTMENT OF ECE, Anurag University</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4647C-1C45-4B56-943F-EF83EC6892E2}" type="datetime1">
              <a:rPr lang="en-IN" smtClean="0"/>
              <a:t>07-10-2023</a:t>
            </a:fld>
            <a:endParaRPr lang="en-US" dirty="0"/>
          </a:p>
        </p:txBody>
      </p:sp>
      <p:sp>
        <p:nvSpPr>
          <p:cNvPr id="5" name="Footer Placeholder 4"/>
          <p:cNvSpPr>
            <a:spLocks noGrp="1"/>
          </p:cNvSpPr>
          <p:nvPr>
            <p:ph type="ftr" sz="quarter" idx="11"/>
          </p:nvPr>
        </p:nvSpPr>
        <p:spPr/>
        <p:txBody>
          <a:bodyPr/>
          <a:lstStyle/>
          <a:p>
            <a:r>
              <a:rPr lang="en-US"/>
              <a:t>MINI  PROJECT (2020-21) , DEPARTMENT OF ECE, Anurag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8BD95-E9A3-4518-B07C-CE2F59315762}" type="datetime1">
              <a:rPr lang="en-IN" smtClean="0"/>
              <a:t>07-10-2023</a:t>
            </a:fld>
            <a:endParaRPr lang="en-US" dirty="0"/>
          </a:p>
        </p:txBody>
      </p:sp>
      <p:sp>
        <p:nvSpPr>
          <p:cNvPr id="5" name="Footer Placeholder 4"/>
          <p:cNvSpPr>
            <a:spLocks noGrp="1"/>
          </p:cNvSpPr>
          <p:nvPr>
            <p:ph type="ftr" sz="quarter" idx="11"/>
          </p:nvPr>
        </p:nvSpPr>
        <p:spPr/>
        <p:txBody>
          <a:bodyPr/>
          <a:lstStyle/>
          <a:p>
            <a:r>
              <a:rPr lang="en-US"/>
              <a:t>MINI  PROJECT (2020-21) , DEPARTMENT OF ECE, Anurag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9AF09-A4C0-43F2-ACC3-E7D7A34DE395}" type="datetime1">
              <a:rPr lang="en-IN" smtClean="0"/>
              <a:t>07-10-2023</a:t>
            </a:fld>
            <a:endParaRPr lang="en-US" dirty="0"/>
          </a:p>
        </p:txBody>
      </p:sp>
      <p:sp>
        <p:nvSpPr>
          <p:cNvPr id="5" name="Footer Placeholder 4"/>
          <p:cNvSpPr>
            <a:spLocks noGrp="1"/>
          </p:cNvSpPr>
          <p:nvPr>
            <p:ph type="ftr" sz="quarter" idx="11"/>
          </p:nvPr>
        </p:nvSpPr>
        <p:spPr/>
        <p:txBody>
          <a:bodyPr/>
          <a:lstStyle/>
          <a:p>
            <a:r>
              <a:rPr lang="en-US"/>
              <a:t>MINI  PROJECT (2020-21) , DEPARTMENT OF ECE, Anurag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515CD2D4-71EF-4D24-90F8-074F05671269}" type="datetime1">
              <a:rPr lang="en-IN" smtClean="0"/>
              <a:t>07-10-2023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MINI  PROJECT (2020-21) , DEPARTMENT OF ECE, Anurag University</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E2DC5D-0238-4D28-AF99-CFE82DF93DC8}" type="datetime1">
              <a:rPr lang="en-IN" smtClean="0"/>
              <a:t>07-10-2023</a:t>
            </a:fld>
            <a:endParaRPr lang="en-US" dirty="0"/>
          </a:p>
        </p:txBody>
      </p:sp>
      <p:sp>
        <p:nvSpPr>
          <p:cNvPr id="6" name="Footer Placeholder 5"/>
          <p:cNvSpPr>
            <a:spLocks noGrp="1"/>
          </p:cNvSpPr>
          <p:nvPr>
            <p:ph type="ftr" sz="quarter" idx="11"/>
          </p:nvPr>
        </p:nvSpPr>
        <p:spPr/>
        <p:txBody>
          <a:bodyPr/>
          <a:lstStyle/>
          <a:p>
            <a:r>
              <a:rPr lang="en-US"/>
              <a:t>MINI  PROJECT (2020-21) , DEPARTMENT OF ECE, Anurag University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1EF44-859D-4B6B-A214-379A15662FDA}" type="datetime1">
              <a:rPr lang="en-IN" smtClean="0"/>
              <a:t>07-10-2023</a:t>
            </a:fld>
            <a:endParaRPr lang="en-US" dirty="0"/>
          </a:p>
        </p:txBody>
      </p:sp>
      <p:sp>
        <p:nvSpPr>
          <p:cNvPr id="8" name="Footer Placeholder 7"/>
          <p:cNvSpPr>
            <a:spLocks noGrp="1"/>
          </p:cNvSpPr>
          <p:nvPr>
            <p:ph type="ftr" sz="quarter" idx="11"/>
          </p:nvPr>
        </p:nvSpPr>
        <p:spPr/>
        <p:txBody>
          <a:bodyPr/>
          <a:lstStyle/>
          <a:p>
            <a:r>
              <a:rPr lang="en-US"/>
              <a:t>MINI  PROJECT (2020-21) , DEPARTMENT OF ECE, Anurag University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85F28-C76F-4B43-A671-E597678A550A}" type="datetime1">
              <a:rPr lang="en-IN" smtClean="0"/>
              <a:t>07-10-2023</a:t>
            </a:fld>
            <a:endParaRPr lang="en-US" dirty="0"/>
          </a:p>
        </p:txBody>
      </p:sp>
      <p:sp>
        <p:nvSpPr>
          <p:cNvPr id="4" name="Footer Placeholder 3"/>
          <p:cNvSpPr>
            <a:spLocks noGrp="1"/>
          </p:cNvSpPr>
          <p:nvPr>
            <p:ph type="ftr" sz="quarter" idx="11"/>
          </p:nvPr>
        </p:nvSpPr>
        <p:spPr/>
        <p:txBody>
          <a:bodyPr/>
          <a:lstStyle/>
          <a:p>
            <a:r>
              <a:rPr lang="en-US"/>
              <a:t>MINI  PROJECT (2020-21) , DEPARTMENT OF ECE, Anurag University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EF104-8A10-41F7-8AA8-8BD3B038634A}" type="datetime1">
              <a:rPr lang="en-IN" smtClean="0"/>
              <a:t>07-10-2023</a:t>
            </a:fld>
            <a:endParaRPr lang="en-US" dirty="0"/>
          </a:p>
        </p:txBody>
      </p:sp>
      <p:sp>
        <p:nvSpPr>
          <p:cNvPr id="3" name="Footer Placeholder 2"/>
          <p:cNvSpPr>
            <a:spLocks noGrp="1"/>
          </p:cNvSpPr>
          <p:nvPr>
            <p:ph type="ftr" sz="quarter" idx="11"/>
          </p:nvPr>
        </p:nvSpPr>
        <p:spPr/>
        <p:txBody>
          <a:bodyPr/>
          <a:lstStyle/>
          <a:p>
            <a:r>
              <a:rPr lang="en-US"/>
              <a:t>MINI  PROJECT (2020-21) , DEPARTMENT OF ECE, Anurag University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6F22E-A732-4A4C-A999-3A1E113CCF81}" type="datetime1">
              <a:rPr lang="en-IN" smtClean="0"/>
              <a:t>07-10-2023</a:t>
            </a:fld>
            <a:endParaRPr lang="en-US" dirty="0"/>
          </a:p>
        </p:txBody>
      </p:sp>
      <p:sp>
        <p:nvSpPr>
          <p:cNvPr id="6" name="Footer Placeholder 5"/>
          <p:cNvSpPr>
            <a:spLocks noGrp="1"/>
          </p:cNvSpPr>
          <p:nvPr>
            <p:ph type="ftr" sz="quarter" idx="11"/>
          </p:nvPr>
        </p:nvSpPr>
        <p:spPr/>
        <p:txBody>
          <a:bodyPr/>
          <a:lstStyle/>
          <a:p>
            <a:r>
              <a:rPr lang="en-US"/>
              <a:t>MINI  PROJECT (2020-21) , DEPARTMENT OF ECE, Anurag University</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238601-D1ED-45D2-ABB0-A19F5714B6C0}" type="datetime1">
              <a:rPr lang="en-IN" smtClean="0"/>
              <a:t>07-10-2023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9E94065-586E-40BD-9058-8EDCC0870A59}" type="datetime1">
              <a:rPr lang="en-IN" smtClean="0"/>
              <a:t>07-10-2023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MINI  PROJECT (2020-21) , DEPARTMENT OF ECE, Anurag University</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253809" y="6406023"/>
            <a:ext cx="6327648" cy="365125"/>
          </a:xfrm>
        </p:spPr>
        <p:txBody>
          <a:bodyPr>
            <a:normAutofit/>
          </a:bodyPr>
          <a:lstStyle/>
          <a:p>
            <a:r>
              <a:rPr lang="en-IN" altLang="en-US" sz="1200" b="1" dirty="0">
                <a:solidFill>
                  <a:schemeClr val="tx1"/>
                </a:solidFill>
                <a:latin typeface="Times New Roman" panose="02020603050405020304" pitchFamily="18" charset="0"/>
                <a:cs typeface="Times New Roman" panose="02020603050405020304" pitchFamily="18" charset="0"/>
              </a:rPr>
              <a:t>Mini project (2023-24)Anurag university </a:t>
            </a:r>
          </a:p>
        </p:txBody>
      </p:sp>
      <p:sp>
        <p:nvSpPr>
          <p:cNvPr id="17" name="Slide Number Placeholder 16"/>
          <p:cNvSpPr>
            <a:spLocks noGrp="1"/>
          </p:cNvSpPr>
          <p:nvPr>
            <p:ph type="sldNum" sz="quarter" idx="12"/>
          </p:nvPr>
        </p:nvSpPr>
        <p:spPr>
          <a:xfrm>
            <a:off x="12036426" y="5226373"/>
            <a:ext cx="640080" cy="365125"/>
          </a:xfrm>
        </p:spPr>
        <p:txBody>
          <a:bodyPr/>
          <a:lstStyle/>
          <a:p>
            <a:fld id="{D57F1E4F-1CFF-5643-939E-217C01CDF565}" type="slidenum">
              <a:rPr lang="en-US" smtClean="0"/>
              <a:t>1</a:t>
            </a:fld>
            <a:endParaRPr lang="en-US" dirty="0">
              <a:gradFill>
                <a:gsLst>
                  <a:gs pos="0">
                    <a:srgbClr val="007BD3"/>
                  </a:gs>
                  <a:gs pos="100000">
                    <a:srgbClr val="034373"/>
                  </a:gs>
                </a:gsLst>
                <a:lin scaled="0"/>
              </a:gradFill>
            </a:endParaRPr>
          </a:p>
        </p:txBody>
      </p:sp>
      <p:sp>
        <p:nvSpPr>
          <p:cNvPr id="14" name="Content Placeholder 13"/>
          <p:cNvSpPr>
            <a:spLocks noGrp="1"/>
          </p:cNvSpPr>
          <p:nvPr>
            <p:ph sz="half" idx="4294967295"/>
          </p:nvPr>
        </p:nvSpPr>
        <p:spPr>
          <a:xfrm>
            <a:off x="7239786" y="3483054"/>
            <a:ext cx="4345756" cy="1984492"/>
          </a:xfrm>
        </p:spPr>
        <p:txBody>
          <a:bodyPr>
            <a:noAutofit/>
          </a:bodyPr>
          <a:lstStyle/>
          <a:p>
            <a:pPr marL="0" indent="0" algn="ctr">
              <a:buNone/>
            </a:pPr>
            <a:r>
              <a:rPr lang="en-US" b="1" dirty="0">
                <a:latin typeface="Times New Roman" panose="02020603050405020304" pitchFamily="18" charset="0"/>
                <a:cs typeface="Times New Roman" panose="02020603050405020304" pitchFamily="18" charset="0"/>
              </a:rPr>
              <a:t>Presented by</a:t>
            </a:r>
          </a:p>
          <a:p>
            <a:pPr marL="0" indent="0">
              <a:buNone/>
            </a:pPr>
            <a:r>
              <a:rPr lang="en-US" b="1" dirty="0">
                <a:latin typeface="Times New Roman" panose="02020603050405020304" pitchFamily="18" charset="0"/>
                <a:cs typeface="Times New Roman" panose="02020603050405020304" pitchFamily="18" charset="0"/>
              </a:rPr>
              <a:t>Batch Number:B8</a:t>
            </a:r>
          </a:p>
          <a:p>
            <a:r>
              <a:rPr lang="en-US" dirty="0">
                <a:latin typeface="Times New Roman" panose="02020603050405020304" pitchFamily="18" charset="0"/>
                <a:cs typeface="Times New Roman" panose="02020603050405020304" pitchFamily="18" charset="0"/>
              </a:rPr>
              <a:t>G.SAI TEJA                  20EG104207</a:t>
            </a:r>
          </a:p>
          <a:p>
            <a:r>
              <a:rPr lang="en-US" dirty="0">
                <a:latin typeface="Times New Roman" panose="02020603050405020304" pitchFamily="18" charset="0"/>
                <a:cs typeface="Times New Roman" panose="02020603050405020304" pitchFamily="18" charset="0"/>
              </a:rPr>
              <a:t>B.HARSHITHA            20EG204208</a:t>
            </a:r>
          </a:p>
          <a:p>
            <a:r>
              <a:rPr lang="en-US" dirty="0">
                <a:latin typeface="Times New Roman" panose="02020603050405020304" pitchFamily="18" charset="0"/>
                <a:cs typeface="Times New Roman" panose="02020603050405020304" pitchFamily="18" charset="0"/>
              </a:rPr>
              <a:t>B.SHIVA KUMAR        20EG104228</a:t>
            </a:r>
          </a:p>
        </p:txBody>
      </p:sp>
      <p:sp>
        <p:nvSpPr>
          <p:cNvPr id="10" name="Content Placeholder 9"/>
          <p:cNvSpPr>
            <a:spLocks noGrp="1"/>
          </p:cNvSpPr>
          <p:nvPr>
            <p:ph sz="quarter" idx="4294967295"/>
          </p:nvPr>
        </p:nvSpPr>
        <p:spPr>
          <a:xfrm>
            <a:off x="155575" y="3429000"/>
            <a:ext cx="4520121" cy="1944278"/>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Under the </a:t>
            </a:r>
            <a:r>
              <a:rPr lang="en-IN" altLang="en-US" sz="2400" b="1" dirty="0">
                <a:latin typeface="Times New Roman" panose="02020603050405020304" pitchFamily="18" charset="0"/>
                <a:cs typeface="Times New Roman" panose="02020603050405020304" pitchFamily="18" charset="0"/>
              </a:rPr>
              <a:t>guidance</a:t>
            </a:r>
            <a:r>
              <a:rPr lang="en-US" sz="2400" b="1" dirty="0">
                <a:latin typeface="Times New Roman" panose="02020603050405020304" pitchFamily="18" charset="0"/>
                <a:cs typeface="Times New Roman" panose="02020603050405020304" pitchFamily="18" charset="0"/>
              </a:rPr>
              <a:t> of </a:t>
            </a:r>
          </a:p>
          <a:p>
            <a:pPr marL="0" indent="0" algn="ctr">
              <a:buNone/>
            </a:pPr>
            <a:r>
              <a:rPr lang="en-US" sz="2400" b="1" dirty="0">
                <a:latin typeface="Times New Roman" panose="02020603050405020304" pitchFamily="18" charset="0"/>
                <a:cs typeface="Times New Roman" panose="02020603050405020304" pitchFamily="18" charset="0"/>
              </a:rPr>
              <a:t>MR.SHAIK NAYAB RASOOL</a:t>
            </a:r>
          </a:p>
          <a:p>
            <a:pPr marL="0" indent="0" algn="ctr">
              <a:buNone/>
            </a:pPr>
            <a:r>
              <a:rPr lang="en-US" sz="2400" b="1" dirty="0">
                <a:latin typeface="Times New Roman" panose="02020603050405020304" pitchFamily="18" charset="0"/>
                <a:cs typeface="Times New Roman" panose="02020603050405020304" pitchFamily="18" charset="0"/>
              </a:rPr>
              <a:t>Assistant  Professor </a:t>
            </a:r>
          </a:p>
          <a:p>
            <a:pPr marL="0" indent="0" algn="ctr">
              <a:buNone/>
            </a:pPr>
            <a:r>
              <a:rPr lang="en-US" sz="2400" b="1" dirty="0">
                <a:latin typeface="Times New Roman" panose="02020603050405020304" pitchFamily="18" charset="0"/>
                <a:cs typeface="Times New Roman" panose="02020603050405020304" pitchFamily="18" charset="0"/>
              </a:rPr>
              <a:t>AU</a:t>
            </a:r>
          </a:p>
          <a:p>
            <a:pPr marL="0" indent="0" algn="ctr">
              <a:buNone/>
            </a:pPr>
            <a:endParaRPr lang="en-US" sz="2400" dirty="0"/>
          </a:p>
          <a:p>
            <a:pPr marL="0" indent="0">
              <a:buNone/>
            </a:pPr>
            <a:endParaRPr lang="en-US" sz="2400" dirty="0"/>
          </a:p>
        </p:txBody>
      </p:sp>
      <p:sp>
        <p:nvSpPr>
          <p:cNvPr id="2" name="Rectangle 16"/>
          <p:cNvSpPr>
            <a:spLocks noGrp="1" noRot="1" noChangeAspect="1" noMove="1" noResize="1" noEditPoints="1" noAdjustHandles="1" noChangeArrowheads="1" noChangeShapeType="1" noTextEdit="1"/>
          </p:cNvSpPr>
          <p:nvPr/>
        </p:nvSpPr>
        <p:spPr>
          <a:xfrm>
            <a:off x="0" y="-635"/>
            <a:ext cx="12190095" cy="1275080"/>
          </a:xfrm>
          <a:prstGeom prst="rect">
            <a:avLst/>
          </a:prstGeom>
          <a:solidFill>
            <a:srgbClr val="002060"/>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 name="AutoShape 2" descr="DEP_ECE | NSS College of Engineer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itle 1"/>
          <p:cNvSpPr txBox="1">
            <a:spLocks/>
          </p:cNvSpPr>
          <p:nvPr/>
        </p:nvSpPr>
        <p:spPr>
          <a:xfrm>
            <a:off x="820132" y="117987"/>
            <a:ext cx="11369963" cy="108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OF ELECTRONICS AND COMMUNICATION ENGINEERING </a:t>
            </a:r>
            <a:endParaRPr lang="en-IN" sz="2000" dirty="0">
              <a:solidFill>
                <a:schemeClr val="bg1"/>
              </a:solidFill>
              <a:latin typeface="Times New Roman" panose="02020603050405020304" pitchFamily="18" charset="0"/>
              <a:cs typeface="Times New Roman" panose="02020603050405020304" pitchFamily="18" charset="0"/>
              <a:sym typeface="+mn-ea"/>
            </a:endParaRPr>
          </a:p>
        </p:txBody>
      </p:sp>
      <p:sp>
        <p:nvSpPr>
          <p:cNvPr id="4" name="Rectangle 3"/>
          <p:cNvSpPr/>
          <p:nvPr/>
        </p:nvSpPr>
        <p:spPr>
          <a:xfrm>
            <a:off x="253809" y="1728728"/>
            <a:ext cx="10266504" cy="1754326"/>
          </a:xfrm>
          <a:prstGeom prst="rect">
            <a:avLst/>
          </a:prstGeom>
        </p:spPr>
        <p:txBody>
          <a:bodyPr wrap="square">
            <a:spAutoFit/>
          </a:bodyPr>
          <a:lstStyle/>
          <a:p>
            <a:pPr algn="ctr"/>
            <a:r>
              <a:rPr lang="en-US" sz="3600" b="1" dirty="0">
                <a:solidFill>
                  <a:schemeClr val="tx1"/>
                </a:solidFill>
                <a:latin typeface="Times New Roman" panose="02020603050405020304" pitchFamily="18" charset="0"/>
                <a:cs typeface="Times New Roman" panose="02020603050405020304" pitchFamily="18" charset="0"/>
                <a:sym typeface="+mn-ea"/>
              </a:rPr>
              <a:t>TITLE :</a:t>
            </a:r>
            <a:r>
              <a:rPr lang="en-IN" sz="3600" b="1" dirty="0">
                <a:solidFill>
                  <a:schemeClr val="tx1"/>
                </a:solidFill>
                <a:latin typeface="Times New Roman" panose="02020603050405020304" pitchFamily="18" charset="0"/>
                <a:cs typeface="Times New Roman" panose="02020603050405020304" pitchFamily="18" charset="0"/>
                <a:sym typeface="+mn-ea"/>
              </a:rPr>
              <a:t>SMART BLOOD OXYGEN AND HEART RATE MONITORING SYSTEM </a:t>
            </a:r>
          </a:p>
          <a:p>
            <a:pPr algn="ct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C49DE18-13D0-2B48-D501-19753AC6EC97}"/>
              </a:ext>
            </a:extLst>
          </p:cNvPr>
          <p:cNvPicPr>
            <a:picLocks noChangeAspect="1"/>
          </p:cNvPicPr>
          <p:nvPr/>
        </p:nvPicPr>
        <p:blipFill>
          <a:blip r:embed="rId4"/>
          <a:stretch>
            <a:fillRect/>
          </a:stretch>
        </p:blipFill>
        <p:spPr>
          <a:xfrm>
            <a:off x="10628671" y="5904271"/>
            <a:ext cx="1561424" cy="10192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635" y="-635"/>
            <a:ext cx="12191365" cy="10648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69848" y="0"/>
            <a:ext cx="10058400" cy="1164844"/>
          </a:xfrm>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Abstract </a:t>
            </a:r>
          </a:p>
        </p:txBody>
      </p:sp>
      <p:sp>
        <p:nvSpPr>
          <p:cNvPr id="4" name="Content Placeholder 3">
            <a:extLst>
              <a:ext uri="{FF2B5EF4-FFF2-40B4-BE49-F238E27FC236}">
                <a16:creationId xmlns:a16="http://schemas.microsoft.com/office/drawing/2014/main" id="{9A0D1E04-BFA9-B0CF-32A1-2A3A9695902F}"/>
              </a:ext>
            </a:extLst>
          </p:cNvPr>
          <p:cNvSpPr>
            <a:spLocks noGrp="1"/>
          </p:cNvSpPr>
          <p:nvPr>
            <p:ph idx="1"/>
          </p:nvPr>
        </p:nvSpPr>
        <p:spPr>
          <a:xfrm>
            <a:off x="236220" y="1343875"/>
            <a:ext cx="11830089" cy="4964253"/>
          </a:xfrm>
        </p:spPr>
        <p:txBody>
          <a:bodyPr>
            <a:noAutofit/>
          </a:bodyPr>
          <a:lstStyle/>
          <a:p>
            <a:pPr marL="171450" indent="-171450" algn="just">
              <a:lnSpc>
                <a:spcPct val="115000"/>
              </a:lnSpc>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Development of continuous remote health monitoring is necessary, because people live longer and “baby boomers” are aging, threatening to overwhelm health-care providers.</a:t>
            </a:r>
          </a:p>
          <a:p>
            <a:pPr marL="171450" indent="-171450" algn="just">
              <a:lnSpc>
                <a:spcPct val="115000"/>
              </a:lnSpc>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Implementation of continuous health monitoring contributes to an increase in health-care quality and a decrease in health-care cost. Prevention of the onset of chronic disease can dramatically reduce hospitalization time and increase the quality of life.</a:t>
            </a: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L="171450" indent="-171450" algn="just">
              <a:lnSpc>
                <a:spcPct val="115000"/>
              </a:lnSpc>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Smart blood oxygen and heart rate monitor is a device that is used to measure heart rate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i.e</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speed of the heartbeat and measures oxygen intake level of a person. The salient features include its portability, user compatibility, long battery life and durability for daily use, accurate measurement of oxygen levels and heart rate in real-time, user-friendly design and easy to understand, wireless connectivity to smart phones.</a:t>
            </a:r>
          </a:p>
          <a:p>
            <a:pPr marL="171450" indent="-171450" algn="just">
              <a:lnSpc>
                <a:spcPct val="115000"/>
              </a:lnSpc>
              <a:buFont typeface="Arial" panose="020B0604020202020204" pitchFamily="34" charset="0"/>
              <a:buChar char="•"/>
            </a:pPr>
            <a:r>
              <a:rPr lang="en-US" dirty="0">
                <a:latin typeface="Times New Roman" panose="02020603050405020304" pitchFamily="18" charset="0"/>
                <a:ea typeface="SimSun" panose="02010600030101010101" pitchFamily="2" charset="-122"/>
                <a:cs typeface="Times New Roman" panose="02020603050405020304" pitchFamily="18" charset="0"/>
              </a:rPr>
              <a:t>When the patient is just discharged from hospital he/she needs to be monitored for few more days based on the severity and conditions. Our device is less complex and easy to manage device , which can send alerts to guardians and doctors if there is any critical condition.</a:t>
            </a:r>
          </a:p>
          <a:p>
            <a:pPr marL="171450" indent="-171450" algn="just">
              <a:lnSpc>
                <a:spcPct val="115000"/>
              </a:lnSpc>
              <a:buFont typeface="Arial" panose="020B0604020202020204" pitchFamily="34" charset="0"/>
              <a:buChar char="•"/>
            </a:pP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latin typeface="Trebuchet MS" panose="020B0603020202020204" pitchFamily="34" charset="0"/>
              <a:cs typeface="Times New Roman" panose="02020603050405020304" pitchFamily="18" charset="0"/>
            </a:endParaRPr>
          </a:p>
        </p:txBody>
      </p:sp>
      <p:sp>
        <p:nvSpPr>
          <p:cNvPr id="11" name="Footer Placeholder 6"/>
          <p:cNvSpPr>
            <a:spLocks noGrp="1"/>
          </p:cNvSpPr>
          <p:nvPr>
            <p:ph type="ftr" sz="quarter" idx="11"/>
          </p:nvPr>
        </p:nvSpPr>
        <p:spPr>
          <a:xfrm>
            <a:off x="546755" y="6272784"/>
            <a:ext cx="6869029" cy="365125"/>
          </a:xfrm>
        </p:spPr>
        <p:txBody>
          <a:bodyPr>
            <a:normAutofit/>
          </a:bodyPr>
          <a:lstStyle/>
          <a:p>
            <a:r>
              <a:rPr lang="en-IN" altLang="en-US" sz="1200" b="1" dirty="0">
                <a:solidFill>
                  <a:schemeClr val="tx1"/>
                </a:solidFill>
                <a:latin typeface="Times New Roman" panose="02020603050405020304" pitchFamily="18" charset="0"/>
                <a:cs typeface="Times New Roman" panose="02020603050405020304" pitchFamily="18" charset="0"/>
              </a:rPr>
              <a:t>Mini project (2023-24)Anurag University</a:t>
            </a:r>
          </a:p>
        </p:txBody>
      </p:sp>
      <p:sp>
        <p:nvSpPr>
          <p:cNvPr id="8" name="Slide Number Placeholder 7"/>
          <p:cNvSpPr>
            <a:spLocks noGrp="1"/>
          </p:cNvSpPr>
          <p:nvPr>
            <p:ph type="sldNum" sz="quarter" idx="12"/>
          </p:nvPr>
        </p:nvSpPr>
        <p:spPr/>
        <p:txBody>
          <a:bodyPr>
            <a:normAutofit/>
          </a:bodyPr>
          <a:lstStyle/>
          <a:p>
            <a:pPr>
              <a:spcAft>
                <a:spcPts val="600"/>
              </a:spcAft>
            </a:pPr>
            <a:fld id="{D57F1E4F-1CFF-5643-939E-217C01CDF565}" type="slidenum">
              <a:rPr lang="en-US" smtClean="0"/>
              <a:t>2</a:t>
            </a:fld>
            <a:endParaRPr lang="en-US"/>
          </a:p>
        </p:txBody>
      </p:sp>
      <p:grpSp>
        <p:nvGrpSpPr>
          <p:cNvPr id="19" name="Group 18"/>
          <p:cNvGrpSpPr>
            <a:grpSpLocks noGrp="1" noUngrp="1" noRot="1" noChangeAspect="1" noMove="1" noResize="1"/>
          </p:cNvGrpSpPr>
          <p:nvPr/>
        </p:nvGrpSpPr>
        <p:grpSpPr>
          <a:xfrm>
            <a:off x="11401725" y="6229681"/>
            <a:ext cx="457200" cy="457200"/>
            <a:chOff x="11361456" y="6195813"/>
            <a:chExt cx="548640" cy="548640"/>
          </a:xfrm>
        </p:grpSpPr>
        <p:sp>
          <p:nvSpPr>
            <p:cNvPr id="20" name="Oval 19"/>
            <p:cNvSpPr/>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rPr>
                <a:t>2</a:t>
              </a:r>
            </a:p>
          </p:txBody>
        </p:sp>
        <p:sp>
          <p:nvSpPr>
            <p:cNvPr id="21" name="Oval 20"/>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Rectangle 2"/>
          <p:cNvSpPr/>
          <p:nvPr/>
        </p:nvSpPr>
        <p:spPr>
          <a:xfrm>
            <a:off x="236220" y="1171592"/>
            <a:ext cx="11575922" cy="46166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34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Switch off” Biometric Attendance on March 5th, 2020 Delhi government announced the suspension of biometric attendance in its offices via a letter written to principal secretaries, secretaries, autonomous bodies, and municipal corporations for the suspension of biometric attendance to contain the spread of coronavirus. However, it was on Feb 17th, 2020 when Maharishi Valmiki Hospital in the Capital City of India suspended biometric attendance </a:t>
            </a:r>
            <a:r>
              <a:rPr lang="en-IN" dirty="0" err="1"/>
              <a:t>aing</a:t>
            </a:r>
            <a:r>
              <a:rPr lang="en-IN" dirty="0"/>
              <a:t> it as a “precautionary measure” after many of its employees complained to the authorities that touching the biometric system is “psychological unease” on account of coronavirus scare. The need for the system is an untouchable device. And also students can't cheat with the system. Devise a secure way to take attendance of </a:t>
            </a:r>
            <a:r>
              <a:rPr lang="en-IN" dirty="0" err="1"/>
              <a:t>stdents</a:t>
            </a:r>
            <a:r>
              <a:rPr lang="en-IN" dirty="0"/>
              <a:t> and teachers in a touchless and paperless manner in order to have a sustainable way. This project aims to provide a touchless and paperless attendance system</a:t>
            </a:r>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635" y="0"/>
            <a:ext cx="12192635" cy="1068705"/>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Block diagram   </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22" name="Oval 21"/>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3</a:t>
            </a:fld>
            <a:endParaRPr lang="en-US"/>
          </a:p>
        </p:txBody>
      </p:sp>
      <p:sp>
        <p:nvSpPr>
          <p:cNvPr id="11" name="Footer Placeholder 6"/>
          <p:cNvSpPr>
            <a:spLocks noGrp="1"/>
          </p:cNvSpPr>
          <p:nvPr>
            <p:ph type="ftr" sz="quarter" idx="11"/>
          </p:nvPr>
        </p:nvSpPr>
        <p:spPr>
          <a:xfrm>
            <a:off x="253809" y="6406023"/>
            <a:ext cx="6327648" cy="365125"/>
          </a:xfrm>
        </p:spPr>
        <p:txBody>
          <a:bodyPr>
            <a:normAutofit/>
          </a:bodyPr>
          <a:lstStyle/>
          <a:p>
            <a:r>
              <a:rPr lang="en-US" altLang="en-US" sz="1200" b="1" dirty="0">
                <a:solidFill>
                  <a:schemeClr val="tx1"/>
                </a:solidFill>
                <a:latin typeface="Times New Roman" panose="02020603050405020304" pitchFamily="18" charset="0"/>
                <a:cs typeface="Times New Roman" panose="02020603050405020304" pitchFamily="18" charset="0"/>
              </a:rPr>
              <a:t>Mini project (2023-24)Anurag University </a:t>
            </a:r>
            <a:endParaRPr lang="en-IN" altLang="en-US" sz="1200" b="1" dirty="0">
              <a:solidFill>
                <a:schemeClr val="tx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7160023" y="2035762"/>
            <a:ext cx="4791185" cy="400110"/>
          </a:xfrm>
          <a:prstGeom prst="rect">
            <a:avLst/>
          </a:prstGeom>
          <a:noFill/>
          <a:ln>
            <a:solidFill>
              <a:schemeClr val="bg1"/>
            </a:solidFill>
          </a:ln>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4B48AB7-4CD4-3471-ACC9-3D4F09E6C4F3}"/>
              </a:ext>
            </a:extLst>
          </p:cNvPr>
          <p:cNvSpPr/>
          <p:nvPr/>
        </p:nvSpPr>
        <p:spPr>
          <a:xfrm>
            <a:off x="1121790" y="1564849"/>
            <a:ext cx="1677971" cy="1068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32164F0-B13D-3FC9-C224-F35EBB309B13}"/>
              </a:ext>
            </a:extLst>
          </p:cNvPr>
          <p:cNvSpPr/>
          <p:nvPr/>
        </p:nvSpPr>
        <p:spPr>
          <a:xfrm>
            <a:off x="1121790" y="3257770"/>
            <a:ext cx="2187018" cy="11822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OXYGEN &amp; HEART </a:t>
            </a:r>
          </a:p>
          <a:p>
            <a:pPr algn="ctr"/>
            <a:r>
              <a:rPr lang="en-US" sz="2000" b="1" dirty="0">
                <a:latin typeface="Times New Roman" panose="02020603050405020304" pitchFamily="18" charset="0"/>
                <a:cs typeface="Times New Roman" panose="02020603050405020304" pitchFamily="18" charset="0"/>
              </a:rPr>
              <a:t>RATE SENSOR</a:t>
            </a:r>
            <a:endParaRPr lang="en-IN" sz="2000" b="1" dirty="0">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0E735FC7-17D4-3835-C22B-17FEA1916E0C}"/>
              </a:ext>
            </a:extLst>
          </p:cNvPr>
          <p:cNvSpPr/>
          <p:nvPr/>
        </p:nvSpPr>
        <p:spPr>
          <a:xfrm>
            <a:off x="339365" y="3761007"/>
            <a:ext cx="772998" cy="179537"/>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B0054409-4710-D0C4-D15A-172F8B28DF95}"/>
              </a:ext>
            </a:extLst>
          </p:cNvPr>
          <p:cNvSpPr/>
          <p:nvPr/>
        </p:nvSpPr>
        <p:spPr>
          <a:xfrm>
            <a:off x="3308808" y="3609889"/>
            <a:ext cx="772488" cy="302236"/>
          </a:xfrm>
          <a:prstGeom prst="rightArrow">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BF97D1A4-A8CD-8A16-FECE-125496210B2F}"/>
              </a:ext>
            </a:extLst>
          </p:cNvPr>
          <p:cNvSpPr txBox="1"/>
          <p:nvPr/>
        </p:nvSpPr>
        <p:spPr>
          <a:xfrm>
            <a:off x="18854" y="3257770"/>
            <a:ext cx="122548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INPUT FROM USER</a:t>
            </a:r>
            <a:endParaRPr lang="en-IN" sz="1400" dirty="0">
              <a:latin typeface="Times New Roman" panose="02020603050405020304" pitchFamily="18" charset="0"/>
              <a:cs typeface="Times New Roman" panose="02020603050405020304" pitchFamily="18" charset="0"/>
            </a:endParaRPr>
          </a:p>
        </p:txBody>
      </p:sp>
      <p:sp>
        <p:nvSpPr>
          <p:cNvPr id="17" name="Arrow: Right 16">
            <a:extLst>
              <a:ext uri="{FF2B5EF4-FFF2-40B4-BE49-F238E27FC236}">
                <a16:creationId xmlns:a16="http://schemas.microsoft.com/office/drawing/2014/main" id="{66BA8F81-D0D0-32BB-85C3-E4D7BA8A5834}"/>
              </a:ext>
            </a:extLst>
          </p:cNvPr>
          <p:cNvSpPr/>
          <p:nvPr/>
        </p:nvSpPr>
        <p:spPr>
          <a:xfrm>
            <a:off x="5948309" y="3609889"/>
            <a:ext cx="641807" cy="365125"/>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Arrow: Right 22">
            <a:extLst>
              <a:ext uri="{FF2B5EF4-FFF2-40B4-BE49-F238E27FC236}">
                <a16:creationId xmlns:a16="http://schemas.microsoft.com/office/drawing/2014/main" id="{D3062642-269F-02BD-EE64-8518F3CE7549}"/>
              </a:ext>
            </a:extLst>
          </p:cNvPr>
          <p:cNvSpPr/>
          <p:nvPr/>
        </p:nvSpPr>
        <p:spPr>
          <a:xfrm>
            <a:off x="8455841" y="3609889"/>
            <a:ext cx="667753" cy="40011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29" name="Straight Connector 28">
            <a:extLst>
              <a:ext uri="{FF2B5EF4-FFF2-40B4-BE49-F238E27FC236}">
                <a16:creationId xmlns:a16="http://schemas.microsoft.com/office/drawing/2014/main" id="{AE50DADC-D772-0400-6815-93864CD0C266}"/>
              </a:ext>
            </a:extLst>
          </p:cNvPr>
          <p:cNvCxnSpPr>
            <a:cxnSpLocks/>
            <a:stCxn id="31" idx="1"/>
          </p:cNvCxnSpPr>
          <p:nvPr/>
        </p:nvCxnSpPr>
        <p:spPr>
          <a:xfrm>
            <a:off x="9123594" y="1814326"/>
            <a:ext cx="0" cy="415133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1" name="Arrow: Right 30">
            <a:extLst>
              <a:ext uri="{FF2B5EF4-FFF2-40B4-BE49-F238E27FC236}">
                <a16:creationId xmlns:a16="http://schemas.microsoft.com/office/drawing/2014/main" id="{DD0D9AA5-D043-2D87-FE10-9CD5BA846561}"/>
              </a:ext>
            </a:extLst>
          </p:cNvPr>
          <p:cNvSpPr/>
          <p:nvPr/>
        </p:nvSpPr>
        <p:spPr>
          <a:xfrm>
            <a:off x="9123594" y="1691991"/>
            <a:ext cx="622169" cy="2446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Flowchart: Process 32">
            <a:extLst>
              <a:ext uri="{FF2B5EF4-FFF2-40B4-BE49-F238E27FC236}">
                <a16:creationId xmlns:a16="http://schemas.microsoft.com/office/drawing/2014/main" id="{BD650F70-C526-E428-EAF7-68B8E4A47EA2}"/>
              </a:ext>
            </a:extLst>
          </p:cNvPr>
          <p:cNvSpPr/>
          <p:nvPr/>
        </p:nvSpPr>
        <p:spPr>
          <a:xfrm>
            <a:off x="9745763" y="1474618"/>
            <a:ext cx="2113162" cy="821234"/>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Times New Roman" panose="02020603050405020304" pitchFamily="18" charset="0"/>
              </a:rPr>
              <a:t>SMS IS SENT TO GUARDIAN &amp; DOCTOR</a:t>
            </a:r>
            <a:endParaRPr lang="en-IN" dirty="0">
              <a:cs typeface="Times New Roman" panose="02020603050405020304" pitchFamily="18" charset="0"/>
            </a:endParaRPr>
          </a:p>
        </p:txBody>
      </p:sp>
      <p:sp>
        <p:nvSpPr>
          <p:cNvPr id="34" name="Arrow: Right 33">
            <a:extLst>
              <a:ext uri="{FF2B5EF4-FFF2-40B4-BE49-F238E27FC236}">
                <a16:creationId xmlns:a16="http://schemas.microsoft.com/office/drawing/2014/main" id="{D12EAAA7-8074-097A-AF71-5BDEBE3084D9}"/>
              </a:ext>
            </a:extLst>
          </p:cNvPr>
          <p:cNvSpPr/>
          <p:nvPr/>
        </p:nvSpPr>
        <p:spPr>
          <a:xfrm>
            <a:off x="3940404" y="3848897"/>
            <a:ext cx="45719" cy="45719"/>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BE0DD224-EC0B-87DB-9FDF-CFFF3B661FF4}"/>
              </a:ext>
            </a:extLst>
          </p:cNvPr>
          <p:cNvSpPr/>
          <p:nvPr/>
        </p:nvSpPr>
        <p:spPr>
          <a:xfrm>
            <a:off x="9140892" y="3469292"/>
            <a:ext cx="768192" cy="291715"/>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2" name="Arrow: Right 41">
            <a:extLst>
              <a:ext uri="{FF2B5EF4-FFF2-40B4-BE49-F238E27FC236}">
                <a16:creationId xmlns:a16="http://schemas.microsoft.com/office/drawing/2014/main" id="{A3B8711D-FA92-C48B-6662-245CB3100655}"/>
              </a:ext>
            </a:extLst>
          </p:cNvPr>
          <p:cNvSpPr/>
          <p:nvPr/>
        </p:nvSpPr>
        <p:spPr>
          <a:xfrm>
            <a:off x="9138190" y="5476973"/>
            <a:ext cx="770894" cy="368182"/>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5" name="Flowchart: Process 44">
            <a:extLst>
              <a:ext uri="{FF2B5EF4-FFF2-40B4-BE49-F238E27FC236}">
                <a16:creationId xmlns:a16="http://schemas.microsoft.com/office/drawing/2014/main" id="{443C7FA7-D705-B3A8-5FD2-1E8F206AD653}"/>
              </a:ext>
            </a:extLst>
          </p:cNvPr>
          <p:cNvSpPr/>
          <p:nvPr/>
        </p:nvSpPr>
        <p:spPr>
          <a:xfrm>
            <a:off x="9926382" y="3168657"/>
            <a:ext cx="2123004" cy="831915"/>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CALLS TO GUARDIAN &amp;DOCTOR</a:t>
            </a:r>
            <a:endParaRPr lang="en-IN" dirty="0"/>
          </a:p>
        </p:txBody>
      </p:sp>
      <p:sp>
        <p:nvSpPr>
          <p:cNvPr id="46" name="Flowchart: Process 45">
            <a:extLst>
              <a:ext uri="{FF2B5EF4-FFF2-40B4-BE49-F238E27FC236}">
                <a16:creationId xmlns:a16="http://schemas.microsoft.com/office/drawing/2014/main" id="{A2F9EC85-308F-5A34-E605-C2FCFB6AA05A}"/>
              </a:ext>
            </a:extLst>
          </p:cNvPr>
          <p:cNvSpPr/>
          <p:nvPr/>
        </p:nvSpPr>
        <p:spPr>
          <a:xfrm>
            <a:off x="9909084" y="5042842"/>
            <a:ext cx="2250938" cy="1229942"/>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LOCATION OF PATIENT SENT TO GUARDIAN &amp;DOCTOR</a:t>
            </a:r>
            <a:endParaRPr lang="en-IN" dirty="0"/>
          </a:p>
        </p:txBody>
      </p:sp>
      <p:sp>
        <p:nvSpPr>
          <p:cNvPr id="49" name="Thought Bubble: Cloud 48">
            <a:extLst>
              <a:ext uri="{FF2B5EF4-FFF2-40B4-BE49-F238E27FC236}">
                <a16:creationId xmlns:a16="http://schemas.microsoft.com/office/drawing/2014/main" id="{39B65B05-EDF0-CB15-3C8A-80D8A088C6B2}"/>
              </a:ext>
            </a:extLst>
          </p:cNvPr>
          <p:cNvSpPr/>
          <p:nvPr/>
        </p:nvSpPr>
        <p:spPr>
          <a:xfrm>
            <a:off x="6607414" y="3099540"/>
            <a:ext cx="1831130" cy="1322588"/>
          </a:xfrm>
          <a:prstGeom prst="cloudCallou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UBIDOTS</a:t>
            </a:r>
            <a:endParaRPr lang="en-IN" dirty="0"/>
          </a:p>
        </p:txBody>
      </p:sp>
      <p:sp>
        <p:nvSpPr>
          <p:cNvPr id="50" name="Flowchart: Process 49">
            <a:extLst>
              <a:ext uri="{FF2B5EF4-FFF2-40B4-BE49-F238E27FC236}">
                <a16:creationId xmlns:a16="http://schemas.microsoft.com/office/drawing/2014/main" id="{5CEBAA26-6D62-40C0-D8A5-0DE0606F8DBA}"/>
              </a:ext>
            </a:extLst>
          </p:cNvPr>
          <p:cNvSpPr/>
          <p:nvPr/>
        </p:nvSpPr>
        <p:spPr>
          <a:xfrm>
            <a:off x="4081297" y="1799080"/>
            <a:ext cx="1906546" cy="4591697"/>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t>NODE MCU</a:t>
            </a:r>
            <a:endParaRPr lang="en-IN"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07D9-2FFE-0412-F94D-1D162A82D600}"/>
              </a:ext>
            </a:extLst>
          </p:cNvPr>
          <p:cNvSpPr>
            <a:spLocks noGrp="1"/>
          </p:cNvSpPr>
          <p:nvPr>
            <p:ph type="title"/>
          </p:nvPr>
        </p:nvSpPr>
        <p:spPr>
          <a:xfrm>
            <a:off x="1069848" y="484633"/>
            <a:ext cx="10058400" cy="50541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210DA0D-4E9F-D100-90D5-775761C22E55}"/>
              </a:ext>
            </a:extLst>
          </p:cNvPr>
          <p:cNvSpPr>
            <a:spLocks noGrp="1"/>
          </p:cNvSpPr>
          <p:nvPr>
            <p:ph idx="1"/>
          </p:nvPr>
        </p:nvSpPr>
        <p:spPr>
          <a:xfrm>
            <a:off x="240792" y="1412258"/>
            <a:ext cx="11710416" cy="4961109"/>
          </a:xfrm>
        </p:spPr>
        <p:txBody>
          <a:bodyPr>
            <a:normAutofit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main objective of this project</a:t>
            </a:r>
          </a:p>
          <a:p>
            <a:pPr marL="0" indent="0">
              <a:buNone/>
            </a:pPr>
            <a:r>
              <a:rPr lang="en-US" dirty="0">
                <a:latin typeface="Times New Roman" panose="02020603050405020304" pitchFamily="18" charset="0"/>
                <a:cs typeface="Times New Roman" panose="02020603050405020304" pitchFamily="18" charset="0"/>
              </a:rPr>
              <a:t>To measure and record the blood oxygen level (SpO2) and heart rate of the user in real time.</a:t>
            </a:r>
          </a:p>
          <a:p>
            <a:pPr marL="0" indent="0">
              <a:buNone/>
            </a:pPr>
            <a:r>
              <a:rPr lang="en-US" dirty="0">
                <a:latin typeface="Times New Roman" panose="02020603050405020304" pitchFamily="18" charset="0"/>
                <a:cs typeface="Times New Roman" panose="02020603050405020304" pitchFamily="18" charset="0"/>
              </a:rPr>
              <a:t>To send alerts to the user or a caregiver if the SpO2 or heart rate falls outside of a safe range.</a:t>
            </a:r>
          </a:p>
          <a:p>
            <a:pPr marL="0" indent="0">
              <a:buNone/>
            </a:pPr>
            <a:r>
              <a:rPr lang="en-US" dirty="0">
                <a:latin typeface="Times New Roman" panose="02020603050405020304" pitchFamily="18" charset="0"/>
                <a:cs typeface="Times New Roman" panose="02020603050405020304" pitchFamily="18" charset="0"/>
              </a:rPr>
              <a:t>To allow the user to view their SpO2 and heart rate data on a </a:t>
            </a:r>
            <a:r>
              <a:rPr lang="en-US" dirty="0" err="1">
                <a:latin typeface="Times New Roman" panose="02020603050405020304" pitchFamily="18" charset="0"/>
                <a:cs typeface="Times New Roman" panose="02020603050405020304" pitchFamily="18" charset="0"/>
              </a:rPr>
              <a:t>ubidots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To provide the user with insights into their health by tracking their SpO2 and heart rate over time.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Methodology </a:t>
            </a:r>
          </a:p>
          <a:p>
            <a:pPr marL="0" indent="0">
              <a:buNone/>
            </a:pPr>
            <a:r>
              <a:rPr lang="en-US" sz="1900" b="1" dirty="0" err="1">
                <a:latin typeface="Times New Roman" panose="02020603050405020304" pitchFamily="18" charset="0"/>
                <a:cs typeface="Times New Roman" panose="02020603050405020304" pitchFamily="18" charset="0"/>
              </a:rPr>
              <a:t>Ubidots</a:t>
            </a:r>
            <a:r>
              <a:rPr lang="en-US" sz="1900" dirty="0">
                <a:latin typeface="Times New Roman" panose="02020603050405020304" pitchFamily="18" charset="0"/>
                <a:cs typeface="Times New Roman" panose="02020603050405020304" pitchFamily="18" charset="0"/>
              </a:rPr>
              <a:t> is an IoT (Internet of Things) platform that allows you to connect, manage, and analyze data from physical devices. </a:t>
            </a:r>
          </a:p>
          <a:p>
            <a:pPr marL="0" indent="0">
              <a:buNone/>
            </a:pPr>
            <a:r>
              <a:rPr lang="en-US" sz="1900" dirty="0">
                <a:latin typeface="Times New Roman" panose="02020603050405020304" pitchFamily="18" charset="0"/>
                <a:cs typeface="Times New Roman" panose="02020603050405020304" pitchFamily="18" charset="0"/>
              </a:rPr>
              <a:t>It is a cloud-based platform that provides a variety of features to help you build and deploy IoT applications, including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Device connectivity</a:t>
            </a:r>
          </a:p>
          <a:p>
            <a:pPr marL="0" indent="0">
              <a:buNone/>
            </a:pPr>
            <a:r>
              <a:rPr lang="en-US" dirty="0">
                <a:latin typeface="Times New Roman" panose="02020603050405020304" pitchFamily="18" charset="0"/>
                <a:cs typeface="Times New Roman" panose="02020603050405020304" pitchFamily="18" charset="0"/>
              </a:rPr>
              <a:t>Data management </a:t>
            </a:r>
          </a:p>
          <a:p>
            <a:pPr marL="0" indent="0">
              <a:buNone/>
            </a:pPr>
            <a:r>
              <a:rPr lang="en-US" dirty="0">
                <a:latin typeface="Times New Roman" panose="02020603050405020304" pitchFamily="18" charset="0"/>
                <a:cs typeface="Times New Roman" panose="02020603050405020304" pitchFamily="18" charset="0"/>
              </a:rPr>
              <a:t>Analytics </a:t>
            </a:r>
          </a:p>
          <a:p>
            <a:pPr marL="0" indent="0">
              <a:buNone/>
            </a:pPr>
            <a:r>
              <a:rPr lang="en-US" dirty="0">
                <a:latin typeface="Times New Roman" panose="02020603050405020304" pitchFamily="18" charset="0"/>
                <a:cs typeface="Times New Roman" panose="02020603050405020304" pitchFamily="18" charset="0"/>
              </a:rPr>
              <a:t>Integrations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9" name="Footer Placeholder 6"/>
          <p:cNvSpPr>
            <a:spLocks noGrp="1"/>
          </p:cNvSpPr>
          <p:nvPr>
            <p:ph type="ftr" sz="quarter" idx="11"/>
          </p:nvPr>
        </p:nvSpPr>
        <p:spPr/>
        <p:txBody>
          <a:bodyPr>
            <a:normAutofit/>
          </a:bodyPr>
          <a:lstStyle/>
          <a:p>
            <a:r>
              <a:rPr lang="en-US" sz="1200" b="1" dirty="0">
                <a:solidFill>
                  <a:schemeClr val="tx1"/>
                </a:solidFill>
                <a:latin typeface="Times New Roman" panose="02020603050405020304" pitchFamily="18" charset="0"/>
                <a:cs typeface="Times New Roman" panose="02020603050405020304" pitchFamily="18" charset="0"/>
              </a:rPr>
              <a:t>Mini project (2023-24)Anurag university</a:t>
            </a:r>
            <a:endParaRPr lang="en-IN" altLang="en-US" sz="1200" b="1"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4</a:t>
            </a:fld>
            <a:endParaRPr lang="en-US"/>
          </a:p>
        </p:txBody>
      </p:sp>
      <p:sp>
        <p:nvSpPr>
          <p:cNvPr id="17" name="Rectangle 16"/>
          <p:cNvSpPr>
            <a:spLocks noGrp="1" noRot="1" noChangeAspect="1" noMove="1" noResize="1" noEditPoints="1" noAdjustHandles="1" noChangeArrowheads="1" noChangeShapeType="1" noTextEdit="1"/>
          </p:cNvSpPr>
          <p:nvPr/>
        </p:nvSpPr>
        <p:spPr>
          <a:xfrm>
            <a:off x="0" y="0"/>
            <a:ext cx="12191365"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379920" y="141080"/>
            <a:ext cx="12192000" cy="707886"/>
          </a:xfrm>
          <a:prstGeom prst="rect">
            <a:avLst/>
          </a:prstGeom>
          <a:noFill/>
        </p:spPr>
        <p:txBody>
          <a:bodyPr wrap="square" rtlCol="0" anchor="t">
            <a:sp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sym typeface="+mn-ea"/>
              </a:rPr>
              <a:t>O</a:t>
            </a:r>
            <a:r>
              <a:rPr lang="en-IN" altLang="en-US" sz="4000" b="1" dirty="0">
                <a:solidFill>
                  <a:schemeClr val="bg1"/>
                </a:solidFill>
                <a:latin typeface="Times New Roman" panose="02020603050405020304" pitchFamily="18" charset="0"/>
                <a:cs typeface="Times New Roman" panose="02020603050405020304" pitchFamily="18" charset="0"/>
                <a:sym typeface="+mn-ea"/>
              </a:rPr>
              <a:t>BJECTIVES &amp; METHODOLOGY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5</a:t>
            </a:fld>
            <a:endParaRPr lang="en-US"/>
          </a:p>
        </p:txBody>
      </p:sp>
      <p:sp>
        <p:nvSpPr>
          <p:cNvPr id="17" name="Rectangle 16"/>
          <p:cNvSpPr>
            <a:spLocks noGrp="1" noRot="1" noChangeAspect="1" noMove="1" noResize="1" noEditPoints="1" noAdjustHandles="1" noChangeArrowheads="1" noChangeShapeType="1" noTextEdit="1"/>
          </p:cNvSpPr>
          <p:nvPr/>
        </p:nvSpPr>
        <p:spPr>
          <a:xfrm>
            <a:off x="0" y="0"/>
            <a:ext cx="12191365"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0" y="106721"/>
            <a:ext cx="12192000" cy="707886"/>
          </a:xfrm>
          <a:prstGeom prst="rect">
            <a:avLst/>
          </a:prstGeom>
          <a:noFill/>
        </p:spPr>
        <p:txBody>
          <a:bodyPr wrap="square" rtlCol="0" anchor="t">
            <a:spAutoFit/>
          </a:bodyPr>
          <a:lstStyle/>
          <a:p>
            <a:pPr algn="ctr"/>
            <a:r>
              <a:rPr lang="en-IN" altLang="en-US" sz="4000" b="1" dirty="0">
                <a:solidFill>
                  <a:schemeClr val="bg1"/>
                </a:solidFill>
                <a:latin typeface="Times New Roman" panose="02020603050405020304" pitchFamily="18" charset="0"/>
                <a:cs typeface="Times New Roman" panose="02020603050405020304" pitchFamily="18" charset="0"/>
                <a:sym typeface="+mn-ea"/>
              </a:rPr>
              <a:t>RESULTS </a:t>
            </a:r>
          </a:p>
        </p:txBody>
      </p:sp>
      <p:sp>
        <p:nvSpPr>
          <p:cNvPr id="9" name="Footer Placeholder 6"/>
          <p:cNvSpPr>
            <a:spLocks noGrp="1"/>
          </p:cNvSpPr>
          <p:nvPr>
            <p:ph type="ftr" sz="quarter" idx="11"/>
          </p:nvPr>
        </p:nvSpPr>
        <p:spPr>
          <a:xfrm>
            <a:off x="1140643" y="6406023"/>
            <a:ext cx="5440814" cy="365125"/>
          </a:xfrm>
        </p:spPr>
        <p:txBody>
          <a:bodyPr>
            <a:normAutofit/>
          </a:bodyPr>
          <a:lstStyle/>
          <a:p>
            <a:r>
              <a:rPr lang="en-US" altLang="en-US" sz="1200" b="1" dirty="0">
                <a:solidFill>
                  <a:schemeClr val="tx1"/>
                </a:solidFill>
                <a:latin typeface="Times New Roman" panose="02020603050405020304" pitchFamily="18" charset="0"/>
                <a:cs typeface="Times New Roman" panose="02020603050405020304" pitchFamily="18" charset="0"/>
              </a:rPr>
              <a:t>Mini project (2023-24)Anurag University</a:t>
            </a:r>
            <a:endParaRPr lang="en-IN" altLang="en-US" sz="12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ACD395D-8970-5FEF-9D04-A9C2E617437B}"/>
              </a:ext>
            </a:extLst>
          </p:cNvPr>
          <p:cNvSpPr>
            <a:spLocks noGrp="1"/>
          </p:cNvSpPr>
          <p:nvPr>
            <p:ph idx="1"/>
          </p:nvPr>
        </p:nvSpPr>
        <p:spPr>
          <a:xfrm>
            <a:off x="403123" y="1175426"/>
            <a:ext cx="10656299" cy="5097358"/>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a:t>                                                                                                                                                                                                        </a:t>
            </a:r>
          </a:p>
        </p:txBody>
      </p:sp>
      <p:pic>
        <p:nvPicPr>
          <p:cNvPr id="2" name="Picture 2" descr="Pulse Oximeters">
            <a:extLst>
              <a:ext uri="{FF2B5EF4-FFF2-40B4-BE49-F238E27FC236}">
                <a16:creationId xmlns:a16="http://schemas.microsoft.com/office/drawing/2014/main" id="{23D5DD33-56AA-9615-DCA2-B44E1EDA6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800" y="1487652"/>
            <a:ext cx="4508864" cy="48036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36E9A2-6884-2CE0-3EE7-1CC8E2412AFC}"/>
              </a:ext>
            </a:extLst>
          </p:cNvPr>
          <p:cNvSpPr txBox="1"/>
          <p:nvPr/>
        </p:nvSpPr>
        <p:spPr>
          <a:xfrm>
            <a:off x="560832" y="1696825"/>
            <a:ext cx="6462137" cy="498598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Studied on how the heart rate and SpO2 is measured using MAX30100 sensor.</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Studied on various cloud storage platforms, IOT platforms and found </a:t>
            </a:r>
            <a:r>
              <a:rPr lang="en-US" sz="2000" dirty="0" err="1">
                <a:latin typeface="Times New Roman" panose="02020603050405020304" pitchFamily="18" charset="0"/>
                <a:cs typeface="Times New Roman" panose="02020603050405020304" pitchFamily="18" charset="0"/>
              </a:rPr>
              <a:t>ubidots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Ubidots</a:t>
            </a:r>
            <a:r>
              <a:rPr lang="en-US" sz="2000" dirty="0">
                <a:latin typeface="Times New Roman" panose="02020603050405020304" pitchFamily="18" charset="0"/>
                <a:cs typeface="Times New Roman" panose="02020603050405020304" pitchFamily="18" charset="0"/>
              </a:rPr>
              <a:t> is an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platform in which the heart rate and </a:t>
            </a:r>
          </a:p>
          <a:p>
            <a:r>
              <a:rPr lang="en-US" sz="2000" dirty="0">
                <a:latin typeface="Times New Roman" panose="02020603050405020304" pitchFamily="18" charset="0"/>
                <a:cs typeface="Times New Roman" panose="02020603050405020304" pitchFamily="18" charset="0"/>
              </a:rPr>
              <a:t>     SpO2 rate is passed to it and whenever the heart               rate or SpO2 rate is abnormal then immediately alert is sent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alert is sent via call, </a:t>
            </a:r>
            <a:r>
              <a:rPr lang="en-US" sz="2000" dirty="0" err="1">
                <a:latin typeface="Times New Roman" panose="02020603050405020304" pitchFamily="18" charset="0"/>
                <a:cs typeface="Times New Roman" panose="02020603050405020304" pitchFamily="18" charset="0"/>
              </a:rPr>
              <a:t>sms</a:t>
            </a:r>
            <a:r>
              <a:rPr lang="en-US" sz="2000" dirty="0">
                <a:latin typeface="Times New Roman" panose="02020603050405020304" pitchFamily="18" charset="0"/>
                <a:cs typeface="Times New Roman" panose="02020603050405020304" pitchFamily="18" charset="0"/>
              </a:rPr>
              <a:t> and location of the patient to the guardian, caretaker and doctor.</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Once the heart rate and spo2 rate become normal then again a notification is sent.</a:t>
            </a:r>
          </a:p>
          <a:p>
            <a:endParaRPr lang="en-IN" dirty="0"/>
          </a:p>
        </p:txBody>
      </p:sp>
    </p:spTree>
    <p:extLst>
      <p:ext uri="{BB962C8B-B14F-4D97-AF65-F5344CB8AC3E}">
        <p14:creationId xmlns:p14="http://schemas.microsoft.com/office/powerpoint/2010/main" val="143815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1"/>
          </p:nvPr>
        </p:nvSpPr>
        <p:spPr/>
        <p:txBody>
          <a:bodyPr>
            <a:normAutofit/>
          </a:bodyPr>
          <a:lstStyle/>
          <a:p>
            <a:r>
              <a:rPr lang="en-US" altLang="en-US" sz="1200" b="1" dirty="0">
                <a:solidFill>
                  <a:schemeClr val="tx1"/>
                </a:solidFill>
                <a:latin typeface="Times New Roman" panose="02020603050405020304" pitchFamily="18" charset="0"/>
                <a:cs typeface="Times New Roman" panose="02020603050405020304" pitchFamily="18" charset="0"/>
              </a:rPr>
              <a:t>Mini project (2023-24),Anurag University </a:t>
            </a:r>
            <a:endParaRPr lang="en-IN" altLang="en-US" sz="12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t>6</a:t>
            </a:fld>
            <a:endParaRPr lang="en-US" dirty="0"/>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ext Box 7"/>
          <p:cNvSpPr txBox="1"/>
          <p:nvPr/>
        </p:nvSpPr>
        <p:spPr>
          <a:xfrm>
            <a:off x="386500" y="1429209"/>
            <a:ext cx="4242061" cy="1015663"/>
          </a:xfrm>
          <a:prstGeom prst="rect">
            <a:avLst/>
          </a:prstGeom>
          <a:noFill/>
        </p:spPr>
        <p:txBody>
          <a:bodyPr wrap="square" rtlCol="0" anchor="t">
            <a:spAutoFit/>
          </a:bodyPr>
          <a:lstStyle/>
          <a:p>
            <a:pPr marL="342900" indent="-342900">
              <a:buFont typeface="Arial" panose="020B0604020202020204" pitchFamily="34" charset="0"/>
              <a:buChar char="•"/>
            </a:pPr>
            <a:endParaRPr lang="en-IN" sz="2000" dirty="0">
              <a:latin typeface="Times New Roman" panose="02020603050405020304" pitchFamily="18" charset="0"/>
              <a:ea typeface="SimSun" panose="02010600030101010101" pitchFamily="2" charset="-122"/>
              <a:cs typeface="Times New Roman" panose="02020603050405020304" pitchFamily="18" charset="0"/>
            </a:endParaRPr>
          </a:p>
          <a:p>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2000" b="1" dirty="0">
                <a:solidFill>
                  <a:schemeClr val="bg1"/>
                </a:solidFill>
                <a:latin typeface="Times New Roman" panose="02020603050405020304" pitchFamily="18" charset="0"/>
                <a:cs typeface="Times New Roman" panose="02020603050405020304" pitchFamily="18" charset="0"/>
                <a:sym typeface="+mn-ea"/>
              </a:rPr>
              <a:t>REFERENCES</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D1996F8B-561E-5D3A-F758-3706CDBF48CA}"/>
              </a:ext>
            </a:extLst>
          </p:cNvPr>
          <p:cNvSpPr>
            <a:spLocks noGrp="1"/>
          </p:cNvSpPr>
          <p:nvPr>
            <p:ph type="title"/>
          </p:nvPr>
        </p:nvSpPr>
        <p:spPr>
          <a:xfrm>
            <a:off x="1069848" y="484632"/>
            <a:ext cx="10058400" cy="459945"/>
          </a:xfrm>
        </p:spPr>
        <p:txBody>
          <a:bodyPr>
            <a:normAutofit fontScale="90000"/>
          </a:bodyPr>
          <a:lstStyle/>
          <a:p>
            <a:r>
              <a:rPr lang="en-IN" dirty="0"/>
              <a:t>              </a:t>
            </a:r>
            <a:r>
              <a:rPr lang="en-IN" dirty="0">
                <a:solidFill>
                  <a:schemeClr val="bg1"/>
                </a:solidFill>
              </a:rPr>
              <a:t> </a:t>
            </a:r>
            <a:r>
              <a:rPr lang="en-IN" dirty="0"/>
              <a:t>    </a:t>
            </a:r>
          </a:p>
        </p:txBody>
      </p:sp>
      <p:pic>
        <p:nvPicPr>
          <p:cNvPr id="2" name="Picture 1">
            <a:extLst>
              <a:ext uri="{FF2B5EF4-FFF2-40B4-BE49-F238E27FC236}">
                <a16:creationId xmlns:a16="http://schemas.microsoft.com/office/drawing/2014/main" id="{076D5C6D-9D9E-78F6-1F38-5F9EF0615EAA}"/>
              </a:ext>
            </a:extLst>
          </p:cNvPr>
          <p:cNvPicPr>
            <a:picLocks noChangeAspect="1"/>
          </p:cNvPicPr>
          <p:nvPr/>
        </p:nvPicPr>
        <p:blipFill>
          <a:blip r:embed="rId2"/>
          <a:stretch>
            <a:fillRect/>
          </a:stretch>
        </p:blipFill>
        <p:spPr>
          <a:xfrm>
            <a:off x="241957" y="1616968"/>
            <a:ext cx="6211546" cy="3773950"/>
          </a:xfrm>
          <a:prstGeom prst="rect">
            <a:avLst/>
          </a:prstGeom>
        </p:spPr>
      </p:pic>
      <p:pic>
        <p:nvPicPr>
          <p:cNvPr id="3" name="Picture 2">
            <a:extLst>
              <a:ext uri="{FF2B5EF4-FFF2-40B4-BE49-F238E27FC236}">
                <a16:creationId xmlns:a16="http://schemas.microsoft.com/office/drawing/2014/main" id="{D0B715C6-4B05-52F2-6B68-157E10B7DC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41322" y="2295855"/>
            <a:ext cx="5419725" cy="24161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C204A5-E080-A628-BF2C-8B99606263DA}"/>
              </a:ext>
            </a:extLst>
          </p:cNvPr>
          <p:cNvSpPr>
            <a:spLocks noGrp="1"/>
          </p:cNvSpPr>
          <p:nvPr>
            <p:ph type="ftr" sz="quarter" idx="11"/>
          </p:nvPr>
        </p:nvSpPr>
        <p:spPr/>
        <p:txBody>
          <a:bodyPr/>
          <a:lstStyle/>
          <a:p>
            <a:r>
              <a:rPr lang="en-US"/>
              <a:t>MINI  PROJECT (2020-21) , DEPARTMENT OF ECE, Anurag University</a:t>
            </a:r>
            <a:endParaRPr lang="en-US" dirty="0"/>
          </a:p>
        </p:txBody>
      </p:sp>
      <p:sp>
        <p:nvSpPr>
          <p:cNvPr id="3" name="Slide Number Placeholder 2">
            <a:extLst>
              <a:ext uri="{FF2B5EF4-FFF2-40B4-BE49-F238E27FC236}">
                <a16:creationId xmlns:a16="http://schemas.microsoft.com/office/drawing/2014/main" id="{0C95C8D6-0C17-A8E4-A308-064D5B80C19D}"/>
              </a:ext>
            </a:extLst>
          </p:cNvPr>
          <p:cNvSpPr>
            <a:spLocks noGrp="1"/>
          </p:cNvSpPr>
          <p:nvPr>
            <p:ph type="sldNum" sz="quarter" idx="12"/>
          </p:nvPr>
        </p:nvSpPr>
        <p:spPr/>
        <p:txBody>
          <a:bodyPr/>
          <a:lstStyle/>
          <a:p>
            <a:fld id="{D57F1E4F-1CFF-5643-939E-217C01CDF565}" type="slidenum">
              <a:rPr lang="en-US" smtClean="0"/>
              <a:t>7</a:t>
            </a:fld>
            <a:endParaRPr lang="en-US" dirty="0"/>
          </a:p>
        </p:txBody>
      </p:sp>
      <p:pic>
        <p:nvPicPr>
          <p:cNvPr id="4" name="Picture 3">
            <a:extLst>
              <a:ext uri="{FF2B5EF4-FFF2-40B4-BE49-F238E27FC236}">
                <a16:creationId xmlns:a16="http://schemas.microsoft.com/office/drawing/2014/main" id="{E18E42E8-8FC8-AE60-F765-37317552C7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62427" y="627637"/>
            <a:ext cx="2690495" cy="5187950"/>
          </a:xfrm>
          <a:prstGeom prst="rect">
            <a:avLst/>
          </a:prstGeom>
          <a:noFill/>
        </p:spPr>
      </p:pic>
      <p:pic>
        <p:nvPicPr>
          <p:cNvPr id="5" name="Picture 4">
            <a:extLst>
              <a:ext uri="{FF2B5EF4-FFF2-40B4-BE49-F238E27FC236}">
                <a16:creationId xmlns:a16="http://schemas.microsoft.com/office/drawing/2014/main" id="{1213F7E9-BE1E-3496-E111-4385E02E3C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9078" y="1212472"/>
            <a:ext cx="3560445" cy="4018280"/>
          </a:xfrm>
          <a:prstGeom prst="rect">
            <a:avLst/>
          </a:prstGeom>
          <a:noFill/>
        </p:spPr>
      </p:pic>
    </p:spTree>
    <p:extLst>
      <p:ext uri="{BB962C8B-B14F-4D97-AF65-F5344CB8AC3E}">
        <p14:creationId xmlns:p14="http://schemas.microsoft.com/office/powerpoint/2010/main" val="149203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t>8</a:t>
            </a:fld>
            <a:endParaRPr lang="en-US" dirty="0"/>
          </a:p>
        </p:txBody>
      </p:sp>
      <p:sp>
        <p:nvSpPr>
          <p:cNvPr id="4" name="Title 1"/>
          <p:cNvSpPr>
            <a:spLocks noGrp="1"/>
          </p:cNvSpPr>
          <p:nvPr>
            <p:ph type="title"/>
          </p:nvPr>
        </p:nvSpPr>
        <p:spPr>
          <a:xfrm>
            <a:off x="113347" y="1455174"/>
            <a:ext cx="11430000" cy="230505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Mini project (2023-24),Anurag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7" name="Rectangle 6"/>
          <p:cNvSpPr>
            <a:spLocks noGrp="1" noRot="1" noChangeAspect="1" noMove="1" noResize="1" noEditPoints="1" noAdjustHandles="1" noChangeArrowheads="1" noChangeShapeType="1" noTextEdit="1"/>
          </p:cNvSpPr>
          <p:nvPr/>
        </p:nvSpPr>
        <p:spPr>
          <a:xfrm>
            <a:off x="3175" y="0"/>
            <a:ext cx="12189460" cy="11144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spDef>
      <a:spPr>
        <a:solidFill>
          <a:srgbClr val="002060"/>
        </a:solidFill>
        <a:ln>
          <a:noFill/>
        </a:ln>
      </a:spPr>
      <a:bodyPr rtlCol="0" anchor="ct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756</Words>
  <Application>Microsoft Office PowerPoint</Application>
  <PresentationFormat>Widescreen</PresentationFormat>
  <Paragraphs>80</Paragraphs>
  <Slides>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Rockwell</vt:lpstr>
      <vt:lpstr>Rockwell Condensed</vt:lpstr>
      <vt:lpstr>Rockwell Extra Bold</vt:lpstr>
      <vt:lpstr>Times New Roman</vt:lpstr>
      <vt:lpstr>Trebuchet MS</vt:lpstr>
      <vt:lpstr>Wingdings</vt:lpstr>
      <vt:lpstr>Wood Type</vt:lpstr>
      <vt:lpstr>PowerPoint Presentation</vt:lpstr>
      <vt:lpstr>Abstract </vt:lpstr>
      <vt:lpstr>Block diagram   </vt:lpstr>
      <vt:lpstr>PowerPoint Presentation</vt:lpstr>
      <vt:lpstr>PowerPoint Presentation</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Praveen Chakravarthy</dc:creator>
  <cp:lastModifiedBy>Bonthala Poonam</cp:lastModifiedBy>
  <cp:revision>144</cp:revision>
  <dcterms:created xsi:type="dcterms:W3CDTF">2020-06-17T01:59:00Z</dcterms:created>
  <dcterms:modified xsi:type="dcterms:W3CDTF">2023-10-06T22:27:13Z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