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6" r:id="rId3"/>
    <p:sldId id="323" r:id="rId4"/>
    <p:sldId id="312" r:id="rId5"/>
    <p:sldId id="313" r:id="rId6"/>
    <p:sldId id="264" r:id="rId7"/>
    <p:sldId id="325" r:id="rId8"/>
    <p:sldId id="326" r:id="rId9"/>
    <p:sldId id="327" r:id="rId10"/>
    <p:sldId id="328" r:id="rId11"/>
    <p:sldId id="329" r:id="rId12"/>
    <p:sldId id="307" r:id="rId13"/>
    <p:sldId id="305" r:id="rId14"/>
    <p:sldId id="330" r:id="rId15"/>
    <p:sldId id="331" r:id="rId16"/>
    <p:sldId id="320" r:id="rId17"/>
    <p:sldId id="321" r:id="rId18"/>
    <p:sldId id="32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Chakravarthy" initials="PC" lastIdx="1" clrIdx="0"/>
  <p:cmAuthor id="2" name="sai vamshi marri" initials="svm" lastIdx="3" clrIdx="1"/>
  <p:cmAuthor id="3" name="sandeep reddy" initials="sr" lastIdx="1" clrIdx="2"/>
  <p:cmAuthor id="4" name="919390352076" initials="9" lastIdx="1" clrIdx="3">
    <p:extLst>
      <p:ext uri="{19B8F6BF-5375-455C-9EA6-DF929625EA0E}">
        <p15:presenceInfo xmlns:p15="http://schemas.microsoft.com/office/powerpoint/2012/main" userId="511a2d12782fec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8CF"/>
    <a:srgbClr val="450C8D"/>
    <a:srgbClr val="14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4728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4-03-29T23:30:04.097" idx="1">
    <p:pos x="7452" y="3943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86266-876D-44A7-A81D-A4753C22FEC0}" type="datetime1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65D4D-291C-4D15-B8F3-C793CB40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600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7BB73-B25F-46E1-94C2-D4933D60B905}" type="datetime1">
              <a:rPr lang="en-IN" smtClean="0"/>
              <a:t>29-03-2024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4EC57-331A-434C-A52C-990765F13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18819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E7BB73-B25F-46E1-94C2-D4933D60B905}" type="datetime1">
              <a:rPr lang="en-IN" smtClean="0"/>
              <a:t>29-03-2024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4EC57-331A-434C-A52C-990765F135F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71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E7BB73-B25F-46E1-94C2-D4933D60B905}" type="datetime1">
              <a:rPr lang="en-IN" smtClean="0"/>
              <a:t>29-03-2024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4EC57-331A-434C-A52C-990765F135F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844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E7BB73-B25F-46E1-94C2-D4933D60B905}" type="datetime1">
              <a:rPr lang="en-IN" smtClean="0"/>
              <a:t>29-03-2024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4EC57-331A-434C-A52C-990765F135F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4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E7BB73-B25F-46E1-94C2-D4933D60B905}" type="datetime1">
              <a:rPr lang="en-IN" smtClean="0"/>
              <a:t>30-03-2024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4EC57-331A-434C-A52C-990765F135F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5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E7BB73-B25F-46E1-94C2-D4933D60B905}" type="datetime1">
              <a:rPr lang="en-IN" smtClean="0"/>
              <a:t>30-03-2024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4EC57-331A-434C-A52C-990765F135F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073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E7BB73-B25F-46E1-94C2-D4933D60B905}" type="datetime1">
              <a:rPr lang="en-IN" smtClean="0"/>
              <a:t>30-03-2024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4EC57-331A-434C-A52C-990765F135F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5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E7BB73-B25F-46E1-94C2-D4933D60B905}" type="datetime1">
              <a:rPr lang="en-IN" smtClean="0"/>
              <a:t>30-03-2024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4EC57-331A-434C-A52C-990765F135F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576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E7BB73-B25F-46E1-94C2-D4933D60B905}" type="datetime1">
              <a:rPr lang="en-IN" smtClean="0"/>
              <a:t>30-03-2024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4EC57-331A-434C-A52C-990765F135F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47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C210-7815-4F88-8EB1-2083CF22A32D}" type="datetime1">
              <a:rPr lang="en-IN" smtClean="0"/>
              <a:t>29-03-2024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 PROJECT (2020-21) , DEPARTMENT OF ECE, Anurag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47C-1C45-4B56-943F-EF83EC6892E2}" type="datetime1">
              <a:rPr lang="en-IN" smtClean="0"/>
              <a:t>29-03-2024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 PROJECT (2020-21) , DEPARTMENT OF ECE, Anurag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BD95-E9A3-4518-B07C-CE2F59315762}" type="datetime1">
              <a:rPr lang="en-IN" smtClean="0"/>
              <a:t>29-03-2024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 PROJECT (2020-21) , DEPARTMENT OF ECE, Anurag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AF09-A4C0-43F2-ACC3-E7D7A34DE395}" type="datetime1">
              <a:rPr lang="en-IN" smtClean="0"/>
              <a:t>29-03-2024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 PROJECT (2020-21) , DEPARTMENT OF ECE, Anurag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15CD2D4-71EF-4D24-90F8-074F05671269}" type="datetime1">
              <a:rPr lang="en-IN" smtClean="0"/>
              <a:t>29-03-2024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MINI  PROJECT (2020-21) , DEPARTMENT OF ECE, Anurag University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C5D-0238-4D28-AF99-CFE82DF93DC8}" type="datetime1">
              <a:rPr lang="en-IN" smtClean="0"/>
              <a:t>29-03-2024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 PROJECT (2020-21) , DEPARTMENT OF ECE, Anurag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EF44-859D-4B6B-A214-379A15662FDA}" type="datetime1">
              <a:rPr lang="en-IN" smtClean="0"/>
              <a:t>29-03-2024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 PROJECT (2020-21) , DEPARTMENT OF ECE, Anurag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5F28-C76F-4B43-A671-E597678A550A}" type="datetime1">
              <a:rPr lang="en-IN" smtClean="0"/>
              <a:t>29-03-2024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 PROJECT (2020-21) , DEPARTMENT OF ECE, Anurag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F104-8A10-41F7-8AA8-8BD3B038634A}" type="datetime1">
              <a:rPr lang="en-IN" smtClean="0"/>
              <a:t>29-03-2024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 PROJECT (2020-21) , DEPARTMENT OF ECE, Anurag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F22E-A732-4A4C-A999-3A1E113CCF81}" type="datetime1">
              <a:rPr lang="en-IN" smtClean="0"/>
              <a:t>29-03-2024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 PROJECT (2020-21) , DEPARTMENT OF ECE, Anurag University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8601-D1ED-45D2-ABB0-A19F5714B6C0}" type="datetime1">
              <a:rPr lang="en-IN" smtClean="0"/>
              <a:t>29-03-2024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9E94065-586E-40BD-9058-8EDCC0870A59}" type="datetime1">
              <a:rPr lang="en-IN" smtClean="0"/>
              <a:t>29-03-2024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MINI  PROJECT (2020-21) , DEPARTMENT OF ECE, Anurag University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3809" y="6406023"/>
            <a:ext cx="6327648" cy="365125"/>
          </a:xfrm>
        </p:spPr>
        <p:txBody>
          <a:bodyPr>
            <a:normAutofit/>
          </a:bodyPr>
          <a:lstStyle/>
          <a:p>
            <a:r>
              <a:rPr lang="en-I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 Anurag university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2036426" y="5226373"/>
            <a:ext cx="6400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1</a:t>
            </a:fld>
            <a:endParaRPr lang="en-US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4294967295"/>
          </p:nvPr>
        </p:nvSpPr>
        <p:spPr>
          <a:xfrm>
            <a:off x="7239786" y="3483054"/>
            <a:ext cx="4345756" cy="19844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Number:B8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G.SAI TEJA                  20EG104207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B.HARSHITHA            20EG204208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B.SHIVA KUMAR        20EG104228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155575" y="3429000"/>
            <a:ext cx="4520121" cy="19442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MR.SHAIK NAYAB RASOOL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 Professor 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35"/>
            <a:ext cx="12190095" cy="127508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" name="AutoShape 2" descr="DEP_ECE | NSS College of Enginee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20132" y="117987"/>
            <a:ext cx="11369963" cy="1083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3808" y="1728728"/>
            <a:ext cx="11240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 :</a:t>
            </a: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NETWORK ANOMAL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 DETECTION USING MACHINE LEARNING AND DEEP LEARNING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9DE18-13D0-2B48-D501-19753AC6E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8671" y="5904271"/>
            <a:ext cx="1561424" cy="1019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C464CB-4E81-6E79-69B7-CB04585D9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1129" y="0"/>
            <a:ext cx="1468965" cy="12665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068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0"/>
            <a:ext cx="12192635" cy="106870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METHODOLOGY(5/5)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t>10</a:t>
            </a:fld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3809" y="6406023"/>
            <a:ext cx="6327648" cy="365125"/>
          </a:xfrm>
        </p:spPr>
        <p:txBody>
          <a:bodyPr>
            <a:normAutofit/>
          </a:bodyPr>
          <a:lstStyle/>
          <a:p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(2023-24)Anurag University </a:t>
            </a:r>
            <a:endParaRPr lang="en-I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0023" y="2035762"/>
            <a:ext cx="47911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B48AB7-4CD4-3471-ACC9-3D4F09E6C4F3}"/>
              </a:ext>
            </a:extLst>
          </p:cNvPr>
          <p:cNvSpPr/>
          <p:nvPr/>
        </p:nvSpPr>
        <p:spPr>
          <a:xfrm>
            <a:off x="1121790" y="1564849"/>
            <a:ext cx="10024746" cy="4515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12EAAA7-8074-097A-AF71-5BDEBE3084D9}"/>
              </a:ext>
            </a:extLst>
          </p:cNvPr>
          <p:cNvSpPr/>
          <p:nvPr/>
        </p:nvSpPr>
        <p:spPr>
          <a:xfrm>
            <a:off x="3940404" y="3848897"/>
            <a:ext cx="45719" cy="4571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7A752-7E5E-D503-F63B-559D669FE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798" y="-14653"/>
            <a:ext cx="1370202" cy="1083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E7D69-386B-A700-6E2C-8E5BE3B55D32}"/>
              </a:ext>
            </a:extLst>
          </p:cNvPr>
          <p:cNvSpPr txBox="1"/>
          <p:nvPr/>
        </p:nvSpPr>
        <p:spPr>
          <a:xfrm>
            <a:off x="317118" y="1317072"/>
            <a:ext cx="9967785" cy="452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7865" indent="-285750" algn="just">
              <a:lnSpc>
                <a:spcPct val="150000"/>
              </a:lnSpc>
              <a:spcAft>
                <a:spcPts val="25"/>
              </a:spcAft>
              <a:buClrTx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 marL="412115" algn="just">
              <a:lnSpc>
                <a:spcPct val="150000"/>
              </a:lnSpc>
              <a:spcAft>
                <a:spcPts val="25"/>
              </a:spcAft>
              <a:buClrTx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model to predict classes accurately.</a:t>
            </a:r>
          </a:p>
          <a:p>
            <a:pPr marL="412115" algn="just">
              <a:lnSpc>
                <a:spcPct val="150000"/>
              </a:lnSpc>
              <a:spcAft>
                <a:spcPts val="25"/>
              </a:spcAft>
              <a:buClrTx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Importance: Vital in anomaly detection.</a:t>
            </a:r>
          </a:p>
          <a:p>
            <a:pPr marL="412115" algn="just">
              <a:lnSpc>
                <a:spcPct val="150000"/>
              </a:lnSpc>
              <a:spcAft>
                <a:spcPts val="25"/>
              </a:spcAft>
              <a:buClrTx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Acquisition: Obtain labeled data.</a:t>
            </a:r>
          </a:p>
          <a:p>
            <a:pPr marL="412115" algn="just">
              <a:lnSpc>
                <a:spcPct val="150000"/>
              </a:lnSpc>
              <a:spcAft>
                <a:spcPts val="25"/>
              </a:spcAft>
              <a:buClrTx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Adjust parameters to minimize loss.</a:t>
            </a:r>
          </a:p>
          <a:p>
            <a:pPr marL="697865" indent="-285750" algn="just">
              <a:lnSpc>
                <a:spcPct val="150000"/>
              </a:lnSpc>
              <a:spcAft>
                <a:spcPts val="25"/>
              </a:spcAft>
              <a:buClrTx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Algorithms: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2115" algn="just">
              <a:lnSpc>
                <a:spcPct val="150000"/>
              </a:lnSpc>
              <a:spcAft>
                <a:spcPts val="25"/>
              </a:spcAft>
              <a:buClrTx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Logistic regression</a:t>
            </a:r>
          </a:p>
          <a:p>
            <a:pPr marL="412115" algn="just">
              <a:lnSpc>
                <a:spcPct val="150000"/>
              </a:lnSpc>
              <a:spcAft>
                <a:spcPts val="25"/>
              </a:spcAft>
              <a:buClrTx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decision trees.</a:t>
            </a:r>
          </a:p>
          <a:p>
            <a:pPr marL="412115" algn="just">
              <a:lnSpc>
                <a:spcPct val="150000"/>
              </a:lnSpc>
              <a:spcAft>
                <a:spcPts val="25"/>
              </a:spcAft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1600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k-Nearest Neighbour classifier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2115" algn="just">
              <a:lnSpc>
                <a:spcPct val="150000"/>
              </a:lnSpc>
              <a:spcAft>
                <a:spcPts val="25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Random Forest: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2115" algn="just">
              <a:lnSpc>
                <a:spcPct val="150000"/>
              </a:lnSpc>
              <a:spcAft>
                <a:spcPts val="25"/>
              </a:spcAft>
              <a:buClrTx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 Assess performance on separate data.</a:t>
            </a:r>
          </a:p>
          <a:p>
            <a:pPr marL="697865" indent="-285750" algn="just">
              <a:lnSpc>
                <a:spcPct val="150000"/>
              </a:lnSpc>
              <a:spcAft>
                <a:spcPts val="25"/>
              </a:spcAft>
              <a:buClrTx/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Decision Tree Algorithm in Machine Learning - Javatpoint">
            <a:extLst>
              <a:ext uri="{FF2B5EF4-FFF2-40B4-BE49-F238E27FC236}">
                <a16:creationId xmlns:a16="http://schemas.microsoft.com/office/drawing/2014/main" id="{6B8F9980-937B-EB85-BCFE-B389BE5F9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536" y="163693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76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068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0"/>
            <a:ext cx="12192635" cy="106870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</a:p>
        </p:txBody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t>11</a:t>
            </a:fld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3809" y="6406023"/>
            <a:ext cx="6327648" cy="365125"/>
          </a:xfrm>
        </p:spPr>
        <p:txBody>
          <a:bodyPr>
            <a:normAutofit/>
          </a:bodyPr>
          <a:lstStyle/>
          <a:p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(2023-24)Anurag University </a:t>
            </a:r>
            <a:endParaRPr lang="en-I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0023" y="2035762"/>
            <a:ext cx="47911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B48AB7-4CD4-3471-ACC9-3D4F09E6C4F3}"/>
              </a:ext>
            </a:extLst>
          </p:cNvPr>
          <p:cNvSpPr/>
          <p:nvPr/>
        </p:nvSpPr>
        <p:spPr>
          <a:xfrm>
            <a:off x="1121790" y="1564849"/>
            <a:ext cx="10024746" cy="4515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12EAAA7-8074-097A-AF71-5BDEBE3084D9}"/>
              </a:ext>
            </a:extLst>
          </p:cNvPr>
          <p:cNvSpPr/>
          <p:nvPr/>
        </p:nvSpPr>
        <p:spPr>
          <a:xfrm>
            <a:off x="3940404" y="3848897"/>
            <a:ext cx="45719" cy="4571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7A752-7E5E-D503-F63B-559D669FE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798" y="-14653"/>
            <a:ext cx="1370202" cy="1083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E7D69-386B-A700-6E2C-8E5BE3B55D32}"/>
              </a:ext>
            </a:extLst>
          </p:cNvPr>
          <p:cNvSpPr txBox="1"/>
          <p:nvPr/>
        </p:nvSpPr>
        <p:spPr>
          <a:xfrm>
            <a:off x="317118" y="1317072"/>
            <a:ext cx="9967785" cy="700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6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high-level, versatile, and open-source programming language that has gained immense popularity for its simplicity and readability.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sz="16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Colab: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is a powerful and user-friendly cloud-based platform designed for coding, data analysis, and machine learning using the Python programming language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LIBRARIES USED: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Pandas: 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 for data manipulation and analysis using </a:t>
            </a:r>
            <a:r>
              <a:rPr lang="en-US" sz="1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Series.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Warnings: 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module for controlling warning messages in code.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Matplotlib: 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plotting library for creating various types of visualizations.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classification algorithm for modeling binary outcomes.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Neighbors Classifier: 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Intuitive classification algorithm based on nearest neighbors.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Classifier: 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Versatile algorithm for classification tasks, based on splitting feature space.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Scaler: 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technique for scaling numerical features, robust to outliers</a:t>
            </a:r>
            <a:r>
              <a:rPr lang="en-US" sz="1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Classifier: 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 method combining multiple decision trees.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(Support Vector Machine): 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 supervised learning algorithm for classification and regression.</a:t>
            </a:r>
          </a:p>
          <a:p>
            <a:pPr algn="just">
              <a:lnSpc>
                <a:spcPct val="150000"/>
              </a:lnSpc>
            </a:pPr>
            <a:endParaRPr lang="en-US" sz="1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3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t>12</a:t>
            </a:fld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365" cy="1068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0" y="67392"/>
            <a:ext cx="12192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RESULTS(1/4) 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406023"/>
            <a:ext cx="6581457" cy="365125"/>
          </a:xfrm>
        </p:spPr>
        <p:txBody>
          <a:bodyPr>
            <a:normAutofit/>
          </a:bodyPr>
          <a:lstStyle/>
          <a:p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(2023-24)Anurag University</a:t>
            </a:r>
            <a:endParaRPr lang="en-I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D395D-8970-5FEF-9D04-A9C2E617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175426"/>
            <a:ext cx="10656299" cy="5097358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dirty="0"/>
              <a:t>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6E9A2-6884-2CE0-3EE7-1CC8E2412AFC}"/>
              </a:ext>
            </a:extLst>
          </p:cNvPr>
          <p:cNvSpPr txBox="1"/>
          <p:nvPr/>
        </p:nvSpPr>
        <p:spPr>
          <a:xfrm>
            <a:off x="553674" y="1201944"/>
            <a:ext cx="5176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output of data processing is shown below:</a:t>
            </a:r>
          </a:p>
          <a:p>
            <a:r>
              <a:rPr lang="en-IN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Collects the raw dataset and classifies them according to the type </a:t>
            </a:r>
          </a:p>
          <a:p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network .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F6FBA7-129A-E097-A154-FF256DE2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16" y="-1"/>
            <a:ext cx="1354884" cy="1057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9022B-E959-A336-446D-47A6C6415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74" y="2909592"/>
            <a:ext cx="5176008" cy="3203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0E71A2-D609-06C0-BFDE-8D24CFC64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011" y="2189527"/>
            <a:ext cx="4826200" cy="465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820E50-44C3-9A72-DDA4-8BAD37A06DAC}"/>
              </a:ext>
            </a:extLst>
          </p:cNvPr>
          <p:cNvSpPr txBox="1"/>
          <p:nvPr/>
        </p:nvSpPr>
        <p:spPr>
          <a:xfrm>
            <a:off x="6462321" y="1136097"/>
            <a:ext cx="5456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output for model  training is it shows a graph of test accuracy and training accuracy for each classification model. For KNN the output is :</a:t>
            </a: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testing accuracy is 98.93% and the training accuracy is 99.03%.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15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(2023-24),Anurag University </a:t>
            </a:r>
            <a:endParaRPr lang="en-I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13</a:t>
            </a:fld>
            <a:endParaRPr lang="en-US" dirty="0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068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238131" y="1193453"/>
            <a:ext cx="5857869" cy="52322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Decision Tree Classifier the output is: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testing accuracy is 99.86%  and </a:t>
            </a: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training accuracy is 99.99%.</a:t>
            </a: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996F8B-561E-5D3A-F758-3706CDBF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59945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RESULTS(2/4)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EBA00-27B9-2C75-4BD7-4E0AB2225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16" y="-44485"/>
            <a:ext cx="1354884" cy="1113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DAECFE-4B36-4544-9B34-3F10CDF70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75" y="1852871"/>
            <a:ext cx="5041258" cy="46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AF2C6A-287A-4354-EA8A-609BB3BCE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89" y="1746284"/>
            <a:ext cx="5250570" cy="489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CC2344-00FA-6E99-4A54-31C44C01C942}"/>
              </a:ext>
            </a:extLst>
          </p:cNvPr>
          <p:cNvSpPr txBox="1"/>
          <p:nvPr/>
        </p:nvSpPr>
        <p:spPr>
          <a:xfrm>
            <a:off x="6096000" y="1193453"/>
            <a:ext cx="592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Logistic Regression 87.49417029679391 Test Accuracy Logistic Regression 87.32288152411193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(2023-24),Anurag University </a:t>
            </a:r>
            <a:endParaRPr lang="en-I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14</a:t>
            </a:fld>
            <a:endParaRPr lang="en-US" dirty="0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068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238131" y="1193453"/>
            <a:ext cx="8027658" cy="7171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output waveforms 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XGBOOST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a precession recall curves (PR)  separating actual network indicated with blue line vs predicted network  indicated with red line  </a:t>
            </a:r>
          </a:p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Error XGBOOST 0.9286577828406372 </a:t>
            </a:r>
          </a:p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error XGBOOST 0.9955133892384386</a:t>
            </a:r>
          </a:p>
          <a:p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996F8B-561E-5D3A-F758-3706CDBF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59945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RESULTS(3/4)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EBA00-27B9-2C75-4BD7-4E0AB2225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16" y="-44485"/>
            <a:ext cx="1354884" cy="111319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C675162-8940-0E37-BD62-26F45DB87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38" y="2728270"/>
            <a:ext cx="7636324" cy="390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D84272-5A02-819D-798C-DCD573DC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var(--colab-code-font-family)"/>
              </a:rPr>
              <a:t>Training Error XGBOOST 0.9286577828406372 Test error XGBOOST 0.9955133892384386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68E685-0E92-87D9-D232-AB64A99E4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var(--colab-code-font-family)"/>
              </a:rPr>
              <a:t>Training Error XGBOOST 0.9286577828406372 Test error XGBOOST 0.9955133892384386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6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(2023-24),Anurag University </a:t>
            </a:r>
            <a:endParaRPr lang="en-I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15</a:t>
            </a:fld>
            <a:endParaRPr lang="en-US" dirty="0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068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390531" y="972009"/>
            <a:ext cx="11953869" cy="74379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of  test accuracy and training accuracy of various classifier models used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classifier model having  highest training accuracy and test accuracy is decision tree model classifier model  with the testing accuracy is 99.86%  and the training accuracy is 99.99%.The classifier model having lowest training accuracy an test accuracy is Logistic Regression classifier model with the testing accuracy is 87.62%  and the training accuracy is 87.97%.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996F8B-561E-5D3A-F758-3706CDBF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59945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RESULTS(4/4)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EBA00-27B9-2C75-4BD7-4E0AB2225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16" y="-44485"/>
            <a:ext cx="1354884" cy="1113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D84272-5A02-819D-798C-DCD573DC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var(--colab-code-font-family)"/>
              </a:rPr>
              <a:t>Training Error XGBOOST 0.9286577828406372 Test error XGBOOST 0.9955133892384386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68E685-0E92-87D9-D232-AB64A99E4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3B8D67-ABB5-83C8-99A5-6C8D95F7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4481"/>
            <a:ext cx="12192000" cy="37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1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BC0F-670F-560F-1C16-F497609B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8131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B6963-432F-4641-C8D7-D895A8A6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724" y="6272784"/>
            <a:ext cx="7206059" cy="365125"/>
          </a:xfrm>
        </p:spPr>
        <p:txBody>
          <a:bodyPr/>
          <a:lstStyle/>
          <a:p>
            <a:r>
              <a:rPr lang="en-I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(2023-24)Anurag University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89982-6C90-44A3-5953-13CD6875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32B394FE-1C57-3B54-F45F-C6C28BEE658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8263"/>
            <a:ext cx="12192000" cy="156368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                 FUTURESCOPE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CDC4-CF32-DA21-C541-F0F23D8D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185" y="68263"/>
            <a:ext cx="1512815" cy="156368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6C017FD-2FF8-733D-5FE7-62AFF1395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9725" y="1957339"/>
            <a:ext cx="1148788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Machine Learning and AI: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deep learning architectures beyond CNNs (e.g., RNNs, transformer models) for better pattern recognition in network traffic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Anomaly Detection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anomaly detection with signature-based and behavior-based approaches to identify unseen threats and zero-day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IDS Techniques: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anomaly detection, outlier analysis, and clustering to dynamically adapt to evolving threat landscapes.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Proactive Threat Mitigation: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IDS capabilities to proactively mitigate emerging cyber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8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7225-E069-2F06-C0DB-B2AF5581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21408"/>
            <a:ext cx="10823448" cy="405079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6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sz="6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6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Aazam</a:t>
            </a:r>
            <a:r>
              <a:rPr lang="en-IN" sz="6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Huh, E.-N., &amp; Ghani, A. (2020). A Survey on Intrusion Detection in Fog Computing Environments. (International Conference on Information Networking (ICOIN))</a:t>
            </a:r>
            <a:r>
              <a:rPr lang="en-IN" sz="64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Bhadade</a:t>
            </a:r>
            <a:r>
              <a:rPr lang="en-IN" sz="6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N., Patil, A., &amp; Pujari, S.S. (2020). A Survey on Network Anomaly Detection Techniques. (International Conference on Pervasive Computing and Communications (</a:t>
            </a:r>
            <a:r>
              <a:rPr lang="en-IN" sz="6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PerCom</a:t>
            </a:r>
            <a:r>
              <a:rPr lang="en-IN" sz="6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64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6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[2]Chakraborty, S., Islam, I., &amp; Rahman, M.S. (2012). Network Traffic Anomaly Detection Using Machine Learning Techniques. (15th International Conference on Computer and Information Technology (ICCIT))</a:t>
            </a:r>
            <a:endParaRPr lang="en-IN" sz="6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6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[3]Chandrasekaran, V., </a:t>
            </a:r>
            <a:r>
              <a:rPr lang="en-IN" sz="6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Sivaprakasam</a:t>
            </a:r>
            <a:r>
              <a:rPr lang="en-IN" sz="6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&amp; Jawahar, C. (2017). Anomaly Detection in Network Traffic Data Using Isolation Forest. (International Conference on Intelligent Systems and Control (ISCO))</a:t>
            </a:r>
            <a:endParaRPr lang="en-IN" sz="6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6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[4]Giao, T.N., Hua, B.S., Phung, D.T., &amp; Phung, Q.V. (2019). A Comprehensive Survey on Network Traffic Classification. (IEEE Communications Surveys and Tutorials)</a:t>
            </a:r>
            <a:endParaRPr lang="en-IN" sz="6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6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[5]Liu, J., Chen, C., Jin, C., &amp; Zhou, J. (2019). Semi-supervised Network Anomaly Detection with Graph Convolutional Networks. (IEEE Transactions on Knowledge and Data Engineering)</a:t>
            </a:r>
            <a:endParaRPr lang="en-IN" sz="6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850" indent="0" algn="just">
              <a:lnSpc>
                <a:spcPct val="100000"/>
              </a:lnSpc>
              <a:spcAft>
                <a:spcPts val="750"/>
              </a:spcAft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78BE6-992D-2961-0145-8364DD6E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228" y="6474332"/>
            <a:ext cx="6979556" cy="383667"/>
          </a:xfrm>
        </p:spPr>
        <p:txBody>
          <a:bodyPr/>
          <a:lstStyle/>
          <a:p>
            <a:r>
              <a:rPr lang="en-I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(2023-24)Anurag University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8D11B-D1B9-B2CC-2D82-8D70FF4B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A571A22-6EE8-24B3-07F9-81FB2B9446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0" y="0"/>
            <a:ext cx="12123738" cy="18192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                  REFERENCES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CD2617-8B2A-0F9A-D99A-9906007D9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8" y="-44485"/>
            <a:ext cx="1546371" cy="18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5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DC71-5650-03F8-7A9E-1402B111F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504" y="1652314"/>
            <a:ext cx="9966960" cy="3035808"/>
          </a:xfrm>
        </p:spPr>
        <p:txBody>
          <a:bodyPr/>
          <a:lstStyle/>
          <a:p>
            <a:r>
              <a:rPr lang="en-US"/>
              <a:t>      THANK </a:t>
            </a:r>
            <a:r>
              <a:rPr lang="en-US" dirty="0"/>
              <a:t>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59571-7C29-2F24-9A0A-FCAC1FA05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792" y="4609211"/>
            <a:ext cx="7891272" cy="10698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6DEDA-BE6B-FFDD-DD0C-823AA47D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9" y="6492875"/>
            <a:ext cx="7214449" cy="365125"/>
          </a:xfrm>
        </p:spPr>
        <p:txBody>
          <a:bodyPr/>
          <a:lstStyle/>
          <a:p>
            <a:r>
              <a:rPr lang="en-I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(2023-24)Anurag University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EFB4C-7F66-DBEE-38EE-BC16A62A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677" y="4509425"/>
            <a:ext cx="1193868" cy="640080"/>
          </a:xfrm>
        </p:spPr>
        <p:txBody>
          <a:bodyPr/>
          <a:lstStyle/>
          <a:p>
            <a:fld id="{D57F1E4F-1CFF-5643-939E-217C01CD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6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5" y="-635"/>
            <a:ext cx="12191365" cy="106489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55728" cy="116484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NETWORK ANOMALY DETECTION?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D1E04-BFA9-B0CF-32A1-2A3A9695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" y="1343875"/>
            <a:ext cx="11830089" cy="49642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anomaly detection identifies unusual or suspicious patterns in network traffic.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can indicate potential security breaches, malicious activities, or system malfunctions.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network data helps differentiate between normal and abnormal behaviors.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involves ongoing analysis of network data in real-time or retrospectively.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manifest as deviations from established baselines or predefined norms, such as: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Unusual traffic volume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Unexpected communication patterns   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Anomalous packet payloads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Deviations from typical user behavior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techniques range from simple statistical analysis to advanced machine learning and deep learning algorithms.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5692" y="6308128"/>
            <a:ext cx="6979558" cy="615547"/>
          </a:xfrm>
        </p:spPr>
        <p:txBody>
          <a:bodyPr>
            <a:normAutofit/>
          </a:bodyPr>
          <a:lstStyle/>
          <a:p>
            <a:r>
              <a:rPr lang="en-I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(2023-24)Anurag University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 Extra Bold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36220" y="1171592"/>
            <a:ext cx="11575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818D3-B6B8-E69E-03B1-8BD7F8F2A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464" y="16731"/>
            <a:ext cx="1420535" cy="107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4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5" y="-635"/>
            <a:ext cx="12191365" cy="106489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16484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D1E04-BFA9-B0CF-32A1-2A3A9695902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9278224" y="729842"/>
            <a:ext cx="2788085" cy="6140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6220" y="6558550"/>
            <a:ext cx="6869029" cy="365125"/>
          </a:xfrm>
        </p:spPr>
        <p:txBody>
          <a:bodyPr>
            <a:normAutofit/>
          </a:bodyPr>
          <a:lstStyle/>
          <a:p>
            <a:r>
              <a:rPr lang="en-I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(2023-24)Anurag University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 Extra Bold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36220" y="1171592"/>
            <a:ext cx="11575922" cy="4849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realm of network anomaly detection, challenges like data imbalance and preprocessing complexities hinder effective security measures. To address this, our project employs innovative methodologies: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OSS and SMOTE techniques for handling data imbalance.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normalization and matrix conversion to ensure data quality.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diverse learning approaches including supervised, unsupervised, and semi-supervised methods.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classification algorithms such as logistic regression, decision trees, k-Nearest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classifier, and Random Forest.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methodologies offer several advantages: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model performance by addressing data imbalance.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analysis and model training through effective data preprocessing.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anomaly detection accuracy achieved by diverse learning approaches.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network security measures through accurate classification.</a:t>
            </a:r>
          </a:p>
          <a:p>
            <a:pPr>
              <a:lnSpc>
                <a:spcPct val="150000"/>
              </a:lnSpc>
            </a:pP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818D3-B6B8-E69E-03B1-8BD7F8F2A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464" y="16731"/>
            <a:ext cx="1420535" cy="107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3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8CE4-F7E3-48E8-19C6-41E2CE40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828800"/>
            <a:ext cx="10921771" cy="4343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Imperative: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and mitigating network anomalies is crucial in today's digital landscape.</a:t>
            </a:r>
          </a:p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Complexity: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have become more intricate, making them vulnerable to various threats.</a:t>
            </a:r>
          </a:p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Traditional Methods: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rule-based and signature-based systems are inadequate against evolving threats.</a:t>
            </a:r>
          </a:p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and signature-based systems often fail to detect novel attack vectors. Challenges include data imbalance, scalability, interpretability, adversarial attacks, and privacy concerns.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77155-B9CC-3472-4195-31F69A63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613" y="6467912"/>
            <a:ext cx="7273171" cy="390088"/>
          </a:xfrm>
        </p:spPr>
        <p:txBody>
          <a:bodyPr/>
          <a:lstStyle/>
          <a:p>
            <a:r>
              <a:rPr lang="en-I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 Anurag university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9BA88-6B2D-7B7C-5EBD-D3B14465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85A1C53-ECD8-FFDC-01DD-399F2DC493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0" y="0"/>
            <a:ext cx="12192000" cy="161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INTRODUCTION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4D86E9-3E7E-EAF4-9C80-95BEF358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464" y="-1"/>
            <a:ext cx="1420536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0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5ADC-7656-9D06-E85B-0C1807D9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09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C87DD-A9C8-B504-C8B9-2F9A5484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1976284"/>
            <a:ext cx="10437708" cy="4466461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Detection Accuracy:</a:t>
            </a:r>
          </a:p>
          <a:p>
            <a:pPr marL="0" indent="0">
              <a:buClr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Improve accuracy in identifying abnormal patterns and malicious activities.</a:t>
            </a:r>
          </a:p>
          <a:p>
            <a:pPr marL="0" indent="0">
              <a:buClr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Achieve higher detection rates and minimize false positives using ML/DL algorithms.</a:t>
            </a:r>
          </a:p>
          <a:p>
            <a:pPr marL="0" indent="0">
              <a:buClr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Adaptability to Dynamic Threats: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ML/DL models to adapt to evolving cyber threats.</a:t>
            </a:r>
          </a:p>
          <a:p>
            <a:pPr marL="0" indent="0">
              <a:buClr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Continuously learn from new data and detect emerging threats and zero-day attacks.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Flexibility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Clr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Ensure scalability and flexibility of anomaly detection systems.</a:t>
            </a:r>
          </a:p>
          <a:p>
            <a:pPr marL="0" indent="0">
              <a:buClr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Design modular solutions adaptable to diverse network environments and organizational needs.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Applicability and Deployment:</a:t>
            </a:r>
          </a:p>
          <a:p>
            <a:pPr marL="0" indent="0">
              <a:buClr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Develop practical anomaly detection solutions for real-world security challenges.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44D45-D5F9-B694-0E8F-24617893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310" y="6442744"/>
            <a:ext cx="7199474" cy="415255"/>
          </a:xfrm>
        </p:spPr>
        <p:txBody>
          <a:bodyPr/>
          <a:lstStyle/>
          <a:p>
            <a:r>
              <a:rPr lang="en-I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 Anurag university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FB330-7DB0-B1B7-CD14-8E9F96C0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06180103-36F3-5E94-A5C3-2987E3769C5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6129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                  OBJECTIVEs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3E20C-9524-CEAD-D487-F8632FD6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961" y="-3326"/>
            <a:ext cx="1647039" cy="161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7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068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0"/>
            <a:ext cx="12192635" cy="106870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METHODOLOGY(1/5)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t>6</a:t>
            </a:fld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3809" y="6406023"/>
            <a:ext cx="6327648" cy="365125"/>
          </a:xfrm>
        </p:spPr>
        <p:txBody>
          <a:bodyPr>
            <a:normAutofit/>
          </a:bodyPr>
          <a:lstStyle/>
          <a:p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(2023-24)Anurag University </a:t>
            </a:r>
            <a:endParaRPr lang="en-I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0023" y="2035762"/>
            <a:ext cx="47911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B48AB7-4CD4-3471-ACC9-3D4F09E6C4F3}"/>
              </a:ext>
            </a:extLst>
          </p:cNvPr>
          <p:cNvSpPr/>
          <p:nvPr/>
        </p:nvSpPr>
        <p:spPr>
          <a:xfrm>
            <a:off x="1121790" y="1564849"/>
            <a:ext cx="10024746" cy="4515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12EAAA7-8074-097A-AF71-5BDEBE3084D9}"/>
              </a:ext>
            </a:extLst>
          </p:cNvPr>
          <p:cNvSpPr/>
          <p:nvPr/>
        </p:nvSpPr>
        <p:spPr>
          <a:xfrm>
            <a:off x="3940404" y="3848897"/>
            <a:ext cx="45719" cy="4571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7A752-7E5E-D503-F63B-559D669FE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798" y="-14653"/>
            <a:ext cx="1370202" cy="10833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F7D6DE-C9D1-822A-F8F6-C0D87F59F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75" y="1140880"/>
            <a:ext cx="8284973" cy="47230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068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0"/>
            <a:ext cx="12192635" cy="106870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METHODOLOGY(2/5)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t>7</a:t>
            </a:fld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3809" y="6406023"/>
            <a:ext cx="6327648" cy="365125"/>
          </a:xfrm>
        </p:spPr>
        <p:txBody>
          <a:bodyPr>
            <a:normAutofit/>
          </a:bodyPr>
          <a:lstStyle/>
          <a:p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(2023-24)Anurag University </a:t>
            </a:r>
            <a:endParaRPr lang="en-I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0023" y="2035762"/>
            <a:ext cx="47911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B48AB7-4CD4-3471-ACC9-3D4F09E6C4F3}"/>
              </a:ext>
            </a:extLst>
          </p:cNvPr>
          <p:cNvSpPr/>
          <p:nvPr/>
        </p:nvSpPr>
        <p:spPr>
          <a:xfrm>
            <a:off x="1121790" y="1564849"/>
            <a:ext cx="10024746" cy="4515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12EAAA7-8074-097A-AF71-5BDEBE3084D9}"/>
              </a:ext>
            </a:extLst>
          </p:cNvPr>
          <p:cNvSpPr/>
          <p:nvPr/>
        </p:nvSpPr>
        <p:spPr>
          <a:xfrm>
            <a:off x="3940404" y="3848897"/>
            <a:ext cx="45719" cy="4571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7A752-7E5E-D503-F63B-559D669FE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798" y="-14653"/>
            <a:ext cx="1370202" cy="1083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E7D69-386B-A700-6E2C-8E5BE3B55D32}"/>
              </a:ext>
            </a:extLst>
          </p:cNvPr>
          <p:cNvSpPr txBox="1"/>
          <p:nvPr/>
        </p:nvSpPr>
        <p:spPr>
          <a:xfrm>
            <a:off x="317118" y="1317072"/>
            <a:ext cx="9967785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7865" indent="-285750" algn="just">
              <a:lnSpc>
                <a:spcPct val="150000"/>
              </a:lnSpc>
              <a:spcAft>
                <a:spcPts val="25"/>
              </a:spcAft>
              <a:buClrTx/>
              <a:buFont typeface="Wingdings" panose="05000000000000000000" pitchFamily="2" charset="2"/>
              <a:buChar char="Ø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sensors capture and monitor network traffic.</a:t>
            </a:r>
          </a:p>
          <a:p>
            <a:pPr marL="412115" indent="0" algn="just">
              <a:lnSpc>
                <a:spcPct val="150000"/>
              </a:lnSpc>
              <a:spcAft>
                <a:spcPts val="25"/>
              </a:spcAft>
              <a:buClrTx/>
              <a:buNone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Data Set:</a:t>
            </a:r>
          </a:p>
          <a:p>
            <a:pPr marL="412115" indent="0" algn="just">
              <a:lnSpc>
                <a:spcPct val="150000"/>
              </a:lnSpc>
              <a:spcAft>
                <a:spcPts val="25"/>
              </a:spcAft>
              <a:buClrTx/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predominant class in a dataset.</a:t>
            </a:r>
          </a:p>
          <a:p>
            <a:pPr marL="412115" indent="0" algn="just">
              <a:lnSpc>
                <a:spcPct val="150000"/>
              </a:lnSpc>
              <a:spcAft>
                <a:spcPts val="25"/>
              </a:spcAft>
              <a:buClrTx/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data points that are abundant or commonly occurring.</a:t>
            </a:r>
          </a:p>
          <a:p>
            <a:pPr marL="412115" indent="0" algn="just">
              <a:lnSpc>
                <a:spcPct val="150000"/>
              </a:lnSpc>
              <a:spcAft>
                <a:spcPts val="25"/>
              </a:spcAft>
              <a:buClrTx/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Oversampling with Synthetic Samples (OSS) for Majority Class</a:t>
            </a: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115" indent="0" algn="just">
              <a:lnSpc>
                <a:spcPct val="150000"/>
              </a:lnSpc>
              <a:spcAft>
                <a:spcPts val="25"/>
              </a:spcAft>
              <a:buClrTx/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class imbalance by generating synthetic samples for the majority class.</a:t>
            </a:r>
          </a:p>
          <a:p>
            <a:pPr marL="412115" indent="0" algn="just">
              <a:lnSpc>
                <a:spcPct val="150000"/>
              </a:lnSpc>
              <a:spcAft>
                <a:spcPts val="25"/>
              </a:spcAft>
              <a:buClrTx/>
              <a:buNone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Minority Data Set:</a:t>
            </a:r>
          </a:p>
          <a:p>
            <a:pPr marL="412115" indent="0" algn="just">
              <a:lnSpc>
                <a:spcPct val="150000"/>
              </a:lnSpc>
              <a:spcAft>
                <a:spcPts val="25"/>
              </a:spcAft>
              <a:buClrTx/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less frequent class in a dataset.</a:t>
            </a:r>
          </a:p>
          <a:p>
            <a:pPr marL="412115" indent="0" algn="just">
              <a:lnSpc>
                <a:spcPct val="150000"/>
              </a:lnSpc>
              <a:spcAft>
                <a:spcPts val="25"/>
              </a:spcAft>
              <a:buClrTx/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data points that are rare or uncommon.</a:t>
            </a:r>
          </a:p>
          <a:p>
            <a:pPr marL="412115" indent="0" algn="just">
              <a:lnSpc>
                <a:spcPct val="150000"/>
              </a:lnSpc>
              <a:spcAft>
                <a:spcPts val="25"/>
              </a:spcAft>
              <a:buClrTx/>
              <a:buNone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Minority Over-sampling Technique (SMOTE)</a:t>
            </a:r>
          </a:p>
          <a:p>
            <a:pPr marL="412115" indent="0" algn="just">
              <a:lnSpc>
                <a:spcPct val="150000"/>
              </a:lnSpc>
              <a:spcAft>
                <a:spcPts val="25"/>
              </a:spcAft>
              <a:buClrTx/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Counteract class imbalance by synthesizing new instances of the minority class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294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068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0"/>
            <a:ext cx="12192635" cy="106870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METHODOLOGY(3/5)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t>8</a:t>
            </a:fld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3809" y="6406023"/>
            <a:ext cx="6327648" cy="365125"/>
          </a:xfrm>
        </p:spPr>
        <p:txBody>
          <a:bodyPr>
            <a:normAutofit/>
          </a:bodyPr>
          <a:lstStyle/>
          <a:p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(2023-24)Anurag University </a:t>
            </a:r>
            <a:endParaRPr lang="en-I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0023" y="2035762"/>
            <a:ext cx="47911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B48AB7-4CD4-3471-ACC9-3D4F09E6C4F3}"/>
              </a:ext>
            </a:extLst>
          </p:cNvPr>
          <p:cNvSpPr/>
          <p:nvPr/>
        </p:nvSpPr>
        <p:spPr>
          <a:xfrm>
            <a:off x="1121790" y="1564849"/>
            <a:ext cx="10024746" cy="4515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12EAAA7-8074-097A-AF71-5BDEBE3084D9}"/>
              </a:ext>
            </a:extLst>
          </p:cNvPr>
          <p:cNvSpPr/>
          <p:nvPr/>
        </p:nvSpPr>
        <p:spPr>
          <a:xfrm>
            <a:off x="3940404" y="3848897"/>
            <a:ext cx="45719" cy="4571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7A752-7E5E-D503-F63B-559D669FE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798" y="-14653"/>
            <a:ext cx="1370202" cy="1083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E7D69-386B-A700-6E2C-8E5BE3B55D32}"/>
              </a:ext>
            </a:extLst>
          </p:cNvPr>
          <p:cNvSpPr txBox="1"/>
          <p:nvPr/>
        </p:nvSpPr>
        <p:spPr>
          <a:xfrm>
            <a:off x="317118" y="1317072"/>
            <a:ext cx="9967785" cy="5259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the transformation and preparation of raw data to make it suitable for analysis and model training.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the quality, consistency, and usability of the data, ultimately influencing the effectiveness and reliability of the anomaly detection model.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Processing: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handling numerical features within the dataset. 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preprocessing 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used to rescale numerical data to a common range, typically between 0 and 1,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that different features contribute equally to the analysis.  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into a Matrix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prepare numerical data for input into machine learning algorithms or neural networks, it is converted into matrix form. This involves organizing the numerical data into a matrix structure, where each row represents a data point, and each column represents a feature.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indent="-285750" algn="just">
              <a:lnSpc>
                <a:spcPct val="150000"/>
              </a:lnSpc>
              <a:spcAft>
                <a:spcPts val="25"/>
              </a:spcAft>
              <a:buClrTx/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60B22-4D4A-5BCD-AD66-41E0B6317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926" y="2683648"/>
            <a:ext cx="4217862" cy="22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0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068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0"/>
            <a:ext cx="12192635" cy="106870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METHODOLOGY(4/5)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t>9</a:t>
            </a:fld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3809" y="6406023"/>
            <a:ext cx="6327648" cy="365125"/>
          </a:xfrm>
        </p:spPr>
        <p:txBody>
          <a:bodyPr>
            <a:normAutofit/>
          </a:bodyPr>
          <a:lstStyle/>
          <a:p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(2023-24)Anurag University </a:t>
            </a:r>
            <a:endParaRPr lang="en-I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0023" y="2035762"/>
            <a:ext cx="47911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B48AB7-4CD4-3471-ACC9-3D4F09E6C4F3}"/>
              </a:ext>
            </a:extLst>
          </p:cNvPr>
          <p:cNvSpPr/>
          <p:nvPr/>
        </p:nvSpPr>
        <p:spPr>
          <a:xfrm>
            <a:off x="1121790" y="1564849"/>
            <a:ext cx="10024746" cy="4515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12EAAA7-8074-097A-AF71-5BDEBE3084D9}"/>
              </a:ext>
            </a:extLst>
          </p:cNvPr>
          <p:cNvSpPr/>
          <p:nvPr/>
        </p:nvSpPr>
        <p:spPr>
          <a:xfrm>
            <a:off x="3940404" y="3848897"/>
            <a:ext cx="45719" cy="4571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7A752-7E5E-D503-F63B-559D669FE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798" y="-14653"/>
            <a:ext cx="1370202" cy="1083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E7D69-386B-A700-6E2C-8E5BE3B55D32}"/>
              </a:ext>
            </a:extLst>
          </p:cNvPr>
          <p:cNvSpPr txBox="1"/>
          <p:nvPr/>
        </p:nvSpPr>
        <p:spPr>
          <a:xfrm>
            <a:off x="317118" y="1317072"/>
            <a:ext cx="9967785" cy="599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aspect of building effective anomaly detection systems.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for performance and accuracy in real-world scenarios.</a:t>
            </a:r>
          </a:p>
          <a:p>
            <a:pPr>
              <a:lnSpc>
                <a:spcPct val="150000"/>
              </a:lnSpc>
              <a:buClrTx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Selection: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appropriate algorithm based on dataset characteristics and anomaly nature.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include supervised, unsupervised, and semi-supervised learning.</a:t>
            </a:r>
          </a:p>
          <a:p>
            <a:pPr>
              <a:lnSpc>
                <a:spcPct val="150000"/>
              </a:lnSpc>
              <a:buClrTx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labeled data with normal and anomalous instances.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Support Vector Machines (SVM), Random Forests.</a:t>
            </a:r>
          </a:p>
          <a:p>
            <a:pPr>
              <a:lnSpc>
                <a:spcPct val="150000"/>
              </a:lnSpc>
              <a:buClrTx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Learning: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 need labeled data; identifies anomalies based on deviations from normal behavior.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k-means clustering, Isolation Forests.</a:t>
            </a:r>
          </a:p>
          <a:p>
            <a:pPr>
              <a:lnSpc>
                <a:spcPct val="150000"/>
              </a:lnSpc>
              <a:buClrTx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Learning: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 of supervised and unsupervised; suitable for partially labeled data.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indent="-285750" algn="just">
              <a:lnSpc>
                <a:spcPct val="150000"/>
              </a:lnSpc>
              <a:spcAft>
                <a:spcPts val="25"/>
              </a:spcAft>
              <a:buClrTx/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6D9A3-0C0D-7F98-247C-4251FCF6DE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023" y="2059278"/>
            <a:ext cx="4803140" cy="2579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8574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tlCol="0" anchor="ctr"/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1820</Words>
  <Application>Microsoft Office PowerPoint</Application>
  <PresentationFormat>Widescreen</PresentationFormat>
  <Paragraphs>273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Rockwell Extra Bold</vt:lpstr>
      <vt:lpstr>Times New Roman</vt:lpstr>
      <vt:lpstr>var(--colab-code-font-family)</vt:lpstr>
      <vt:lpstr>Wingdings</vt:lpstr>
      <vt:lpstr>Wood Type</vt:lpstr>
      <vt:lpstr>PowerPoint Presentation</vt:lpstr>
      <vt:lpstr>WHAT IS NETWORK ANOMALY DETECTION?   </vt:lpstr>
      <vt:lpstr>Abstract </vt:lpstr>
      <vt:lpstr>                  INTRODUCTION</vt:lpstr>
      <vt:lpstr>PowerPoint Presentation</vt:lpstr>
      <vt:lpstr>METHODOLOGY(1/5)</vt:lpstr>
      <vt:lpstr>METHODOLOGY(2/5)</vt:lpstr>
      <vt:lpstr>METHODOLOGY(3/5)</vt:lpstr>
      <vt:lpstr>METHODOLOGY(4/5)</vt:lpstr>
      <vt:lpstr>METHODOLOGY(5/5)</vt:lpstr>
      <vt:lpstr>SOFTWARE REQUIREMENT</vt:lpstr>
      <vt:lpstr>PowerPoint Presentation</vt:lpstr>
      <vt:lpstr>             RESULTS(2/4) </vt:lpstr>
      <vt:lpstr>             RESULTS(3/4) </vt:lpstr>
      <vt:lpstr>             RESULTS(4/4) </vt:lpstr>
      <vt:lpstr>PowerPoint Presentation</vt:lpstr>
      <vt:lpstr>                      REFERENCES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Praveen Chakravarthy</dc:creator>
  <cp:lastModifiedBy>919390352076</cp:lastModifiedBy>
  <cp:revision>151</cp:revision>
  <dcterms:created xsi:type="dcterms:W3CDTF">2020-06-17T01:59:00Z</dcterms:created>
  <dcterms:modified xsi:type="dcterms:W3CDTF">2024-03-29T19:36:33Z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