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65" r:id="rId3"/>
    <p:sldId id="320" r:id="rId4"/>
    <p:sldId id="310" r:id="rId5"/>
    <p:sldId id="328" r:id="rId6"/>
    <p:sldId id="324" r:id="rId7"/>
    <p:sldId id="321" r:id="rId8"/>
    <p:sldId id="322" r:id="rId9"/>
    <p:sldId id="342" r:id="rId10"/>
    <p:sldId id="326" r:id="rId11"/>
    <p:sldId id="333" r:id="rId12"/>
    <p:sldId id="337" r:id="rId13"/>
    <p:sldId id="338" r:id="rId14"/>
    <p:sldId id="336" r:id="rId15"/>
    <p:sldId id="330" r:id="rId16"/>
    <p:sldId id="334" r:id="rId17"/>
    <p:sldId id="331" r:id="rId18"/>
    <p:sldId id="335" r:id="rId19"/>
    <p:sldId id="332" r:id="rId20"/>
    <p:sldId id="340" r:id="rId21"/>
    <p:sldId id="341" r:id="rId22"/>
    <p:sldId id="325"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662" autoAdjust="0"/>
  </p:normalViewPr>
  <p:slideViewPr>
    <p:cSldViewPr showGuides="1">
      <p:cViewPr varScale="1">
        <p:scale>
          <a:sx n="70" d="100"/>
          <a:sy n="70" d="100"/>
        </p:scale>
        <p:origin x="-1824" y="-11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6/18/2015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0</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6/18/2015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a:t>1</a:t>
            </a:fld>
            <a:endParaRPr lang="en-US"/>
          </a:p>
        </p:txBody>
      </p:sp>
    </p:spTree>
    <p:extLst>
      <p:ext uri="{BB962C8B-B14F-4D97-AF65-F5344CB8AC3E}">
        <p14:creationId xmlns:p14="http://schemas.microsoft.com/office/powerpoint/2010/main" val="1748702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3898188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119880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3161267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308076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4280291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3737935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2390473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362605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17</a:t>
            </a:fld>
            <a:endParaRPr lang="en-US"/>
          </a:p>
        </p:txBody>
      </p:sp>
    </p:spTree>
    <p:extLst>
      <p:ext uri="{BB962C8B-B14F-4D97-AF65-F5344CB8AC3E}">
        <p14:creationId xmlns:p14="http://schemas.microsoft.com/office/powerpoint/2010/main" val="1031292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362605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In other words, exploratory testing is any testing to the extent that the tester actively controls the design of the tests as those tests are performed and uses information gained while testing to design new and better tests.</a:t>
            </a:r>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3870851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19</a:t>
            </a:fld>
            <a:endParaRPr lang="en-US"/>
          </a:p>
        </p:txBody>
      </p:sp>
    </p:spTree>
    <p:extLst>
      <p:ext uri="{BB962C8B-B14F-4D97-AF65-F5344CB8AC3E}">
        <p14:creationId xmlns:p14="http://schemas.microsoft.com/office/powerpoint/2010/main" val="1031292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20</a:t>
            </a:fld>
            <a:endParaRPr lang="en-US"/>
          </a:p>
        </p:txBody>
      </p:sp>
    </p:spTree>
    <p:extLst>
      <p:ext uri="{BB962C8B-B14F-4D97-AF65-F5344CB8AC3E}">
        <p14:creationId xmlns:p14="http://schemas.microsoft.com/office/powerpoint/2010/main" val="202523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Unfortunately, ad hoc is too often synonymous with sloppy and careless work. So, in the early 1990s a group of test methodologists (now calling themselves the Context-Driven School) began using the term “exploratory”, instead</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419601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1761975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71291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ET fits into the middle of a test project, even when you have lots of scripted tests. Be exploratory in the sense that a tourist on a tour bus is exploratory. Let your allotted tests take you to visit different parts of the product, then improvise on the theme of those tests, briefly. Spend a few minutes working through variations of the tests, then get back on the tour bus and do the next scripted test.</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3718548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2196567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a:t>‹#›</a:t>
            </a:fld>
            <a:endParaRPr lang="en-US"/>
          </a:p>
        </p:txBody>
      </p:sp>
    </p:spTree>
    <p:extLst>
      <p:ext uri="{BB962C8B-B14F-4D97-AF65-F5344CB8AC3E}">
        <p14:creationId xmlns:p14="http://schemas.microsoft.com/office/powerpoint/2010/main" val="400478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2886879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6/18/2015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6/18/2015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6/18/2015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6/18/2015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6/18/2015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6/18/2015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6/18/2015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6/18/2015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6/18/2015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6/18/2015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6/18/2015</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Assessment System</a:t>
            </a:r>
            <a:endParaRPr lang="en-US" dirty="0"/>
          </a:p>
        </p:txBody>
      </p:sp>
      <p:sp>
        <p:nvSpPr>
          <p:cNvPr id="4" name="Subtitle 3"/>
          <p:cNvSpPr>
            <a:spLocks noGrp="1"/>
          </p:cNvSpPr>
          <p:nvPr>
            <p:ph type="subTitle" idx="1"/>
          </p:nvPr>
        </p:nvSpPr>
        <p:spPr>
          <a:xfrm>
            <a:off x="1065213" y="4800600"/>
            <a:ext cx="8001000" cy="1219200"/>
          </a:xfrm>
        </p:spPr>
        <p:txBody>
          <a:bodyPr>
            <a:normAutofit fontScale="92500"/>
          </a:bodyPr>
          <a:lstStyle/>
          <a:p>
            <a:r>
              <a:rPr lang="en-US" sz="3600" dirty="0" smtClean="0"/>
              <a:t>Duke's Team </a:t>
            </a:r>
            <a:r>
              <a:rPr lang="en-US" sz="1700" dirty="0"/>
              <a:t>Software solutions for a better life</a:t>
            </a:r>
            <a:endParaRPr lang="en-US" sz="1700" dirty="0" smtClean="0"/>
          </a:p>
          <a:p>
            <a:r>
              <a:rPr lang="en-US" b="1" dirty="0" err="1" smtClean="0"/>
              <a:t>Amrit</a:t>
            </a:r>
            <a:r>
              <a:rPr lang="en-US" b="1" dirty="0" smtClean="0"/>
              <a:t> </a:t>
            </a:r>
            <a:r>
              <a:rPr lang="en-US" b="1" dirty="0" err="1" smtClean="0"/>
              <a:t>Khadka</a:t>
            </a:r>
            <a:r>
              <a:rPr lang="en-US" b="1" dirty="0"/>
              <a:t>	</a:t>
            </a:r>
            <a:r>
              <a:rPr lang="en-US" b="1" dirty="0" smtClean="0"/>
              <a:t>		</a:t>
            </a:r>
            <a:r>
              <a:rPr lang="en-US" dirty="0" err="1" smtClean="0"/>
              <a:t>Janardhan</a:t>
            </a:r>
            <a:r>
              <a:rPr lang="en-US" dirty="0" smtClean="0"/>
              <a:t> </a:t>
            </a:r>
            <a:r>
              <a:rPr lang="en-US" dirty="0" err="1" smtClean="0"/>
              <a:t>Bonu</a:t>
            </a:r>
            <a:endParaRPr lang="en-US" dirty="0" smtClean="0"/>
          </a:p>
          <a:p>
            <a:r>
              <a:rPr lang="en-US" dirty="0"/>
              <a:t>Bharat </a:t>
            </a:r>
            <a:r>
              <a:rPr lang="en-US" dirty="0" err="1" smtClean="0"/>
              <a:t>Thapa</a:t>
            </a:r>
            <a:r>
              <a:rPr lang="en-US" dirty="0" smtClean="0"/>
              <a:t>			Michael Saleeb</a:t>
            </a:r>
            <a:endParaRPr lang="it-IT" dirty="0"/>
          </a:p>
        </p:txBody>
      </p:sp>
      <p:sp>
        <p:nvSpPr>
          <p:cNvPr id="2" name="AutoShape 2" descr="Displaying DukeHurray.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3503" t="2716" r="24334" b="24337"/>
          <a:stretch/>
        </p:blipFill>
        <p:spPr>
          <a:xfrm rot="20536168">
            <a:off x="4998543" y="1095486"/>
            <a:ext cx="1349980" cy="1403524"/>
          </a:xfrm>
          <a:prstGeom prst="rect">
            <a:avLst/>
          </a:prstGeom>
          <a:solidFill>
            <a:schemeClr val="accent1"/>
          </a:solidFill>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Create Assessment</a:t>
            </a:r>
          </a:p>
        </p:txBody>
      </p:sp>
      <p:sp>
        <p:nvSpPr>
          <p:cNvPr id="14" name="Content Placeholder 13"/>
          <p:cNvSpPr>
            <a:spLocks noGrp="1"/>
          </p:cNvSpPr>
          <p:nvPr>
            <p:ph idx="1"/>
          </p:nvPr>
        </p:nvSpPr>
        <p:spPr/>
        <p:txBody>
          <a:bodyPr vert="horz" lIns="91440" tIns="45720" rIns="91440" bIns="45720" rtlCol="0" anchor="t">
            <a:normAutofit fontScale="77500" lnSpcReduction="20000"/>
          </a:bodyPr>
          <a:lstStyle/>
          <a:p>
            <a:pPr marL="0" indent="0">
              <a:buNone/>
            </a:pPr>
            <a:r>
              <a:rPr lang="en-US" sz="4000" dirty="0">
                <a:solidFill>
                  <a:srgbClr val="56C5FF"/>
                </a:solidFill>
                <a:latin typeface="Arial" charset="0"/>
                <a:cs typeface="Arial" charset="0"/>
              </a:rPr>
              <a:t>•</a:t>
            </a:r>
            <a:r>
              <a:rPr lang="en-US" sz="4000" dirty="0">
                <a:solidFill>
                  <a:srgbClr val="FFFFFF"/>
                </a:solidFill>
                <a:latin typeface="Corbel" charset="0"/>
                <a:cs typeface="Arial" charset="0"/>
              </a:rPr>
              <a:t>List existing Assessments</a:t>
            </a:r>
          </a:p>
          <a:p>
            <a:pPr marL="0" indent="0">
              <a:buNone/>
            </a:pPr>
            <a:r>
              <a:rPr lang="en-US" sz="4000" dirty="0">
                <a:solidFill>
                  <a:srgbClr val="56C5FF"/>
                </a:solidFill>
                <a:latin typeface="Arial" charset="0"/>
                <a:cs typeface="Arial" charset="0"/>
              </a:rPr>
              <a:t>•</a:t>
            </a:r>
            <a:r>
              <a:rPr lang="en-US" sz="4000" dirty="0">
                <a:solidFill>
                  <a:srgbClr val="FFFFFF"/>
                </a:solidFill>
                <a:latin typeface="Corbel" charset="0"/>
                <a:cs typeface="Arial" charset="0"/>
              </a:rPr>
              <a:t>Create new Assessment will validate the user inputs and persist in database</a:t>
            </a:r>
          </a:p>
          <a:p>
            <a:pPr marL="0" indent="0">
              <a:buNone/>
            </a:pPr>
            <a:r>
              <a:rPr lang="en-US" sz="4000" dirty="0">
                <a:solidFill>
                  <a:srgbClr val="56C5FF"/>
                </a:solidFill>
                <a:latin typeface="Arial" charset="0"/>
                <a:cs typeface="Arial" charset="0"/>
              </a:rPr>
              <a:t>•</a:t>
            </a:r>
            <a:r>
              <a:rPr lang="en-US" sz="4000" dirty="0">
                <a:solidFill>
                  <a:srgbClr val="FFFFFF"/>
                </a:solidFill>
                <a:latin typeface="Corbel" charset="0"/>
                <a:cs typeface="Arial" charset="0"/>
              </a:rPr>
              <a:t>Edit Assessment name, description and date</a:t>
            </a:r>
          </a:p>
          <a:p>
            <a:pPr marL="0" indent="0">
              <a:buNone/>
            </a:pPr>
            <a:r>
              <a:rPr lang="en-US" sz="4000" dirty="0">
                <a:solidFill>
                  <a:srgbClr val="56C5FF"/>
                </a:solidFill>
                <a:latin typeface="Arial" charset="0"/>
                <a:cs typeface="Arial" charset="0"/>
              </a:rPr>
              <a:t>•</a:t>
            </a:r>
            <a:r>
              <a:rPr lang="en-US" sz="4000" dirty="0">
                <a:latin typeface="Corbel" charset="0"/>
              </a:rPr>
              <a:t>Delete Assessment if not required.</a:t>
            </a:r>
            <a:endParaRPr lang="en-US" sz="4000" dirty="0">
              <a:solidFill>
                <a:srgbClr val="FFFFFF"/>
              </a:solidFill>
              <a:latin typeface="Corbel" charset="0"/>
            </a:endParaRPr>
          </a:p>
          <a:p>
            <a:r>
              <a:rPr lang="en-US" sz="4000">
                <a:latin typeface="Corbel" charset="0"/>
              </a:rPr>
              <a:t>Create Assessment has a functionality listing the assessments from the database. </a:t>
            </a:r>
          </a:p>
          <a:p>
            <a:r>
              <a:rPr lang="en-US" sz="4000">
                <a:latin typeface="Corbel" charset="0"/>
              </a:rPr>
              <a:t>Navigate to the actual questions to be prepared. </a:t>
            </a:r>
          </a:p>
          <a:p>
            <a:endParaRPr lang="en-US" dirty="0"/>
          </a:p>
        </p:txBody>
      </p:sp>
    </p:spTree>
    <p:extLst>
      <p:ext uri="{BB962C8B-B14F-4D97-AF65-F5344CB8AC3E}">
        <p14:creationId xmlns:p14="http://schemas.microsoft.com/office/powerpoint/2010/main" val="73782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Create Assessment</a:t>
            </a:r>
          </a:p>
        </p:txBody>
      </p:sp>
      <p:sp>
        <p:nvSpPr>
          <p:cNvPr id="14" name="Content Placeholder 13"/>
          <p:cNvSpPr>
            <a:spLocks noGrp="1"/>
          </p:cNvSpPr>
          <p:nvPr>
            <p:ph idx="1"/>
          </p:nvPr>
        </p:nvSpPr>
        <p:spPr/>
        <p:txBody>
          <a:bodyPr vert="horz" lIns="91440" tIns="45720" rIns="91440" bIns="45720" rtlCol="0" anchor="t">
            <a:normAutofit fontScale="55000" lnSpcReduction="20000"/>
          </a:bodyPr>
          <a:lstStyle/>
          <a:p>
            <a:pPr marL="0" indent="0">
              <a:buNone/>
            </a:pPr>
            <a:r>
              <a:rPr lang="en-US" sz="5400" dirty="0">
                <a:solidFill>
                  <a:srgbClr val="56C5FF"/>
                </a:solidFill>
                <a:latin typeface="Arial" charset="0"/>
                <a:cs typeface="Arial" charset="0"/>
              </a:rPr>
              <a:t>•</a:t>
            </a:r>
            <a:r>
              <a:rPr lang="en-US" sz="5400" dirty="0">
                <a:solidFill>
                  <a:srgbClr val="FFFFFF"/>
                </a:solidFill>
                <a:latin typeface="Corbel" charset="0"/>
                <a:cs typeface="Arial" charset="0"/>
              </a:rPr>
              <a:t>List existing Assessments</a:t>
            </a:r>
          </a:p>
          <a:p>
            <a:r>
              <a:rPr lang="en-US" sz="5400" dirty="0">
                <a:solidFill>
                  <a:srgbClr val="56C5FF"/>
                </a:solidFill>
                <a:latin typeface="Arial" charset="0"/>
                <a:cs typeface="Arial" charset="0"/>
              </a:rPr>
              <a:t>•</a:t>
            </a:r>
            <a:r>
              <a:rPr lang="en-US" sz="5400" dirty="0">
                <a:solidFill>
                  <a:srgbClr val="FFFFFF"/>
                </a:solidFill>
                <a:latin typeface="Corbel" charset="0"/>
                <a:cs typeface="Arial" charset="0"/>
              </a:rPr>
              <a:t>Create new Assessment will validate the user inputs and persist in database</a:t>
            </a:r>
          </a:p>
          <a:p>
            <a:r>
              <a:rPr lang="en-US" sz="5400" dirty="0">
                <a:solidFill>
                  <a:srgbClr val="56C5FF"/>
                </a:solidFill>
                <a:latin typeface="Arial" charset="0"/>
                <a:cs typeface="Arial" charset="0"/>
              </a:rPr>
              <a:t>•</a:t>
            </a:r>
            <a:r>
              <a:rPr lang="en-US" sz="5400" dirty="0">
                <a:solidFill>
                  <a:srgbClr val="FFFFFF"/>
                </a:solidFill>
                <a:latin typeface="Corbel" charset="0"/>
                <a:cs typeface="Arial" charset="0"/>
              </a:rPr>
              <a:t>Edit Assessment name, description and date</a:t>
            </a:r>
          </a:p>
          <a:p>
            <a:r>
              <a:rPr lang="en-US" sz="5400" dirty="0">
                <a:solidFill>
                  <a:srgbClr val="56C5FF"/>
                </a:solidFill>
                <a:latin typeface="Arial" charset="0"/>
                <a:cs typeface="Arial" charset="0"/>
              </a:rPr>
              <a:t>•</a:t>
            </a:r>
            <a:r>
              <a:rPr lang="en-US" sz="5400" dirty="0">
                <a:latin typeface="Corbel" charset="0"/>
              </a:rPr>
              <a:t>Delete Assessment if not required.</a:t>
            </a:r>
            <a:endParaRPr lang="en-US" sz="5400" dirty="0">
              <a:solidFill>
                <a:srgbClr val="FFFFFF"/>
              </a:solidFill>
              <a:latin typeface="Corbel" charset="0"/>
            </a:endParaRPr>
          </a:p>
          <a:p>
            <a:r>
              <a:rPr lang="en-US" sz="5400" dirty="0">
                <a:solidFill>
                  <a:srgbClr val="56C5FF"/>
                </a:solidFill>
                <a:latin typeface="Arial" charset="0"/>
                <a:cs typeface="Arial" charset="0"/>
              </a:rPr>
              <a:t>•</a:t>
            </a:r>
            <a:r>
              <a:rPr lang="en-US" sz="5400" dirty="0">
                <a:latin typeface="Corbel" charset="0"/>
              </a:rPr>
              <a:t>Create Assessment has a functionality listing the assessments from the database. </a:t>
            </a:r>
          </a:p>
          <a:p>
            <a:r>
              <a:rPr lang="en-US" sz="5400" dirty="0">
                <a:solidFill>
                  <a:srgbClr val="56C5FF"/>
                </a:solidFill>
                <a:latin typeface="Arial" charset="0"/>
                <a:cs typeface="Arial" charset="0"/>
              </a:rPr>
              <a:t>•</a:t>
            </a:r>
            <a:r>
              <a:rPr lang="en-US" sz="5400" dirty="0">
                <a:latin typeface="Corbel" charset="0"/>
              </a:rPr>
              <a:t>Navigate to the actual questions to be prepared. </a:t>
            </a:r>
          </a:p>
          <a:p>
            <a:endParaRPr lang="en-US" dirty="0"/>
          </a:p>
        </p:txBody>
      </p:sp>
    </p:spTree>
    <p:extLst>
      <p:ext uri="{BB962C8B-B14F-4D97-AF65-F5344CB8AC3E}">
        <p14:creationId xmlns:p14="http://schemas.microsoft.com/office/powerpoint/2010/main" val="226407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19242" y="577880"/>
            <a:ext cx="9144000" cy="551266"/>
          </a:xfrm>
        </p:spPr>
        <p:txBody>
          <a:bodyPr>
            <a:normAutofit fontScale="90000"/>
          </a:bodyPr>
          <a:lstStyle/>
          <a:p>
            <a:r>
              <a:rPr lang="en-US" dirty="0"/>
              <a:t>Create Assessment(Sequence Diagram)</a:t>
            </a:r>
          </a:p>
        </p:txBody>
      </p:sp>
      <p:pic>
        <p:nvPicPr>
          <p:cNvPr id="2" name="Content Placeholder 1" descr="CreateAssessmentSD.PNG"/>
          <p:cNvPicPr>
            <a:picLocks noGrp="1" noChangeAspect="1"/>
          </p:cNvPicPr>
          <p:nvPr>
            <p:ph idx="1"/>
          </p:nvPr>
        </p:nvPicPr>
        <p:blipFill>
          <a:blip r:embed="rId3"/>
          <a:stretch>
            <a:fillRect/>
          </a:stretch>
        </p:blipFill>
        <p:spPr>
          <a:xfrm>
            <a:off x="1574811" y="1182688"/>
            <a:ext cx="10218727" cy="5205412"/>
          </a:xfrm>
        </p:spPr>
      </p:pic>
    </p:spTree>
    <p:extLst>
      <p:ext uri="{BB962C8B-B14F-4D97-AF65-F5344CB8AC3E}">
        <p14:creationId xmlns:p14="http://schemas.microsoft.com/office/powerpoint/2010/main" val="375453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685800"/>
          </a:xfrm>
        </p:spPr>
        <p:txBody>
          <a:bodyPr/>
          <a:lstStyle/>
          <a:p>
            <a:r>
              <a:rPr lang="en-US" sz="4000" b="1" dirty="0"/>
              <a:t>Tiles</a:t>
            </a:r>
          </a:p>
        </p:txBody>
      </p:sp>
      <p:pic>
        <p:nvPicPr>
          <p:cNvPr id="2" name="Content Placeholder 1" descr="tileslayout.jpeg"/>
          <p:cNvPicPr>
            <a:picLocks noGrp="1" noChangeAspect="1"/>
          </p:cNvPicPr>
          <p:nvPr>
            <p:ph idx="1"/>
          </p:nvPr>
        </p:nvPicPr>
        <p:blipFill>
          <a:blip r:embed="rId3"/>
          <a:stretch>
            <a:fillRect/>
          </a:stretch>
        </p:blipFill>
        <p:spPr>
          <a:xfrm>
            <a:off x="1979612" y="1540723"/>
            <a:ext cx="7620000" cy="4707677"/>
          </a:xfrm>
        </p:spPr>
      </p:pic>
    </p:spTree>
    <p:extLst>
      <p:ext uri="{BB962C8B-B14F-4D97-AF65-F5344CB8AC3E}">
        <p14:creationId xmlns:p14="http://schemas.microsoft.com/office/powerpoint/2010/main" val="55769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SD: Create Assessment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2412" y="2608077"/>
            <a:ext cx="9144001" cy="2711471"/>
          </a:xfrm>
        </p:spPr>
      </p:pic>
    </p:spTree>
    <p:extLst>
      <p:ext uri="{BB962C8B-B14F-4D97-AF65-F5344CB8AC3E}">
        <p14:creationId xmlns:p14="http://schemas.microsoft.com/office/powerpoint/2010/main" val="96954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Create </a:t>
            </a:r>
            <a:r>
              <a:rPr lang="en-US" dirty="0" smtClean="0"/>
              <a:t>Question</a:t>
            </a:r>
            <a:endParaRPr lang="en-US" dirty="0"/>
          </a:p>
        </p:txBody>
      </p:sp>
      <p:sp>
        <p:nvSpPr>
          <p:cNvPr id="14" name="Content Placeholder 13"/>
          <p:cNvSpPr>
            <a:spLocks noGrp="1"/>
          </p:cNvSpPr>
          <p:nvPr>
            <p:ph idx="1"/>
          </p:nvPr>
        </p:nvSpPr>
        <p:spPr/>
        <p:txBody>
          <a:bodyPr vert="horz" lIns="91440" tIns="45720" rIns="91440" bIns="45720" rtlCol="0" anchor="t">
            <a:normAutofit fontScale="92500" lnSpcReduction="10000"/>
          </a:bodyPr>
          <a:lstStyle/>
          <a:p>
            <a:pPr marL="0" indent="0">
              <a:buNone/>
            </a:pPr>
            <a:r>
              <a:rPr lang="en-US" sz="5400" dirty="0">
                <a:solidFill>
                  <a:srgbClr val="56C5FF"/>
                </a:solidFill>
                <a:latin typeface="Arial" charset="0"/>
                <a:cs typeface="Arial" charset="0"/>
              </a:rPr>
              <a:t>•</a:t>
            </a:r>
            <a:r>
              <a:rPr lang="en-US" sz="5400" dirty="0">
                <a:solidFill>
                  <a:srgbClr val="FFFFFF"/>
                </a:solidFill>
                <a:latin typeface="Corbel" charset="0"/>
                <a:cs typeface="Arial" charset="0"/>
              </a:rPr>
              <a:t>List existing Questions</a:t>
            </a:r>
          </a:p>
          <a:p>
            <a:pPr marL="0" indent="0">
              <a:buNone/>
            </a:pPr>
            <a:r>
              <a:rPr lang="en-US" sz="5400" dirty="0">
                <a:solidFill>
                  <a:srgbClr val="56C5FF"/>
                </a:solidFill>
                <a:latin typeface="Arial" charset="0"/>
                <a:cs typeface="Arial" charset="0"/>
              </a:rPr>
              <a:t>	•</a:t>
            </a:r>
            <a:r>
              <a:rPr lang="en-US" sz="5400" dirty="0">
                <a:solidFill>
                  <a:srgbClr val="FFFFFF"/>
                </a:solidFill>
                <a:latin typeface="Corbel" charset="0"/>
                <a:cs typeface="Arial" charset="0"/>
              </a:rPr>
              <a:t>Validate user input</a:t>
            </a:r>
          </a:p>
          <a:p>
            <a:pPr marL="0" indent="0">
              <a:buNone/>
            </a:pPr>
            <a:r>
              <a:rPr lang="en-US" sz="5400" dirty="0">
                <a:solidFill>
                  <a:srgbClr val="56C5FF"/>
                </a:solidFill>
                <a:latin typeface="Arial" charset="0"/>
                <a:cs typeface="Arial" charset="0"/>
              </a:rPr>
              <a:t>	•</a:t>
            </a:r>
            <a:r>
              <a:rPr lang="en-US" sz="5400" dirty="0">
                <a:latin typeface="Corbel" charset="0"/>
              </a:rPr>
              <a:t>Add question in assessment.</a:t>
            </a:r>
            <a:endParaRPr lang="en-US" sz="5400" dirty="0">
              <a:solidFill>
                <a:srgbClr val="FFFFFF"/>
              </a:solidFill>
              <a:latin typeface="Corbel" charset="0"/>
            </a:endParaRPr>
          </a:p>
          <a:p>
            <a:pPr marL="0" indent="0">
              <a:buNone/>
            </a:pPr>
            <a:r>
              <a:rPr lang="en-US" sz="5400" dirty="0">
                <a:solidFill>
                  <a:srgbClr val="56C5FF"/>
                </a:solidFill>
                <a:latin typeface="Arial" charset="0"/>
                <a:cs typeface="Arial" charset="0"/>
              </a:rPr>
              <a:t>	•</a:t>
            </a:r>
            <a:r>
              <a:rPr lang="en-US" sz="5400" dirty="0">
                <a:latin typeface="Corbel" charset="0"/>
              </a:rPr>
              <a:t>Assessment is persisted, so is 	the Question (</a:t>
            </a:r>
            <a:r>
              <a:rPr lang="en-US" sz="5400" dirty="0" err="1">
                <a:latin typeface="Corbel" charset="0"/>
              </a:rPr>
              <a:t>CascdeALL</a:t>
            </a:r>
            <a:r>
              <a:rPr lang="en-US" sz="5400" dirty="0">
                <a:latin typeface="Corbel" charset="0"/>
              </a:rPr>
              <a:t>)</a:t>
            </a:r>
          </a:p>
          <a:p>
            <a:endParaRPr lang="en-US" dirty="0"/>
          </a:p>
        </p:txBody>
      </p:sp>
    </p:spTree>
    <p:extLst>
      <p:ext uri="{BB962C8B-B14F-4D97-AF65-F5344CB8AC3E}">
        <p14:creationId xmlns:p14="http://schemas.microsoft.com/office/powerpoint/2010/main" val="410113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SD: Create Question</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2413" y="2770946"/>
            <a:ext cx="9144001" cy="2385392"/>
          </a:xfrm>
        </p:spPr>
      </p:pic>
    </p:spTree>
    <p:extLst>
      <p:ext uri="{BB962C8B-B14F-4D97-AF65-F5344CB8AC3E}">
        <p14:creationId xmlns:p14="http://schemas.microsoft.com/office/powerpoint/2010/main" val="385027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Create </a:t>
            </a:r>
            <a:r>
              <a:rPr lang="en-US"/>
              <a:t>Answer</a:t>
            </a:r>
            <a:endParaRPr lang="en-US" dirty="0"/>
          </a:p>
        </p:txBody>
      </p:sp>
      <p:sp>
        <p:nvSpPr>
          <p:cNvPr id="14" name="Content Placeholder 13"/>
          <p:cNvSpPr>
            <a:spLocks noGrp="1"/>
          </p:cNvSpPr>
          <p:nvPr>
            <p:ph idx="1"/>
          </p:nvPr>
        </p:nvSpPr>
        <p:spPr/>
        <p:txBody>
          <a:bodyPr vert="horz" lIns="91440" tIns="45720" rIns="91440" bIns="45720" rtlCol="0" anchor="t">
            <a:normAutofit fontScale="92500" lnSpcReduction="10000"/>
          </a:bodyPr>
          <a:lstStyle/>
          <a:p>
            <a:pPr marL="0" indent="0">
              <a:buNone/>
            </a:pPr>
            <a:r>
              <a:rPr lang="en-US" sz="5400" dirty="0">
                <a:solidFill>
                  <a:srgbClr val="56C5FF"/>
                </a:solidFill>
                <a:latin typeface="Arial" charset="0"/>
                <a:cs typeface="Arial" charset="0"/>
              </a:rPr>
              <a:t>•</a:t>
            </a:r>
            <a:r>
              <a:rPr lang="en-US" sz="5400" dirty="0">
                <a:solidFill>
                  <a:srgbClr val="FFFFFF"/>
                </a:solidFill>
                <a:latin typeface="Corbel" charset="0"/>
                <a:cs typeface="Arial" charset="0"/>
              </a:rPr>
              <a:t>List existing </a:t>
            </a:r>
            <a:r>
              <a:rPr lang="en-US" sz="5400">
                <a:solidFill>
                  <a:srgbClr val="FFFFFF"/>
                </a:solidFill>
                <a:latin typeface="Corbel" charset="0"/>
                <a:cs typeface="Arial" charset="0"/>
              </a:rPr>
              <a:t>Answers</a:t>
            </a:r>
            <a:endParaRPr lang="en-US" sz="5400" dirty="0">
              <a:solidFill>
                <a:srgbClr val="FFFFFF"/>
              </a:solidFill>
              <a:latin typeface="Corbel" charset="0"/>
              <a:cs typeface="Arial" charset="0"/>
            </a:endParaRPr>
          </a:p>
          <a:p>
            <a:pPr marL="0" indent="0">
              <a:buNone/>
            </a:pPr>
            <a:r>
              <a:rPr lang="en-US" sz="5400" dirty="0">
                <a:solidFill>
                  <a:srgbClr val="56C5FF"/>
                </a:solidFill>
                <a:latin typeface="Arial" charset="0"/>
                <a:cs typeface="Arial" charset="0"/>
              </a:rPr>
              <a:t>	•</a:t>
            </a:r>
            <a:r>
              <a:rPr lang="en-US" sz="5400" dirty="0">
                <a:solidFill>
                  <a:srgbClr val="FFFFFF"/>
                </a:solidFill>
                <a:latin typeface="Corbel" charset="0"/>
                <a:cs typeface="Arial" charset="0"/>
              </a:rPr>
              <a:t>Validate user input</a:t>
            </a:r>
          </a:p>
          <a:p>
            <a:pPr marL="0" indent="0">
              <a:buNone/>
            </a:pPr>
            <a:r>
              <a:rPr lang="en-US" sz="5400" dirty="0">
                <a:solidFill>
                  <a:srgbClr val="56C5FF"/>
                </a:solidFill>
                <a:latin typeface="Arial" charset="0"/>
                <a:cs typeface="Arial" charset="0"/>
              </a:rPr>
              <a:t>	•</a:t>
            </a:r>
            <a:r>
              <a:rPr lang="en-US" sz="5400" dirty="0">
                <a:latin typeface="Corbel" charset="0"/>
              </a:rPr>
              <a:t>Add answer in question.</a:t>
            </a:r>
            <a:endParaRPr lang="en-US" sz="5400" dirty="0">
              <a:solidFill>
                <a:srgbClr val="FFFFFF"/>
              </a:solidFill>
              <a:latin typeface="Corbel" charset="0"/>
            </a:endParaRPr>
          </a:p>
          <a:p>
            <a:pPr marL="0" indent="0">
              <a:buNone/>
            </a:pPr>
            <a:r>
              <a:rPr lang="en-US" sz="5400" dirty="0">
                <a:solidFill>
                  <a:srgbClr val="56C5FF"/>
                </a:solidFill>
                <a:latin typeface="Arial" charset="0"/>
                <a:cs typeface="Arial" charset="0"/>
              </a:rPr>
              <a:t>	•</a:t>
            </a:r>
            <a:r>
              <a:rPr lang="en-US" sz="5400" dirty="0">
                <a:latin typeface="Corbel" charset="0"/>
              </a:rPr>
              <a:t>Question is persisted, so is 	the Answer(</a:t>
            </a:r>
            <a:r>
              <a:rPr lang="en-US" sz="5400" dirty="0" err="1">
                <a:latin typeface="Corbel" charset="0"/>
              </a:rPr>
              <a:t>CascdeALL</a:t>
            </a:r>
            <a:r>
              <a:rPr lang="en-US" sz="5400" dirty="0">
                <a:latin typeface="Corbel" charset="0"/>
              </a:rPr>
              <a:t>)</a:t>
            </a:r>
          </a:p>
          <a:p>
            <a:endParaRPr lang="en-US" dirty="0"/>
          </a:p>
        </p:txBody>
      </p:sp>
    </p:spTree>
    <p:extLst>
      <p:ext uri="{BB962C8B-B14F-4D97-AF65-F5344CB8AC3E}">
        <p14:creationId xmlns:p14="http://schemas.microsoft.com/office/powerpoint/2010/main" val="290878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SD: Create Answer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2413" y="2826568"/>
            <a:ext cx="9144001" cy="2274031"/>
          </a:xfrm>
        </p:spPr>
      </p:pic>
    </p:spTree>
    <p:extLst>
      <p:ext uri="{BB962C8B-B14F-4D97-AF65-F5344CB8AC3E}">
        <p14:creationId xmlns:p14="http://schemas.microsoft.com/office/powerpoint/2010/main" val="66793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Take Assessment</a:t>
            </a:r>
            <a:endParaRPr lang="en-US" dirty="0"/>
          </a:p>
        </p:txBody>
      </p:sp>
      <p:sp>
        <p:nvSpPr>
          <p:cNvPr id="14" name="Content Placeholder 13"/>
          <p:cNvSpPr>
            <a:spLocks noGrp="1"/>
          </p:cNvSpPr>
          <p:nvPr>
            <p:ph idx="1"/>
          </p:nvPr>
        </p:nvSpPr>
        <p:spPr/>
        <p:txBody>
          <a:bodyPr vert="horz" lIns="91440" tIns="45720" rIns="91440" bIns="45720" rtlCol="0" anchor="t">
            <a:normAutofit fontScale="77500" lnSpcReduction="20000"/>
          </a:bodyPr>
          <a:lstStyle/>
          <a:p>
            <a:r>
              <a:rPr lang="en-US" sz="5400" dirty="0" smtClean="0">
                <a:solidFill>
                  <a:srgbClr val="FFFFFF"/>
                </a:solidFill>
                <a:latin typeface="Corbel" charset="0"/>
                <a:cs typeface="Arial" charset="0"/>
              </a:rPr>
              <a:t>Display open assessments to the Student.</a:t>
            </a:r>
            <a:endParaRPr lang="en-US" dirty="0"/>
          </a:p>
          <a:p>
            <a:r>
              <a:rPr lang="en-US" sz="5400" dirty="0" smtClean="0">
                <a:solidFill>
                  <a:srgbClr val="FFFFFF"/>
                </a:solidFill>
                <a:latin typeface="Corbel" charset="0"/>
                <a:cs typeface="Arial" charset="0"/>
              </a:rPr>
              <a:t>Student selects the assessment to take.</a:t>
            </a:r>
          </a:p>
          <a:p>
            <a:r>
              <a:rPr lang="en-US" sz="5400" dirty="0" smtClean="0">
                <a:solidFill>
                  <a:srgbClr val="FFFFFF"/>
                </a:solidFill>
                <a:latin typeface="Corbel" charset="0"/>
                <a:cs typeface="Arial" charset="0"/>
              </a:rPr>
              <a:t>Student performs the assessment and submit it.</a:t>
            </a:r>
          </a:p>
          <a:p>
            <a:r>
              <a:rPr lang="en-US" sz="5400" dirty="0" smtClean="0">
                <a:solidFill>
                  <a:srgbClr val="FFFFFF"/>
                </a:solidFill>
                <a:latin typeface="Corbel" charset="0"/>
                <a:cs typeface="Arial" charset="0"/>
              </a:rPr>
              <a:t>View the assessment result in next page.</a:t>
            </a:r>
          </a:p>
        </p:txBody>
      </p:sp>
    </p:spTree>
    <p:extLst>
      <p:ext uri="{BB962C8B-B14F-4D97-AF65-F5344CB8AC3E}">
        <p14:creationId xmlns:p14="http://schemas.microsoft.com/office/powerpoint/2010/main" val="370322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Assessment System</a:t>
            </a:r>
            <a:endParaRPr lang="en-US" dirty="0"/>
          </a:p>
        </p:txBody>
      </p:sp>
      <p:sp>
        <p:nvSpPr>
          <p:cNvPr id="14" name="Content Placeholder 13"/>
          <p:cNvSpPr>
            <a:spLocks noGrp="1"/>
          </p:cNvSpPr>
          <p:nvPr>
            <p:ph idx="1"/>
          </p:nvPr>
        </p:nvSpPr>
        <p:spPr/>
        <p:txBody>
          <a:bodyPr/>
          <a:lstStyle/>
          <a:p>
            <a:pPr marL="0" indent="0">
              <a:buNone/>
            </a:pPr>
            <a:r>
              <a:rPr lang="en-US" dirty="0" smtClean="0"/>
              <a:t>A web application that allows teachers to gives tests to students and evaluate their work</a:t>
            </a:r>
            <a:endParaRPr lang="en-US" dirty="0"/>
          </a:p>
        </p:txBody>
      </p:sp>
    </p:spTree>
    <p:extLst>
      <p:ext uri="{BB962C8B-B14F-4D97-AF65-F5344CB8AC3E}">
        <p14:creationId xmlns:p14="http://schemas.microsoft.com/office/powerpoint/2010/main" val="7314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685800"/>
          </a:xfrm>
        </p:spPr>
        <p:txBody>
          <a:bodyPr/>
          <a:lstStyle/>
          <a:p>
            <a:r>
              <a:rPr lang="en-US" dirty="0" smtClean="0"/>
              <a:t>SD: Take Assessment</a:t>
            </a:r>
            <a:endParaRPr lang="en-US" dirty="0"/>
          </a:p>
        </p:txBody>
      </p:sp>
      <p:pic>
        <p:nvPicPr>
          <p:cNvPr id="8" name="Picture 7"/>
          <p:cNvPicPr>
            <a:picLocks noChangeAspect="1"/>
          </p:cNvPicPr>
          <p:nvPr/>
        </p:nvPicPr>
        <p:blipFill>
          <a:blip r:embed="rId3"/>
          <a:stretch>
            <a:fillRect/>
          </a:stretch>
        </p:blipFill>
        <p:spPr>
          <a:xfrm>
            <a:off x="939800" y="1219200"/>
            <a:ext cx="10793412" cy="5410200"/>
          </a:xfrm>
          <a:prstGeom prst="rect">
            <a:avLst/>
          </a:prstGeom>
        </p:spPr>
      </p:pic>
    </p:spTree>
    <p:extLst>
      <p:ext uri="{BB962C8B-B14F-4D97-AF65-F5344CB8AC3E}">
        <p14:creationId xmlns:p14="http://schemas.microsoft.com/office/powerpoint/2010/main" val="414546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3581400"/>
          </a:xfrm>
        </p:spPr>
        <p:txBody>
          <a:bodyPr>
            <a:normAutofit/>
          </a:bodyPr>
          <a:lstStyle/>
          <a:p>
            <a:pPr algn="ctr"/>
            <a:r>
              <a:rPr lang="en-US" sz="8800" dirty="0" smtClean="0"/>
              <a:t>Q &amp; A</a:t>
            </a:r>
            <a:endParaRPr lang="en-US" sz="8800" dirty="0"/>
          </a:p>
        </p:txBody>
      </p:sp>
    </p:spTree>
    <p:extLst>
      <p:ext uri="{BB962C8B-B14F-4D97-AF65-F5344CB8AC3E}">
        <p14:creationId xmlns:p14="http://schemas.microsoft.com/office/powerpoint/2010/main" val="265782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Used Technologies</a:t>
            </a:r>
            <a:endParaRPr lang="en-US" dirty="0"/>
          </a:p>
        </p:txBody>
      </p:sp>
      <p:sp>
        <p:nvSpPr>
          <p:cNvPr id="14" name="Content Placeholder 13"/>
          <p:cNvSpPr>
            <a:spLocks noGrp="1"/>
          </p:cNvSpPr>
          <p:nvPr>
            <p:ph idx="1"/>
          </p:nvPr>
        </p:nvSpPr>
        <p:spPr/>
        <p:txBody>
          <a:bodyPr/>
          <a:lstStyle/>
          <a:p>
            <a:r>
              <a:rPr lang="en-US" dirty="0" smtClean="0"/>
              <a:t>Spring MVC</a:t>
            </a:r>
          </a:p>
          <a:p>
            <a:r>
              <a:rPr lang="en-US" dirty="0" smtClean="0"/>
              <a:t>MySQL</a:t>
            </a:r>
          </a:p>
          <a:p>
            <a:r>
              <a:rPr lang="en-US" dirty="0" smtClean="0"/>
              <a:t>AJAX</a:t>
            </a:r>
          </a:p>
          <a:p>
            <a:r>
              <a:rPr lang="en-US" dirty="0" smtClean="0"/>
              <a:t>Hibernate</a:t>
            </a:r>
          </a:p>
          <a:p>
            <a:r>
              <a:rPr lang="en-US" dirty="0" smtClean="0"/>
              <a:t>JSR 303 Validation</a:t>
            </a:r>
          </a:p>
          <a:p>
            <a:r>
              <a:rPr lang="en-US" dirty="0" smtClean="0"/>
              <a:t>Dependency Injection</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pic>
        <p:nvPicPr>
          <p:cNvPr id="4" name="Content Placeholder 3"/>
          <p:cNvPicPr>
            <a:picLocks noGrp="1" noChangeAspect="1"/>
          </p:cNvPicPr>
          <p:nvPr>
            <p:ph idx="1"/>
          </p:nvPr>
        </p:nvPicPr>
        <p:blipFill>
          <a:blip r:embed="rId3"/>
          <a:stretch>
            <a:fillRect/>
          </a:stretch>
        </p:blipFill>
        <p:spPr>
          <a:xfrm>
            <a:off x="2002855" y="2061897"/>
            <a:ext cx="8173591" cy="3801005"/>
          </a:xfrm>
          <a:prstGeom prst="rect">
            <a:avLst/>
          </a:prstGeom>
        </p:spPr>
      </p:pic>
    </p:spTree>
    <p:extLst>
      <p:ext uri="{BB962C8B-B14F-4D97-AF65-F5344CB8AC3E}">
        <p14:creationId xmlns:p14="http://schemas.microsoft.com/office/powerpoint/2010/main" val="31750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Domain object model</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8212" y="1945653"/>
            <a:ext cx="8077200" cy="4196813"/>
          </a:xfrm>
        </p:spPr>
      </p:pic>
    </p:spTree>
    <p:extLst>
      <p:ext uri="{BB962C8B-B14F-4D97-AF65-F5344CB8AC3E}">
        <p14:creationId xmlns:p14="http://schemas.microsoft.com/office/powerpoint/2010/main" val="138740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Login</a:t>
            </a:r>
            <a:endParaRPr lang="en-US" dirty="0"/>
          </a:p>
        </p:txBody>
      </p:sp>
      <p:sp>
        <p:nvSpPr>
          <p:cNvPr id="14" name="Content Placeholder 13"/>
          <p:cNvSpPr>
            <a:spLocks noGrp="1"/>
          </p:cNvSpPr>
          <p:nvPr>
            <p:ph idx="1"/>
          </p:nvPr>
        </p:nvSpPr>
        <p:spPr/>
        <p:txBody>
          <a:bodyPr/>
          <a:lstStyle/>
          <a:p>
            <a:r>
              <a:rPr lang="en-US" dirty="0" smtClean="0"/>
              <a:t>Configured through servlet-context.xml </a:t>
            </a:r>
            <a:endParaRPr lang="en-US" dirty="0"/>
          </a:p>
          <a:p>
            <a:r>
              <a:rPr lang="en-US" dirty="0"/>
              <a:t> </a:t>
            </a:r>
            <a:r>
              <a:rPr lang="en-US" dirty="0" smtClean="0"/>
              <a:t>Login view has 2 text fields </a:t>
            </a:r>
            <a:r>
              <a:rPr lang="en-US" dirty="0" err="1" smtClean="0"/>
              <a:t>j_username</a:t>
            </a:r>
            <a:r>
              <a:rPr lang="en-US" dirty="0" smtClean="0"/>
              <a:t>, </a:t>
            </a:r>
            <a:r>
              <a:rPr lang="en-US" dirty="0" err="1" smtClean="0"/>
              <a:t>j_password</a:t>
            </a:r>
            <a:endParaRPr lang="en-US" dirty="0" smtClean="0"/>
          </a:p>
          <a:p>
            <a:r>
              <a:rPr lang="en-US" dirty="0" smtClean="0"/>
              <a:t>The login form posts </a:t>
            </a:r>
            <a:r>
              <a:rPr lang="en-US" dirty="0"/>
              <a:t>to </a:t>
            </a:r>
            <a:r>
              <a:rPr lang="en-US" dirty="0" err="1" smtClean="0"/>
              <a:t>j_spring_security_check</a:t>
            </a:r>
            <a:r>
              <a:rPr lang="en-US" dirty="0" smtClean="0"/>
              <a:t> for validation</a:t>
            </a:r>
          </a:p>
          <a:p>
            <a:r>
              <a:rPr lang="en-US" dirty="0" smtClean="0"/>
              <a:t>Spring framework compares credentials to data retried by the query provided in configuration</a:t>
            </a:r>
            <a:r>
              <a:rPr lang="en-US" dirty="0"/>
              <a:t> </a:t>
            </a:r>
            <a:r>
              <a:rPr lang="en-US" dirty="0" smtClean="0"/>
              <a:t>and loads user roles</a:t>
            </a:r>
            <a:r>
              <a:rPr lang="en-US" dirty="0"/>
              <a:t> </a:t>
            </a:r>
            <a:r>
              <a:rPr lang="en-US" dirty="0" smtClean="0"/>
              <a:t>if correct credentials</a:t>
            </a:r>
          </a:p>
          <a:p>
            <a:r>
              <a:rPr lang="en-US" dirty="0" smtClean="0"/>
              <a:t>Users gets redirected to the home page with welcome message on top and option to logout</a:t>
            </a:r>
          </a:p>
        </p:txBody>
      </p:sp>
    </p:spTree>
    <p:extLst>
      <p:ext uri="{BB962C8B-B14F-4D97-AF65-F5344CB8AC3E}">
        <p14:creationId xmlns:p14="http://schemas.microsoft.com/office/powerpoint/2010/main" val="3467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Registration</a:t>
            </a:r>
            <a:endParaRPr lang="en-US" dirty="0"/>
          </a:p>
        </p:txBody>
      </p:sp>
      <p:sp>
        <p:nvSpPr>
          <p:cNvPr id="14" name="Content Placeholder 13"/>
          <p:cNvSpPr>
            <a:spLocks noGrp="1"/>
          </p:cNvSpPr>
          <p:nvPr>
            <p:ph idx="1"/>
          </p:nvPr>
        </p:nvSpPr>
        <p:spPr/>
        <p:txBody>
          <a:bodyPr>
            <a:normAutofit/>
          </a:bodyPr>
          <a:lstStyle/>
          <a:p>
            <a:r>
              <a:rPr lang="en-US" dirty="0" smtClean="0"/>
              <a:t>The user provides his profile info:</a:t>
            </a:r>
          </a:p>
          <a:p>
            <a:pPr lvl="1"/>
            <a:r>
              <a:rPr lang="en-US" dirty="0" smtClean="0"/>
              <a:t>Username</a:t>
            </a:r>
          </a:p>
          <a:p>
            <a:pPr lvl="1"/>
            <a:r>
              <a:rPr lang="en-US" dirty="0" smtClean="0"/>
              <a:t>Password</a:t>
            </a:r>
          </a:p>
          <a:p>
            <a:pPr lvl="1"/>
            <a:r>
              <a:rPr lang="en-US" dirty="0" smtClean="0"/>
              <a:t>Account type (student/teacher)</a:t>
            </a:r>
            <a:endParaRPr lang="en-US" dirty="0"/>
          </a:p>
          <a:p>
            <a:r>
              <a:rPr lang="en-US" dirty="0" smtClean="0"/>
              <a:t>Data is validated using JSR 303 validation</a:t>
            </a:r>
          </a:p>
          <a:p>
            <a:r>
              <a:rPr lang="en-US" dirty="0" smtClean="0"/>
              <a:t>In case of in correct data, error messages are displayed from resources files according to existing culture</a:t>
            </a:r>
          </a:p>
        </p:txBody>
      </p:sp>
    </p:spTree>
    <p:extLst>
      <p:ext uri="{BB962C8B-B14F-4D97-AF65-F5344CB8AC3E}">
        <p14:creationId xmlns:p14="http://schemas.microsoft.com/office/powerpoint/2010/main" val="377834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 Sequence Diagram</a:t>
            </a:r>
            <a:endParaRPr lang="en-US"/>
          </a:p>
        </p:txBody>
      </p:sp>
      <p:pic>
        <p:nvPicPr>
          <p:cNvPr id="4" name="Content Placeholder 3"/>
          <p:cNvPicPr>
            <a:picLocks noGrp="1" noChangeAspect="1"/>
          </p:cNvPicPr>
          <p:nvPr>
            <p:ph idx="1"/>
          </p:nvPr>
        </p:nvPicPr>
        <p:blipFill>
          <a:blip r:embed="rId3"/>
          <a:stretch>
            <a:fillRect/>
          </a:stretch>
        </p:blipFill>
        <p:spPr>
          <a:xfrm>
            <a:off x="1979612" y="2209800"/>
            <a:ext cx="7675127" cy="4167440"/>
          </a:xfrm>
          <a:prstGeom prst="rect">
            <a:avLst/>
          </a:prstGeom>
        </p:spPr>
      </p:pic>
    </p:spTree>
    <p:extLst>
      <p:ext uri="{BB962C8B-B14F-4D97-AF65-F5344CB8AC3E}">
        <p14:creationId xmlns:p14="http://schemas.microsoft.com/office/powerpoint/2010/main" val="81584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Registration (cont.)</a:t>
            </a:r>
            <a:endParaRPr lang="en-US" dirty="0"/>
          </a:p>
        </p:txBody>
      </p:sp>
      <p:sp>
        <p:nvSpPr>
          <p:cNvPr id="14" name="Content Placeholder 13"/>
          <p:cNvSpPr>
            <a:spLocks noGrp="1"/>
          </p:cNvSpPr>
          <p:nvPr>
            <p:ph idx="1"/>
          </p:nvPr>
        </p:nvSpPr>
        <p:spPr/>
        <p:txBody>
          <a:bodyPr>
            <a:normAutofit/>
          </a:bodyPr>
          <a:lstStyle/>
          <a:p>
            <a:r>
              <a:rPr lang="en-US" dirty="0" smtClean="0"/>
              <a:t>In case of no errors data is passed to service layer.</a:t>
            </a:r>
            <a:endParaRPr lang="en-US" dirty="0"/>
          </a:p>
          <a:p>
            <a:r>
              <a:rPr lang="en-US" dirty="0" smtClean="0"/>
              <a:t>Service layer passes the data to the persistence layer</a:t>
            </a:r>
          </a:p>
          <a:p>
            <a:r>
              <a:rPr lang="en-US" dirty="0" smtClean="0"/>
              <a:t>User is then redirected to successful page</a:t>
            </a:r>
          </a:p>
          <a:p>
            <a:r>
              <a:rPr lang="en-US" dirty="0" smtClean="0"/>
              <a:t>This is an implementation of PRG (Post/Redirect/Get) pattern</a:t>
            </a:r>
            <a:endParaRPr lang="en-US" dirty="0"/>
          </a:p>
        </p:txBody>
      </p:sp>
    </p:spTree>
    <p:extLst>
      <p:ext uri="{BB962C8B-B14F-4D97-AF65-F5344CB8AC3E}">
        <p14:creationId xmlns:p14="http://schemas.microsoft.com/office/powerpoint/2010/main" val="388072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511</Words>
  <Application>Microsoft Office PowerPoint</Application>
  <PresentationFormat>Custom</PresentationFormat>
  <Paragraphs>92</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Digital Blue Tunnel 16x9</vt:lpstr>
      <vt:lpstr>Assessment System</vt:lpstr>
      <vt:lpstr>Assessment System</vt:lpstr>
      <vt:lpstr>Used Technologies</vt:lpstr>
      <vt:lpstr>Use Case</vt:lpstr>
      <vt:lpstr>Domain object model</vt:lpstr>
      <vt:lpstr>Login</vt:lpstr>
      <vt:lpstr>Registration</vt:lpstr>
      <vt:lpstr>Registration Sequence Diagram</vt:lpstr>
      <vt:lpstr>Registration (cont.)</vt:lpstr>
      <vt:lpstr>Create Assessment</vt:lpstr>
      <vt:lpstr>Create Assessment</vt:lpstr>
      <vt:lpstr>Create Assessment(Sequence Diagram)</vt:lpstr>
      <vt:lpstr>Tiles</vt:lpstr>
      <vt:lpstr>SD: Create Assessment</vt:lpstr>
      <vt:lpstr>Create Question</vt:lpstr>
      <vt:lpstr>SD: Create Question</vt:lpstr>
      <vt:lpstr>Create Answer</vt:lpstr>
      <vt:lpstr>SD: Create Answer</vt:lpstr>
      <vt:lpstr>Take Assessment</vt:lpstr>
      <vt:lpstr>SD: Take Assessment</vt:lpstr>
      <vt:lpstr>Q &amp; 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System</dc:title>
  <dc:creator/>
  <cp:keywords/>
  <cp:lastModifiedBy/>
  <cp:revision>8</cp:revision>
  <dcterms:created xsi:type="dcterms:W3CDTF">2015-04-02T03:56:39Z</dcterms:created>
  <dcterms:modified xsi:type="dcterms:W3CDTF">2015-06-18T07:43:21Z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