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77" r:id="rId6"/>
    <p:sldId id="278" r:id="rId7"/>
    <p:sldId id="279" r:id="rId8"/>
    <p:sldId id="260" r:id="rId9"/>
    <p:sldId id="261" r:id="rId10"/>
    <p:sldId id="262" r:id="rId11"/>
    <p:sldId id="264" r:id="rId12"/>
    <p:sldId id="265" r:id="rId13"/>
    <p:sldId id="266" r:id="rId14"/>
    <p:sldId id="267" r:id="rId15"/>
    <p:sldId id="268" r:id="rId16"/>
    <p:sldId id="269" r:id="rId17"/>
    <p:sldId id="270" r:id="rId18"/>
    <p:sldId id="271" r:id="rId19"/>
    <p:sldId id="275"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31995" y="106045"/>
            <a:ext cx="6543040" cy="1233170"/>
          </a:xfrm>
        </p:spPr>
        <p:txBody>
          <a:bodyPr/>
          <a:lstStyle/>
          <a:p>
            <a:r>
              <a:rPr lang="en-US" b="1" u="sng" dirty="0">
                <a:gradFill>
                  <a:gsLst>
                    <a:gs pos="0">
                      <a:srgbClr val="012D86"/>
                    </a:gs>
                    <a:gs pos="100000">
                      <a:srgbClr val="0E2557"/>
                    </a:gs>
                  </a:gsLst>
                  <a:lin scaled="0"/>
                </a:gradFill>
              </a:rPr>
              <a:t>JAVA  TECHNOLOGIES</a:t>
            </a:r>
            <a:endParaRPr lang="en-US" b="1" u="sng" dirty="0">
              <a:gradFill>
                <a:gsLst>
                  <a:gs pos="0">
                    <a:srgbClr val="012D86"/>
                  </a:gs>
                  <a:gs pos="100000">
                    <a:srgbClr val="0E2557"/>
                  </a:gs>
                </a:gsLst>
                <a:lin scaled="0"/>
              </a:gradFill>
            </a:endParaRPr>
          </a:p>
        </p:txBody>
      </p:sp>
      <p:sp>
        <p:nvSpPr>
          <p:cNvPr id="3" name="Subtitle 2"/>
          <p:cNvSpPr>
            <a:spLocks noGrp="1"/>
          </p:cNvSpPr>
          <p:nvPr>
            <p:ph type="subTitle" idx="1"/>
          </p:nvPr>
        </p:nvSpPr>
        <p:spPr>
          <a:xfrm>
            <a:off x="2063750" y="2927350"/>
            <a:ext cx="9218295" cy="3561080"/>
          </a:xfrm>
        </p:spPr>
        <p:txBody>
          <a:bodyPr/>
          <a:lstStyle/>
          <a:p>
            <a:r>
              <a:rPr lang="en-US" b="1" u="sng"/>
              <a:t>PROJECT PRESENTATION:</a:t>
            </a:r>
            <a:endParaRPr lang="en-US" b="1" u="sng"/>
          </a:p>
          <a:p>
            <a:r>
              <a:rPr lang="en-US" b="1">
                <a:gradFill>
                  <a:gsLst>
                    <a:gs pos="0">
                      <a:srgbClr val="14CD68"/>
                    </a:gs>
                    <a:gs pos="100000">
                      <a:srgbClr val="035C7D"/>
                    </a:gs>
                  </a:gsLst>
                  <a:lin scaled="0"/>
                </a:gradFill>
              </a:rPr>
              <a:t>BONU PAVAN KUMAR</a:t>
            </a:r>
            <a:endParaRPr lang="en-US" b="1">
              <a:gradFill>
                <a:gsLst>
                  <a:gs pos="0">
                    <a:srgbClr val="14CD68"/>
                  </a:gs>
                  <a:gs pos="100000">
                    <a:srgbClr val="035C7D"/>
                  </a:gs>
                </a:gsLst>
                <a:lin scaled="0"/>
              </a:gradFill>
            </a:endParaRPr>
          </a:p>
          <a:p>
            <a:r>
              <a:rPr lang="en-US" b="1">
                <a:gradFill>
                  <a:gsLst>
                    <a:gs pos="0">
                      <a:srgbClr val="14CD68"/>
                    </a:gs>
                    <a:gs pos="100000">
                      <a:srgbClr val="035C7D"/>
                    </a:gs>
                  </a:gsLst>
                  <a:lin scaled="0"/>
                </a:gradFill>
              </a:rPr>
              <a:t>190101120054-CSE </a:t>
            </a:r>
            <a:endParaRPr lang="en-US" b="1">
              <a:gradFill>
                <a:gsLst>
                  <a:gs pos="0">
                    <a:srgbClr val="14CD68"/>
                  </a:gs>
                  <a:gs pos="100000">
                    <a:srgbClr val="035C7D"/>
                  </a:gs>
                </a:gsLst>
                <a:lin scaled="0"/>
              </a:gradFill>
            </a:endParaRPr>
          </a:p>
          <a:p>
            <a:r>
              <a:rPr lang="en-US" b="1">
                <a:gradFill>
                  <a:gsLst>
                    <a:gs pos="0">
                      <a:srgbClr val="14CD68"/>
                    </a:gs>
                    <a:gs pos="100000">
                      <a:srgbClr val="035C7D"/>
                    </a:gs>
                  </a:gsLst>
                  <a:lin scaled="0"/>
                </a:gradFill>
              </a:rPr>
              <a:t>     POTNURU VARUN-</a:t>
            </a:r>
            <a:endParaRPr lang="en-US" b="1">
              <a:gradFill>
                <a:gsLst>
                  <a:gs pos="0">
                    <a:srgbClr val="14CD68"/>
                  </a:gs>
                  <a:gs pos="100000">
                    <a:srgbClr val="035C7D"/>
                  </a:gs>
                </a:gsLst>
                <a:lin scaled="0"/>
              </a:gradFill>
            </a:endParaRPr>
          </a:p>
          <a:p>
            <a:r>
              <a:rPr lang="en-US" b="1">
                <a:gradFill>
                  <a:gsLst>
                    <a:gs pos="0">
                      <a:srgbClr val="14CD68"/>
                    </a:gs>
                    <a:gs pos="100000">
                      <a:srgbClr val="035C7D"/>
                    </a:gs>
                  </a:gsLst>
                  <a:lin scaled="0"/>
                </a:gradFill>
              </a:rPr>
              <a:t>190101120046</a:t>
            </a:r>
            <a:endParaRPr lang="en-US" b="1">
              <a:gradFill>
                <a:gsLst>
                  <a:gs pos="0">
                    <a:srgbClr val="14CD68"/>
                  </a:gs>
                  <a:gs pos="100000">
                    <a:srgbClr val="035C7D"/>
                  </a:gs>
                </a:gsLst>
                <a:lin scaled="0"/>
              </a:gradFill>
            </a:endParaRPr>
          </a:p>
          <a:p>
            <a:r>
              <a:rPr lang="en-US" b="1">
                <a:gradFill>
                  <a:gsLst>
                    <a:gs pos="0">
                      <a:srgbClr val="14CD68"/>
                    </a:gs>
                    <a:gs pos="100000">
                      <a:srgbClr val="035C7D"/>
                    </a:gs>
                  </a:gsLst>
                  <a:lin scaled="0"/>
                </a:gradFill>
              </a:rPr>
              <a:t>CSE</a:t>
            </a:r>
            <a:r>
              <a:rPr lang="en-US" b="1" u="sng"/>
              <a:t> </a:t>
            </a:r>
            <a:endParaRPr lang="en-US" b="1" u="sng"/>
          </a:p>
        </p:txBody>
      </p:sp>
      <p:pic>
        <p:nvPicPr>
          <p:cNvPr id="4" name="Picture 3"/>
          <p:cNvPicPr>
            <a:picLocks noChangeAspect="1"/>
          </p:cNvPicPr>
          <p:nvPr/>
        </p:nvPicPr>
        <p:blipFill>
          <a:blip r:embed="rId1"/>
          <a:stretch>
            <a:fillRect/>
          </a:stretch>
        </p:blipFill>
        <p:spPr>
          <a:xfrm>
            <a:off x="93345" y="106045"/>
            <a:ext cx="4170045" cy="20783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Step 5: </a:t>
            </a:r>
            <a:r>
              <a:rPr lang="en-US" b="1" u="sng"/>
              <a:t>Run the project.</a:t>
            </a:r>
            <a:endParaRPr lang="en-US" b="1" u="sng"/>
          </a:p>
        </p:txBody>
      </p:sp>
      <p:pic>
        <p:nvPicPr>
          <p:cNvPr id="15" name="Picture 5"/>
          <p:cNvPicPr>
            <a:picLocks noChangeAspect="1"/>
          </p:cNvPicPr>
          <p:nvPr>
            <p:ph idx="1"/>
          </p:nvPr>
        </p:nvPicPr>
        <p:blipFill>
          <a:blip r:embed="rId1"/>
          <a:stretch>
            <a:fillRect/>
          </a:stretch>
        </p:blipFill>
        <p:spPr>
          <a:xfrm>
            <a:off x="1692910" y="1174750"/>
            <a:ext cx="8804910" cy="4953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b="1" u="sng">
                <a:solidFill>
                  <a:schemeClr val="tx1"/>
                </a:solidFill>
                <a:effectLst>
                  <a:outerShdw blurRad="38100" dist="19050" dir="2700000" algn="tl" rotWithShape="0">
                    <a:schemeClr val="dk1">
                      <a:alpha val="40000"/>
                    </a:schemeClr>
                  </a:outerShdw>
                </a:effectLst>
              </a:rPr>
              <a:t>Step 6: The project design</a:t>
            </a:r>
            <a:endParaRPr lang="en-US" b="1" u="sng">
              <a:solidFill>
                <a:schemeClr val="tx1"/>
              </a:solidFill>
              <a:effectLst>
                <a:outerShdw blurRad="38100" dist="19050" dir="2700000" algn="tl" rotWithShape="0">
                  <a:schemeClr val="dk1">
                    <a:alpha val="40000"/>
                  </a:schemeClr>
                </a:outerShdw>
              </a:effectLst>
            </a:endParaRPr>
          </a:p>
        </p:txBody>
      </p:sp>
      <p:pic>
        <p:nvPicPr>
          <p:cNvPr id="4" name="Picture 6"/>
          <p:cNvPicPr>
            <a:picLocks noChangeAspect="1"/>
          </p:cNvPicPr>
          <p:nvPr>
            <p:ph sz="half" idx="2"/>
          </p:nvPr>
        </p:nvPicPr>
        <p:blipFill>
          <a:blip r:embed="rId1"/>
          <a:stretch>
            <a:fillRect/>
          </a:stretch>
        </p:blipFill>
        <p:spPr>
          <a:xfrm>
            <a:off x="1381760" y="1055370"/>
            <a:ext cx="8860790" cy="498411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u="sng">
                <a:solidFill>
                  <a:schemeClr val="tx1"/>
                </a:solidFill>
                <a:effectLst>
                  <a:outerShdw blurRad="38100" dist="19050" dir="2700000" algn="tl" rotWithShape="0">
                    <a:schemeClr val="dk1">
                      <a:alpha val="40000"/>
                    </a:schemeClr>
                  </a:outerShdw>
                </a:effectLst>
              </a:rPr>
              <a:t>PROGAMMING CODE</a:t>
            </a:r>
            <a:endParaRPr lang="en-US" b="1" u="sng">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467995" y="905510"/>
            <a:ext cx="5046980" cy="5323205"/>
          </a:xfrm>
          <a:prstGeom prst="rect">
            <a:avLst/>
          </a:prstGeom>
          <a:noFill/>
          <a:ln w="9525">
            <a:noFill/>
          </a:ln>
        </p:spPr>
        <p:txBody>
          <a:bodyPr wrap="square">
            <a:spAutoFit/>
          </a:bodyPr>
          <a:p>
            <a:pPr indent="0"/>
            <a:r>
              <a:rPr lang="en-US" sz="1700" b="1" u="sng">
                <a:solidFill>
                  <a:srgbClr val="000000"/>
                </a:solidFill>
                <a:latin typeface="Arial" panose="020B0604020202020204" pitchFamily="34" charset="0"/>
                <a:cs typeface="Signika" charset="0"/>
              </a:rPr>
              <a:t>The Code Given Below Is For The Account Module:</a:t>
            </a:r>
            <a:r>
              <a:rPr lang="en-US" sz="1200" b="0">
                <a:latin typeface="Times New Roman" panose="02020603050405020304" charset="0"/>
              </a:rPr>
              <a:t> </a:t>
            </a:r>
            <a:r>
              <a:rPr lang="en-US" sz="600" b="0">
                <a:latin typeface="Courier New" panose="02070309020205020404" charset="0"/>
              </a:rPr>
              <a:t> </a:t>
            </a:r>
            <a:r>
              <a:rPr lang="en-US" b="0">
                <a:latin typeface="Arial" panose="020B0604020202020204" pitchFamily="34" charset="0"/>
                <a:cs typeface="Times New Roman" panose="02020603050405020304" charset="0"/>
              </a:rPr>
              <a:t>package BankAccount; public class Account {    private double balance;    private long accNum;    private String accHolder;          public Account(String name, long num)     {    	 accHolder = name;         accNum = num;         balance = 0.00;    	 System.out.println("Account Created");     }</a:t>
            </a:r>
            <a:endParaRPr lang="en-US"/>
          </a:p>
        </p:txBody>
      </p:sp>
      <p:sp>
        <p:nvSpPr>
          <p:cNvPr id="7" name="Text Box 6"/>
          <p:cNvSpPr txBox="1"/>
          <p:nvPr/>
        </p:nvSpPr>
        <p:spPr>
          <a:xfrm>
            <a:off x="5514975" y="115570"/>
            <a:ext cx="6068060" cy="6739255"/>
          </a:xfrm>
          <a:prstGeom prst="rect">
            <a:avLst/>
          </a:prstGeom>
          <a:noFill/>
          <a:ln w="9525">
            <a:noFill/>
          </a:ln>
        </p:spPr>
        <p:txBody>
          <a:bodyPr wrap="square">
            <a:spAutoFit/>
          </a:bodyPr>
          <a:p>
            <a:pPr indent="0"/>
            <a:r>
              <a:rPr lang="en-US" sz="1200" b="1">
                <a:latin typeface="Arial" panose="020B0604020202020204" pitchFamily="34" charset="0"/>
                <a:cs typeface="Times New Roman" panose="02020603050405020304" charset="0"/>
              </a:rPr>
              <a:t> public void deposit(double amt)     {    	 balance = balance + amt;    	 System.out.println("Amount Deposited.");     }          public void withdraw(double amt) throws BankAccountException     {    	 try    	 {     	    if(balance &gt;= amt)    	    {    		    balance = balance - amt;        	    System.out.println("Amount Withdrawn");    	    }    	    else    	    {    		    throw new BankAccountException("Could not Withdraw: Insufficent Amount.");    	    }    	 }    	 catch(BankAccountException bae)    	 {              bae.printStackTrace();         }     }          public void printBalance()     {    	 System.out.println("Current balance: " + balance);    	      }     public double getBalance()     {         return balance;     }}</a:t>
            </a:r>
            <a:endParaRPr lang="en-US" sz="12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383540" y="106045"/>
            <a:ext cx="5610860" cy="6021705"/>
          </a:xfrm>
        </p:spPr>
        <p:txBody>
          <a:bodyPr/>
          <a:p>
            <a:pPr marL="0" indent="0">
              <a:buNone/>
            </a:pPr>
            <a:r>
              <a:rPr lang="en-US" sz="2400" b="1" u="sng">
                <a:effectLst>
                  <a:outerShdw blurRad="38100" dist="38100" dir="2700000" algn="tl">
                    <a:srgbClr val="000000">
                      <a:alpha val="43137"/>
                    </a:srgbClr>
                  </a:outerShdw>
                </a:effectLst>
              </a:rPr>
              <a:t>The Code Given Below Is For Creating Account Module;</a:t>
            </a:r>
            <a:endParaRPr lang="en-US" sz="2400" b="1" u="sng">
              <a:effectLst>
                <a:outerShdw blurRad="38100" dist="38100" dir="2700000" algn="tl">
                  <a:srgbClr val="000000">
                    <a:alpha val="43137"/>
                  </a:srgbClr>
                </a:outerShdw>
              </a:effectLst>
            </a:endParaRPr>
          </a:p>
          <a:p>
            <a:pPr marL="0" indent="0">
              <a:buNone/>
            </a:pPr>
            <a:r>
              <a:rPr lang="en-US" sz="2400"/>
              <a:t>String name; </a:t>
            </a:r>
            <a:endParaRPr lang="en-US" sz="2400"/>
          </a:p>
          <a:p>
            <a:pPr marL="0" indent="0">
              <a:buNone/>
            </a:pPr>
            <a:r>
              <a:rPr lang="en-US" sz="2400"/>
              <a:t>        long num; </a:t>
            </a:r>
            <a:endParaRPr lang="en-US" sz="2400"/>
          </a:p>
          <a:p>
            <a:pPr marL="0" indent="0">
              <a:buNone/>
            </a:pPr>
            <a:r>
              <a:rPr lang="en-US" sz="2400"/>
              <a:t>        name = JOptionPane.showInputDialog(null, "Please Enter Account Holder Name:", "Create Account", 1);</a:t>
            </a:r>
            <a:endParaRPr lang="en-US" sz="2400"/>
          </a:p>
          <a:p>
            <a:pPr marL="0" indent="0">
              <a:buNone/>
            </a:pPr>
            <a:r>
              <a:rPr lang="en-US" sz="2400"/>
              <a:t>        num = 1332522123;</a:t>
            </a:r>
            <a:endParaRPr lang="en-US" sz="2400"/>
          </a:p>
          <a:p>
            <a:pPr marL="0" indent="0">
              <a:buNone/>
            </a:pPr>
            <a:r>
              <a:rPr lang="en-US" sz="2400"/>
              <a:t>        acc = new Account(name, num);</a:t>
            </a:r>
            <a:endParaRPr lang="en-US" sz="2400"/>
          </a:p>
          <a:p>
            <a:pPr marL="0" indent="0">
              <a:buNone/>
            </a:pPr>
            <a:r>
              <a:rPr lang="en-US" sz="2400"/>
              <a:t>        JOptionPane.showMessageDialog(null, "Account Succesfully Created!", "Create Account", 1);</a:t>
            </a:r>
            <a:endParaRPr lang="en-US" sz="2400"/>
          </a:p>
        </p:txBody>
      </p:sp>
      <p:sp>
        <p:nvSpPr>
          <p:cNvPr id="4" name="Content Placeholder 3"/>
          <p:cNvSpPr>
            <a:spLocks noGrp="1"/>
          </p:cNvSpPr>
          <p:nvPr>
            <p:ph sz="half" idx="2"/>
          </p:nvPr>
        </p:nvSpPr>
        <p:spPr/>
        <p:txBody>
          <a:bodyPr/>
          <a:p>
            <a:pPr marL="0" indent="0">
              <a:buNone/>
            </a:pPr>
            <a:r>
              <a:rPr lang="en-US" sz="1600" b="1" u="sng">
                <a:latin typeface="+mj-lt"/>
                <a:cs typeface="+mj-lt"/>
              </a:rPr>
              <a:t>The Code Given Below Is For Deposit Module:</a:t>
            </a:r>
            <a:endParaRPr lang="en-US" sz="1600" b="1" u="sng">
              <a:latin typeface="+mj-lt"/>
              <a:cs typeface="+mj-lt"/>
            </a:endParaRPr>
          </a:p>
          <a:p>
            <a:pPr marL="0" indent="0">
              <a:buNone/>
            </a:pPr>
            <a:endParaRPr lang="en-US" sz="1600" b="1">
              <a:latin typeface="+mj-lt"/>
              <a:cs typeface="+mj-lt"/>
            </a:endParaRPr>
          </a:p>
          <a:p>
            <a:pPr marL="0" indent="0">
              <a:buNone/>
            </a:pPr>
            <a:r>
              <a:rPr lang="en-US" sz="1600" b="1">
                <a:latin typeface="+mj-lt"/>
                <a:cs typeface="+mj-lt"/>
              </a:rPr>
              <a:t>try</a:t>
            </a:r>
            <a:endParaRPr lang="en-US" sz="1600" b="1">
              <a:latin typeface="+mj-lt"/>
              <a:cs typeface="+mj-lt"/>
            </a:endParaRPr>
          </a:p>
          <a:p>
            <a:pPr marL="0" indent="0">
              <a:buNone/>
            </a:pPr>
            <a:r>
              <a:rPr lang="en-US" sz="1600" b="1">
                <a:latin typeface="+mj-lt"/>
                <a:cs typeface="+mj-lt"/>
              </a:rPr>
              <a:t>        {</a:t>
            </a:r>
            <a:endParaRPr lang="en-US" sz="1600" b="1">
              <a:latin typeface="+mj-lt"/>
              <a:cs typeface="+mj-lt"/>
            </a:endParaRPr>
          </a:p>
          <a:p>
            <a:pPr marL="0" indent="0">
              <a:buNone/>
            </a:pPr>
            <a:r>
              <a:rPr lang="en-US" sz="1600" b="1">
                <a:latin typeface="+mj-lt"/>
                <a:cs typeface="+mj-lt"/>
              </a:rPr>
              <a:t>           String num;</a:t>
            </a:r>
            <a:endParaRPr lang="en-US" sz="1600" b="1">
              <a:latin typeface="+mj-lt"/>
              <a:cs typeface="+mj-lt"/>
            </a:endParaRPr>
          </a:p>
          <a:p>
            <a:pPr marL="0" indent="0">
              <a:buNone/>
            </a:pPr>
            <a:r>
              <a:rPr lang="en-US" sz="1600" b="1">
                <a:latin typeface="+mj-lt"/>
                <a:cs typeface="+mj-lt"/>
              </a:rPr>
              <a:t>           num = JOptionPane.showInputDialog(null, "Enter a Value To Deposit:", "Deposit Amount", 1);</a:t>
            </a:r>
            <a:endParaRPr lang="en-US" sz="1600" b="1">
              <a:latin typeface="+mj-lt"/>
              <a:cs typeface="+mj-lt"/>
            </a:endParaRPr>
          </a:p>
          <a:p>
            <a:pPr marL="0" indent="0">
              <a:buNone/>
            </a:pPr>
            <a:r>
              <a:rPr lang="en-US" sz="1600" b="1">
                <a:latin typeface="+mj-lt"/>
                <a:cs typeface="+mj-lt"/>
              </a:rPr>
              <a:t>           double num1 = Double.parseDouble(num);</a:t>
            </a:r>
            <a:endParaRPr lang="en-US" sz="1600" b="1">
              <a:latin typeface="+mj-lt"/>
              <a:cs typeface="+mj-lt"/>
            </a:endParaRPr>
          </a:p>
          <a:p>
            <a:pPr marL="0" indent="0">
              <a:buNone/>
            </a:pPr>
            <a:r>
              <a:rPr lang="en-US" sz="1600" b="1">
                <a:latin typeface="+mj-lt"/>
                <a:cs typeface="+mj-lt"/>
              </a:rPr>
              <a:t>           acc.deposit(num1);</a:t>
            </a:r>
            <a:endParaRPr lang="en-US" sz="1600" b="1">
              <a:latin typeface="+mj-lt"/>
              <a:cs typeface="+mj-lt"/>
            </a:endParaRPr>
          </a:p>
          <a:p>
            <a:pPr marL="0" indent="0">
              <a:buNone/>
            </a:pPr>
            <a:r>
              <a:rPr lang="en-US" sz="1600" b="1">
                <a:latin typeface="+mj-lt"/>
                <a:cs typeface="+mj-lt"/>
              </a:rPr>
              <a:t>        }</a:t>
            </a:r>
            <a:endParaRPr lang="en-US" sz="1600" b="1">
              <a:latin typeface="+mj-lt"/>
              <a:cs typeface="+mj-lt"/>
            </a:endParaRPr>
          </a:p>
          <a:p>
            <a:pPr marL="0" indent="0">
              <a:buNone/>
            </a:pPr>
            <a:r>
              <a:rPr lang="en-US" sz="1600" b="1">
                <a:latin typeface="+mj-lt"/>
                <a:cs typeface="+mj-lt"/>
              </a:rPr>
              <a:t>        catch(NumberFormatException | NullPointerException nfe1)</a:t>
            </a:r>
            <a:endParaRPr lang="en-US" sz="1600" b="1">
              <a:latin typeface="+mj-lt"/>
              <a:cs typeface="+mj-lt"/>
            </a:endParaRPr>
          </a:p>
          <a:p>
            <a:pPr marL="0" indent="0">
              <a:buNone/>
            </a:pPr>
            <a:r>
              <a:rPr lang="en-US" sz="1600" b="1">
                <a:latin typeface="+mj-lt"/>
                <a:cs typeface="+mj-lt"/>
              </a:rPr>
              <a:t>        {</a:t>
            </a:r>
            <a:endParaRPr lang="en-US" sz="1600" b="1">
              <a:latin typeface="+mj-lt"/>
              <a:cs typeface="+mj-lt"/>
            </a:endParaRPr>
          </a:p>
          <a:p>
            <a:pPr marL="0" indent="0">
              <a:buNone/>
            </a:pPr>
            <a:r>
              <a:rPr lang="en-US" sz="1600" b="1">
                <a:latin typeface="+mj-lt"/>
                <a:cs typeface="+mj-lt"/>
              </a:rPr>
              <a:t>            JOptionPane.showMessageDialog(null, nfe1, "Error", 2);</a:t>
            </a:r>
            <a:endParaRPr lang="en-US" sz="1600" b="1">
              <a:latin typeface="+mj-lt"/>
              <a:cs typeface="+mj-lt"/>
            </a:endParaRPr>
          </a:p>
          <a:p>
            <a:pPr marL="0" indent="0">
              <a:buNone/>
            </a:pPr>
            <a:r>
              <a:rPr lang="en-US" sz="1600" b="1">
                <a:latin typeface="+mj-lt"/>
                <a:cs typeface="+mj-lt"/>
              </a:rPr>
              <a:t>        }</a:t>
            </a:r>
            <a:endParaRPr lang="en-US" sz="1600" b="1">
              <a:latin typeface="+mj-lt"/>
              <a:cs typeface="+mj-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339725" y="181610"/>
            <a:ext cx="5654675" cy="5946140"/>
          </a:xfrm>
        </p:spPr>
        <p:txBody>
          <a:bodyPr/>
          <a:p>
            <a:pPr marL="0" indent="0">
              <a:buNone/>
            </a:pPr>
            <a:r>
              <a:rPr lang="en-US" sz="1600" b="1" u="sng">
                <a:latin typeface="+mj-lt"/>
                <a:cs typeface="+mj-lt"/>
              </a:rPr>
              <a:t>The Code Given Below Is For The Withdraw Module</a:t>
            </a:r>
            <a:endParaRPr lang="en-US" sz="1600" b="1" u="sng">
              <a:latin typeface="+mj-lt"/>
              <a:cs typeface="+mj-lt"/>
            </a:endParaRPr>
          </a:p>
          <a:p>
            <a:pPr marL="0" indent="0">
              <a:buNone/>
            </a:pPr>
            <a:r>
              <a:rPr lang="en-US" sz="2000">
                <a:latin typeface="+mj-lt"/>
                <a:cs typeface="+mj-lt"/>
              </a:rPr>
              <a:t>try</a:t>
            </a:r>
            <a:endParaRPr lang="en-US" sz="2000">
              <a:latin typeface="+mj-lt"/>
              <a:cs typeface="+mj-lt"/>
            </a:endParaRPr>
          </a:p>
          <a:p>
            <a:pPr marL="0" indent="0">
              <a:buNone/>
            </a:pPr>
            <a:r>
              <a:rPr lang="en-US" sz="2000">
                <a:latin typeface="+mj-lt"/>
                <a:cs typeface="+mj-lt"/>
              </a:rPr>
              <a:t>           {</a:t>
            </a:r>
            <a:endParaRPr lang="en-US" sz="2000">
              <a:latin typeface="+mj-lt"/>
              <a:cs typeface="+mj-lt"/>
            </a:endParaRPr>
          </a:p>
          <a:p>
            <a:pPr marL="0" indent="0">
              <a:buNone/>
            </a:pPr>
            <a:r>
              <a:rPr lang="en-US" sz="2000">
                <a:latin typeface="+mj-lt"/>
                <a:cs typeface="+mj-lt"/>
              </a:rPr>
              <a:t>               String num;</a:t>
            </a:r>
            <a:endParaRPr lang="en-US" sz="2000">
              <a:latin typeface="+mj-lt"/>
              <a:cs typeface="+mj-lt"/>
            </a:endParaRPr>
          </a:p>
          <a:p>
            <a:pPr marL="0" indent="0">
              <a:buNone/>
            </a:pPr>
            <a:r>
              <a:rPr lang="en-US" sz="2000">
                <a:latin typeface="+mj-lt"/>
                <a:cs typeface="+mj-lt"/>
              </a:rPr>
              <a:t>               num = JOptionPane.showInputDialog(null, "Enter a Amount To Withdraw:", "Withdraw Amount", 1);</a:t>
            </a:r>
            <a:endParaRPr lang="en-US" sz="2000">
              <a:latin typeface="+mj-lt"/>
              <a:cs typeface="+mj-lt"/>
            </a:endParaRPr>
          </a:p>
          <a:p>
            <a:pPr marL="0" indent="0">
              <a:buNone/>
            </a:pPr>
            <a:r>
              <a:rPr lang="en-US" sz="2000">
                <a:latin typeface="+mj-lt"/>
                <a:cs typeface="+mj-lt"/>
              </a:rPr>
              <a:t>               double num1 = Double.parseDouble(num);</a:t>
            </a:r>
            <a:endParaRPr lang="en-US" sz="2000">
              <a:latin typeface="+mj-lt"/>
              <a:cs typeface="+mj-lt"/>
            </a:endParaRPr>
          </a:p>
          <a:p>
            <a:pPr marL="0" indent="0">
              <a:buNone/>
            </a:pPr>
            <a:r>
              <a:rPr lang="en-US" sz="2000">
                <a:latin typeface="+mj-lt"/>
                <a:cs typeface="+mj-lt"/>
              </a:rPr>
              <a:t>               acc.withdraw(num1);</a:t>
            </a:r>
            <a:endParaRPr lang="en-US" sz="2000">
              <a:latin typeface="+mj-lt"/>
              <a:cs typeface="+mj-lt"/>
            </a:endParaRPr>
          </a:p>
          <a:p>
            <a:pPr marL="0" indent="0">
              <a:buNone/>
            </a:pPr>
            <a:r>
              <a:rPr lang="en-US" sz="2000">
                <a:latin typeface="+mj-lt"/>
                <a:cs typeface="+mj-lt"/>
              </a:rPr>
              <a:t>           }</a:t>
            </a:r>
            <a:endParaRPr lang="en-US" sz="2000">
              <a:latin typeface="+mj-lt"/>
              <a:cs typeface="+mj-lt"/>
            </a:endParaRPr>
          </a:p>
          <a:p>
            <a:pPr marL="0" indent="0">
              <a:buNone/>
            </a:pPr>
            <a:r>
              <a:rPr lang="en-US" sz="2000">
                <a:latin typeface="+mj-lt"/>
                <a:cs typeface="+mj-lt"/>
              </a:rPr>
              <a:t>           catch(BankAccountException | NumberFormatException | NullPointerException ex)</a:t>
            </a:r>
            <a:endParaRPr lang="en-US" sz="2000">
              <a:latin typeface="+mj-lt"/>
              <a:cs typeface="+mj-lt"/>
            </a:endParaRPr>
          </a:p>
          <a:p>
            <a:pPr marL="0" indent="0">
              <a:buNone/>
            </a:pPr>
            <a:r>
              <a:rPr lang="en-US" sz="2000">
                <a:latin typeface="+mj-lt"/>
                <a:cs typeface="+mj-lt"/>
              </a:rPr>
              <a:t>           {</a:t>
            </a:r>
            <a:endParaRPr lang="en-US" sz="2000">
              <a:latin typeface="+mj-lt"/>
              <a:cs typeface="+mj-lt"/>
            </a:endParaRPr>
          </a:p>
          <a:p>
            <a:pPr marL="0" indent="0">
              <a:buNone/>
            </a:pPr>
            <a:r>
              <a:rPr lang="en-US" sz="2000">
                <a:latin typeface="+mj-lt"/>
                <a:cs typeface="+mj-lt"/>
              </a:rPr>
              <a:t>               JOptionPane.showMessageDialog(null, ex, "Error", 2);</a:t>
            </a:r>
            <a:endParaRPr lang="en-US" sz="2000">
              <a:latin typeface="+mj-lt"/>
              <a:cs typeface="+mj-lt"/>
            </a:endParaRPr>
          </a:p>
          <a:p>
            <a:pPr marL="0" indent="0">
              <a:buNone/>
            </a:pPr>
            <a:r>
              <a:rPr lang="en-US" sz="2000">
                <a:latin typeface="+mj-lt"/>
                <a:cs typeface="+mj-lt"/>
              </a:rPr>
              <a:t>           }</a:t>
            </a:r>
            <a:endParaRPr lang="en-US" sz="2000">
              <a:latin typeface="+mj-lt"/>
              <a:cs typeface="+mj-lt"/>
            </a:endParaRPr>
          </a:p>
        </p:txBody>
      </p:sp>
      <p:sp>
        <p:nvSpPr>
          <p:cNvPr id="4" name="Content Placeholder 3"/>
          <p:cNvSpPr>
            <a:spLocks noGrp="1"/>
          </p:cNvSpPr>
          <p:nvPr>
            <p:ph sz="half" idx="2"/>
          </p:nvPr>
        </p:nvSpPr>
        <p:spPr/>
        <p:txBody>
          <a:bodyPr/>
          <a:p>
            <a:pPr marL="0" indent="0">
              <a:buNone/>
            </a:pPr>
            <a:r>
              <a:rPr lang="en-US" sz="1800" b="1" u="sng">
                <a:latin typeface="+mj-lt"/>
                <a:cs typeface="+mj-lt"/>
              </a:rPr>
              <a:t>The Code Given Below Is For Check Balance Module</a:t>
            </a:r>
            <a:endParaRPr lang="en-US" sz="1800" b="1" u="sng">
              <a:latin typeface="+mj-lt"/>
              <a:cs typeface="+mj-lt"/>
            </a:endParaRPr>
          </a:p>
          <a:p>
            <a:pPr marL="0" indent="0">
              <a:buNone/>
            </a:pPr>
            <a:r>
              <a:rPr lang="en-US" sz="1800">
                <a:latin typeface="+mj-lt"/>
                <a:cs typeface="+mj-lt"/>
              </a:rPr>
              <a:t>try</a:t>
            </a:r>
            <a:endParaRPr lang="en-US" sz="1800">
              <a:latin typeface="+mj-lt"/>
              <a:cs typeface="+mj-lt"/>
            </a:endParaRPr>
          </a:p>
          <a:p>
            <a:pPr marL="0" indent="0">
              <a:buNone/>
            </a:pPr>
            <a:r>
              <a:rPr lang="en-US" sz="1800">
                <a:latin typeface="+mj-lt"/>
                <a:cs typeface="+mj-lt"/>
              </a:rPr>
              <a:t>       {</a:t>
            </a:r>
            <a:endParaRPr lang="en-US" sz="1800">
              <a:latin typeface="+mj-lt"/>
              <a:cs typeface="+mj-lt"/>
            </a:endParaRPr>
          </a:p>
          <a:p>
            <a:pPr marL="0" indent="0">
              <a:buNone/>
            </a:pPr>
            <a:r>
              <a:rPr lang="en-US" sz="1800">
                <a:latin typeface="+mj-lt"/>
                <a:cs typeface="+mj-lt"/>
              </a:rPr>
              <a:t>         double num = acc.getBalance();</a:t>
            </a:r>
            <a:endParaRPr lang="en-US" sz="1800">
              <a:latin typeface="+mj-lt"/>
              <a:cs typeface="+mj-lt"/>
            </a:endParaRPr>
          </a:p>
          <a:p>
            <a:pPr marL="0" indent="0">
              <a:buNone/>
            </a:pPr>
            <a:r>
              <a:rPr lang="en-US" sz="1800">
                <a:latin typeface="+mj-lt"/>
                <a:cs typeface="+mj-lt"/>
              </a:rPr>
              <a:t>         JOptionPane.showMessageDialog(null, "Current Balance: " + num, "Current Balance", 1);</a:t>
            </a:r>
            <a:endParaRPr lang="en-US" sz="1800">
              <a:latin typeface="+mj-lt"/>
              <a:cs typeface="+mj-lt"/>
            </a:endParaRPr>
          </a:p>
          <a:p>
            <a:pPr marL="0" indent="0">
              <a:buNone/>
            </a:pPr>
            <a:r>
              <a:rPr lang="en-US" sz="1800">
                <a:latin typeface="+mj-lt"/>
                <a:cs typeface="+mj-lt"/>
              </a:rPr>
              <a:t>       }</a:t>
            </a:r>
            <a:endParaRPr lang="en-US" sz="1800">
              <a:latin typeface="+mj-lt"/>
              <a:cs typeface="+mj-lt"/>
            </a:endParaRPr>
          </a:p>
          <a:p>
            <a:pPr marL="0" indent="0">
              <a:buNone/>
            </a:pPr>
            <a:r>
              <a:rPr lang="en-US" sz="1800">
                <a:latin typeface="+mj-lt"/>
                <a:cs typeface="+mj-lt"/>
              </a:rPr>
              <a:t>       catch(NullPointerException npe)</a:t>
            </a:r>
            <a:endParaRPr lang="en-US" sz="1800">
              <a:latin typeface="+mj-lt"/>
              <a:cs typeface="+mj-lt"/>
            </a:endParaRPr>
          </a:p>
          <a:p>
            <a:pPr marL="0" indent="0">
              <a:buNone/>
            </a:pPr>
            <a:r>
              <a:rPr lang="en-US" sz="1800">
                <a:latin typeface="+mj-lt"/>
                <a:cs typeface="+mj-lt"/>
              </a:rPr>
              <a:t>       {</a:t>
            </a:r>
            <a:endParaRPr lang="en-US" sz="1800">
              <a:latin typeface="+mj-lt"/>
              <a:cs typeface="+mj-lt"/>
            </a:endParaRPr>
          </a:p>
          <a:p>
            <a:pPr marL="0" indent="0">
              <a:buNone/>
            </a:pPr>
            <a:r>
              <a:rPr lang="en-US" sz="1800">
                <a:latin typeface="+mj-lt"/>
                <a:cs typeface="+mj-lt"/>
              </a:rPr>
              <a:t>           JOptionPane.showMessageDialog(null, npe, "Error", 2);</a:t>
            </a:r>
            <a:endParaRPr lang="en-US" sz="1800">
              <a:latin typeface="+mj-lt"/>
              <a:cs typeface="+mj-lt"/>
            </a:endParaRPr>
          </a:p>
          <a:p>
            <a:pPr marL="0" indent="0">
              <a:buNone/>
            </a:pPr>
            <a:r>
              <a:rPr lang="en-US" sz="1800">
                <a:latin typeface="+mj-lt"/>
                <a:cs typeface="+mj-lt"/>
              </a:rPr>
              <a:t>       } </a:t>
            </a:r>
            <a:endParaRPr lang="en-US" sz="1800">
              <a:latin typeface="+mj-lt"/>
              <a:cs typeface="+mj-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u="sng"/>
              <a:t>Outputs:</a:t>
            </a:r>
            <a:endParaRPr lang="en-US" b="1" u="sng"/>
          </a:p>
        </p:txBody>
      </p:sp>
      <p:pic>
        <p:nvPicPr>
          <p:cNvPr id="18" name="Picture 8"/>
          <p:cNvPicPr>
            <a:picLocks noChangeAspect="1"/>
          </p:cNvPicPr>
          <p:nvPr>
            <p:ph sz="half" idx="1"/>
          </p:nvPr>
        </p:nvPicPr>
        <p:blipFill>
          <a:blip r:embed="rId1"/>
          <a:stretch>
            <a:fillRect/>
          </a:stretch>
        </p:blipFill>
        <p:spPr>
          <a:xfrm>
            <a:off x="415290" y="1109980"/>
            <a:ext cx="5384800" cy="4454525"/>
          </a:xfrm>
          <a:prstGeom prst="rect">
            <a:avLst/>
          </a:prstGeom>
          <a:noFill/>
          <a:ln>
            <a:noFill/>
          </a:ln>
        </p:spPr>
      </p:pic>
      <p:pic>
        <p:nvPicPr>
          <p:cNvPr id="19" name="Picture 9"/>
          <p:cNvPicPr>
            <a:picLocks noChangeAspect="1"/>
          </p:cNvPicPr>
          <p:nvPr>
            <p:ph sz="half" idx="2"/>
          </p:nvPr>
        </p:nvPicPr>
        <p:blipFill>
          <a:blip r:embed="rId2"/>
          <a:stretch>
            <a:fillRect/>
          </a:stretch>
        </p:blipFill>
        <p:spPr>
          <a:xfrm>
            <a:off x="5892165" y="1014095"/>
            <a:ext cx="5690235" cy="475488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 name="Picture 10"/>
          <p:cNvPicPr>
            <a:picLocks noChangeAspect="1"/>
          </p:cNvPicPr>
          <p:nvPr>
            <p:ph sz="half" idx="1"/>
          </p:nvPr>
        </p:nvPicPr>
        <p:blipFill>
          <a:blip r:embed="rId1"/>
          <a:stretch>
            <a:fillRect/>
          </a:stretch>
        </p:blipFill>
        <p:spPr>
          <a:xfrm>
            <a:off x="609600" y="344170"/>
            <a:ext cx="5384800" cy="5835015"/>
          </a:xfrm>
          <a:prstGeom prst="rect">
            <a:avLst/>
          </a:prstGeom>
          <a:noFill/>
          <a:ln>
            <a:noFill/>
          </a:ln>
        </p:spPr>
      </p:pic>
      <p:pic>
        <p:nvPicPr>
          <p:cNvPr id="21" name="Picture 11"/>
          <p:cNvPicPr>
            <a:picLocks noChangeAspect="1"/>
          </p:cNvPicPr>
          <p:nvPr>
            <p:ph sz="half" idx="2"/>
          </p:nvPr>
        </p:nvPicPr>
        <p:blipFill>
          <a:blip r:embed="rId2"/>
          <a:stretch>
            <a:fillRect/>
          </a:stretch>
        </p:blipFill>
        <p:spPr>
          <a:xfrm>
            <a:off x="6197600" y="677545"/>
            <a:ext cx="5384800" cy="534162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3" name="Picture 13"/>
          <p:cNvPicPr>
            <a:picLocks noChangeAspect="1"/>
          </p:cNvPicPr>
          <p:nvPr>
            <p:ph sz="half" idx="1"/>
          </p:nvPr>
        </p:nvPicPr>
        <p:blipFill>
          <a:blip r:embed="rId1"/>
          <a:stretch>
            <a:fillRect/>
          </a:stretch>
        </p:blipFill>
        <p:spPr>
          <a:xfrm>
            <a:off x="220980" y="657225"/>
            <a:ext cx="5762625" cy="5608955"/>
          </a:xfrm>
          <a:prstGeom prst="rect">
            <a:avLst/>
          </a:prstGeom>
          <a:noFill/>
          <a:ln>
            <a:noFill/>
          </a:ln>
        </p:spPr>
      </p:pic>
      <p:pic>
        <p:nvPicPr>
          <p:cNvPr id="24" name="Picture 14"/>
          <p:cNvPicPr>
            <a:picLocks noChangeAspect="1"/>
          </p:cNvPicPr>
          <p:nvPr>
            <p:ph sz="half" idx="2"/>
          </p:nvPr>
        </p:nvPicPr>
        <p:blipFill>
          <a:blip r:embed="rId2"/>
          <a:stretch>
            <a:fillRect/>
          </a:stretch>
        </p:blipFill>
        <p:spPr>
          <a:xfrm>
            <a:off x="6066790" y="796925"/>
            <a:ext cx="5515610" cy="546862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0" y="86360"/>
            <a:ext cx="11118850" cy="2214880"/>
          </a:xfrm>
          <a:prstGeom prst="rect">
            <a:avLst/>
          </a:prstGeom>
          <a:noFill/>
          <a:ln w="9525">
            <a:noFill/>
          </a:ln>
        </p:spPr>
        <p:txBody>
          <a:bodyPr wrap="square">
            <a:spAutoFit/>
          </a:bodyPr>
          <a:p>
            <a:pPr indent="2134870"/>
            <a:r>
              <a:rPr lang="en-US" sz="3200" b="1" u="sng">
                <a:solidFill>
                  <a:srgbClr val="000000"/>
                </a:solidFill>
                <a:latin typeface="Times New Roman" panose="02020603050405020304" charset="0"/>
                <a:cs typeface="Calibri" panose="020F0502020204030204" charset="0"/>
              </a:rPr>
              <a:t>Limitations</a:t>
            </a:r>
            <a:endParaRPr lang="en-US" sz="3200" b="0">
              <a:solidFill>
                <a:srgbClr val="000000"/>
              </a:solidFill>
              <a:latin typeface="Times New Roman" panose="02020603050405020304" charset="0"/>
            </a:endParaRPr>
          </a:p>
          <a:p>
            <a:pPr indent="2134870"/>
            <a:r>
              <a:rPr lang="en-US" sz="1300" b="0">
                <a:solidFill>
                  <a:srgbClr val="000000"/>
                </a:solidFill>
                <a:latin typeface="Times New Roman" panose="02020603050405020304" charset="0"/>
              </a:rPr>
              <a:t>  </a:t>
            </a:r>
            <a:r>
              <a:rPr lang="en-US" sz="2000">
                <a:effectLst>
                  <a:outerShdw blurRad="38100" dist="19050" dir="2700000" algn="tl" rotWithShape="0">
                    <a:schemeClr val="dk1">
                      <a:alpha val="40000"/>
                    </a:schemeClr>
                  </a:outerShdw>
                </a:effectLst>
                <a:latin typeface="Times New Roman" panose="02020603050405020304" charset="0"/>
                <a:cs typeface="helvetica" charset="0"/>
              </a:rPr>
              <a:t>Bank management system project in java with source code and project report. Which contains all the required documents like ER diagram, DFD, Flow Chart of the bank management system. Bank management project builds using Java as the core technology and J2ee, JSP, and HTML and front end, Servlet as a server-side language</a:t>
            </a:r>
            <a:endParaRPr lang="en-US" sz="2000">
              <a:effectLst>
                <a:outerShdw blurRad="38100" dist="19050" dir="2700000" algn="tl" rotWithShape="0">
                  <a:schemeClr val="dk1">
                    <a:alpha val="40000"/>
                  </a:schemeClr>
                </a:outerShdw>
              </a:effectLst>
              <a:latin typeface="Times New Roman" panose="02020603050405020304" charset="0"/>
              <a:cs typeface="helvetica" charset="0"/>
            </a:endParaRPr>
          </a:p>
        </p:txBody>
      </p:sp>
      <p:sp>
        <p:nvSpPr>
          <p:cNvPr id="6" name="Text Box 5"/>
          <p:cNvSpPr txBox="1"/>
          <p:nvPr/>
        </p:nvSpPr>
        <p:spPr>
          <a:xfrm>
            <a:off x="154940" y="2802255"/>
            <a:ext cx="10802620" cy="2676525"/>
          </a:xfrm>
          <a:prstGeom prst="rect">
            <a:avLst/>
          </a:prstGeom>
          <a:noFill/>
          <a:ln w="9525">
            <a:noFill/>
          </a:ln>
        </p:spPr>
        <p:txBody>
          <a:bodyPr wrap="square">
            <a:spAutoFit/>
          </a:bodyPr>
          <a:p>
            <a:pPr marL="228600" indent="-228600"/>
            <a:r>
              <a:rPr lang="en-US" sz="2400" b="1" u="sng">
                <a:solidFill>
                  <a:srgbClr val="000000"/>
                </a:solidFill>
                <a:latin typeface="Times New Roman" panose="02020603050405020304" charset="0"/>
                <a:cs typeface="helvetica" charset="0"/>
              </a:rPr>
              <a:t>Conclusion </a:t>
            </a:r>
            <a:r>
              <a:rPr lang="en-US" sz="2400" b="0">
                <a:solidFill>
                  <a:srgbClr val="000000"/>
                </a:solidFill>
                <a:latin typeface="Times New Roman" panose="02020603050405020304" charset="0"/>
                <a:cs typeface="helvetica" charset="0"/>
              </a:rPr>
              <a:t>This project is developed to nurture the needs of a user in a banking sector by embedding all the tasks of transactions taking place in a bank.Future version of this software will still be much enhanced that the current version 1.0 thus the bank management system it is developed and executed successfully.it is helpful to create account details and money details. people</a:t>
            </a:r>
            <a:r>
              <a:rPr lang="en-US" sz="1400" b="0">
                <a:solidFill>
                  <a:srgbClr val="000000"/>
                </a:solidFill>
                <a:latin typeface="Times New Roman" panose="02020603050405020304" charset="0"/>
                <a:cs typeface="helvetica" charset="0"/>
              </a:rPr>
              <a:t> .</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53870" y="1291590"/>
            <a:ext cx="8695690" cy="3326130"/>
          </a:xfrm>
        </p:spPr>
        <p:txBody>
          <a:bodyPr/>
          <a:p>
            <a:r>
              <a:rPr lang="en-US" sz="9600" b="1" i="1" u="sng">
                <a:solidFill>
                  <a:schemeClr val="tx1"/>
                </a:solidFill>
                <a:effectLst>
                  <a:outerShdw blurRad="38100" dist="19050" dir="2700000" algn="tl" rotWithShape="0">
                    <a:schemeClr val="dk1">
                      <a:alpha val="40000"/>
                    </a:schemeClr>
                  </a:outerShdw>
                </a:effectLst>
              </a:rPr>
              <a:t>THANK YOU</a:t>
            </a:r>
            <a:endParaRPr lang="en-US" sz="9600" b="1" i="1" u="sng">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8965" y="336550"/>
            <a:ext cx="11665585" cy="838200"/>
          </a:xfrm>
        </p:spPr>
        <p:txBody>
          <a:bodyPr/>
          <a:p>
            <a:r>
              <a:rPr lang="en-US" b="1" u="sng">
                <a:gradFill>
                  <a:gsLst>
                    <a:gs pos="0">
                      <a:srgbClr val="007BD3"/>
                    </a:gs>
                    <a:gs pos="100000">
                      <a:srgbClr val="034373"/>
                    </a:gs>
                  </a:gsLst>
                  <a:lin scaled="0"/>
                </a:gradFill>
                <a:effectLst>
                  <a:outerShdw blurRad="38100" dist="19050" dir="2700000" algn="tl" rotWithShape="0">
                    <a:schemeClr val="dk1">
                      <a:alpha val="40000"/>
                    </a:schemeClr>
                  </a:outerShdw>
                </a:effectLst>
              </a:rPr>
              <a:t>BANK MANAGEMENT SYSTEM PROJECT IN JAVA NETBEANS</a:t>
            </a:r>
            <a:endParaRPr lang="en-US" b="1" u="sng">
              <a:gradFill>
                <a:gsLst>
                  <a:gs pos="0">
                    <a:srgbClr val="007BD3"/>
                  </a:gs>
                  <a:gs pos="100000">
                    <a:srgbClr val="034373"/>
                  </a:gs>
                </a:gsLst>
                <a:lin scaled="0"/>
              </a:gradFill>
              <a:effectLst>
                <a:outerShdw blurRad="38100" dist="19050" dir="2700000" algn="tl" rotWithShape="0">
                  <a:schemeClr val="dk1">
                    <a:alpha val="40000"/>
                  </a:schemeClr>
                </a:outerShdw>
              </a:effectLst>
            </a:endParaRPr>
          </a:p>
        </p:txBody>
      </p:sp>
      <p:pic>
        <p:nvPicPr>
          <p:cNvPr id="4" name="Content Placeholder 3"/>
          <p:cNvPicPr>
            <a:picLocks noChangeAspect="1"/>
          </p:cNvPicPr>
          <p:nvPr>
            <p:ph idx="1"/>
          </p:nvPr>
        </p:nvPicPr>
        <p:blipFill>
          <a:blip r:embed="rId1"/>
          <a:stretch>
            <a:fillRect/>
          </a:stretch>
        </p:blipFill>
        <p:spPr>
          <a:xfrm>
            <a:off x="393700" y="1560830"/>
            <a:ext cx="11518900" cy="49206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0" y="0"/>
            <a:ext cx="12192000" cy="67951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04495" y="-635"/>
            <a:ext cx="11177905" cy="6128385"/>
          </a:xfrm>
        </p:spPr>
        <p:txBody>
          <a:bodyPr/>
          <a:p>
            <a:r>
              <a:rPr lang="en-US"/>
              <a:t> Bank management system project in java with source code and project report. Which contains all the required documents like ER diagram, DFD, Flow Chart of the bank management system.</a:t>
            </a:r>
            <a:endParaRPr lang="en-US"/>
          </a:p>
          <a:p>
            <a:endParaRPr lang="en-US"/>
          </a:p>
          <a:p>
            <a:r>
              <a:rPr lang="en-US"/>
              <a:t>Bank management project builds using Java as the core technology and J2ee, JSP, and HTML and front end, Servlet as a server-side language. following MVC and Maven tool to manage the dependency It using MYSQL and back-end to maintain the database records. Let’s see the required software, technology, and bank management project in java with a description in detail.</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18135" y="0"/>
            <a:ext cx="11264265" cy="6127750"/>
          </a:xfrm>
        </p:spPr>
        <p:txBody>
          <a:bodyPr/>
          <a:p>
            <a:pPr>
              <a:buFont typeface="Wingdings" panose="05000000000000000000" charset="0"/>
              <a:buChar char="Ø"/>
            </a:pPr>
            <a:r>
              <a:rPr lang="en-US" sz="2400" b="1"/>
              <a:t>Objective of Online bank management project in java</a:t>
            </a:r>
            <a:endParaRPr lang="en-US" sz="2400" b="1"/>
          </a:p>
          <a:p>
            <a:pPr>
              <a:buFont typeface="Wingdings" panose="05000000000000000000" charset="0"/>
              <a:buChar char="Ø"/>
            </a:pPr>
            <a:r>
              <a:rPr lang="en-US" sz="2400" b="1"/>
              <a:t>The main objective is to create a web-based only system. which will help to maintain the bank account records, Maintain the transaction records of the customers. Easy to track all the banking activity a centralized system to maintain all the bank activity. Let’s check the project description with the role of different users.</a:t>
            </a:r>
            <a:endParaRPr lang="en-US" sz="2400" b="1"/>
          </a:p>
          <a:p>
            <a:pPr>
              <a:buFont typeface="Wingdings" panose="05000000000000000000" charset="0"/>
              <a:buChar char="Ø"/>
            </a:pPr>
            <a:endParaRPr lang="en-US" sz="2400" b="1"/>
          </a:p>
          <a:p>
            <a:pPr>
              <a:buFont typeface="Wingdings" panose="05000000000000000000" charset="0"/>
              <a:buChar char="Ø"/>
            </a:pPr>
            <a:r>
              <a:rPr lang="en-US" sz="2400" b="1"/>
              <a:t>This Project contains all the basic activities of the bank. there is 2 main actor.</a:t>
            </a:r>
            <a:endParaRPr lang="en-US" sz="2400" b="1"/>
          </a:p>
          <a:p>
            <a:pPr>
              <a:buFont typeface="Wingdings" panose="05000000000000000000" charset="0"/>
              <a:buChar char="Ø"/>
            </a:pPr>
            <a:r>
              <a:rPr lang="en-US" sz="2400" b="1"/>
              <a:t>Enter account holder name</a:t>
            </a:r>
            <a:endParaRPr lang="en-US" sz="2400" b="1"/>
          </a:p>
          <a:p>
            <a:pPr>
              <a:buFont typeface="Wingdings" panose="05000000000000000000" charset="0"/>
              <a:buChar char="Ø"/>
            </a:pPr>
            <a:r>
              <a:rPr lang="en-US" sz="2400" b="1"/>
              <a:t>Check balance</a:t>
            </a:r>
            <a:endParaRPr lang="en-US" sz="2400" b="1"/>
          </a:p>
          <a:p>
            <a:pPr>
              <a:buFont typeface="Wingdings" panose="05000000000000000000" charset="0"/>
              <a:buChar char="Ø"/>
            </a:pPr>
            <a:r>
              <a:rPr lang="en-US" sz="2400" b="1"/>
              <a:t>Deposit</a:t>
            </a:r>
            <a:endParaRPr lang="en-US" sz="2400" b="1"/>
          </a:p>
          <a:p>
            <a:pPr>
              <a:buFont typeface="Wingdings" panose="05000000000000000000" charset="0"/>
              <a:buChar char="Ø"/>
            </a:pPr>
            <a:r>
              <a:rPr lang="en-US" sz="2400" b="1"/>
              <a:t>Withdraw</a:t>
            </a:r>
            <a:endParaRPr lang="en-US" sz="2400" b="1"/>
          </a:p>
          <a:p>
            <a:pPr>
              <a:buFont typeface="Wingdings" panose="05000000000000000000" charset="0"/>
              <a:buChar char="Ø"/>
            </a:pPr>
            <a:r>
              <a:rPr lang="en-US" sz="2400" b="1"/>
              <a:t>exit</a:t>
            </a:r>
            <a:endParaRPr lang="en-US" sz="2400" b="1"/>
          </a:p>
          <a:p>
            <a:endParaRPr lang="en-US" sz="24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u="sng"/>
              <a:t>software requirements:</a:t>
            </a:r>
            <a:endParaRPr lang="en-US" b="1" u="sng"/>
          </a:p>
        </p:txBody>
      </p:sp>
      <p:sp>
        <p:nvSpPr>
          <p:cNvPr id="3" name="Content Placeholder 2"/>
          <p:cNvSpPr>
            <a:spLocks noGrp="1"/>
          </p:cNvSpPr>
          <p:nvPr>
            <p:ph idx="1"/>
          </p:nvPr>
        </p:nvSpPr>
        <p:spPr/>
        <p:txBody>
          <a:bodyPr/>
          <a:p>
            <a:r>
              <a:rPr lang="en-US"/>
              <a:t>netbeans</a:t>
            </a:r>
            <a:endParaRPr lang="en-US"/>
          </a:p>
          <a:p>
            <a:r>
              <a:rPr lang="en-US"/>
              <a:t>java</a:t>
            </a:r>
            <a:endParaRPr lang="en-US"/>
          </a:p>
          <a:p>
            <a:r>
              <a:rPr lang="en-US"/>
              <a:t>notepad</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p:txBody>
          <a:bodyPr/>
          <a:p>
            <a:br>
              <a:rPr lang="en-US" sz="2400" b="1">
                <a:cs typeface="+mj-lt"/>
              </a:rPr>
            </a:br>
            <a:br>
              <a:rPr lang="en-US" sz="2400" b="1">
                <a:cs typeface="+mj-lt"/>
              </a:rPr>
            </a:br>
            <a:r>
              <a:rPr lang="en-US" sz="2400" b="1" u="sng">
                <a:cs typeface="+mj-lt"/>
              </a:rPr>
              <a:t>Extract file</a:t>
            </a:r>
            <a:r>
              <a:rPr lang="en-US" sz="2400" b="1">
                <a:cs typeface="+mj-lt"/>
              </a:rPr>
              <a:t>.</a:t>
            </a:r>
            <a:br>
              <a:rPr lang="en-US" sz="2400" b="1">
                <a:cs typeface="+mj-lt"/>
              </a:rPr>
            </a:br>
            <a:br>
              <a:rPr lang="en-US" sz="2400" b="1">
                <a:cs typeface="+mj-lt"/>
              </a:rPr>
            </a:br>
            <a:r>
              <a:rPr lang="en-US" sz="2400" b="1">
                <a:cs typeface="+mj-lt"/>
              </a:rPr>
              <a:t>Second, after you finished download the source code, extract the zip file</a:t>
            </a:r>
            <a:r>
              <a:rPr lang="en-US"/>
              <a:t>.</a:t>
            </a:r>
            <a:endParaRPr lang="en-US"/>
          </a:p>
        </p:txBody>
      </p:sp>
      <p:pic>
        <p:nvPicPr>
          <p:cNvPr id="11" name="Picture 1" descr="IMG_256"/>
          <p:cNvPicPr>
            <a:picLocks noChangeAspect="1"/>
          </p:cNvPicPr>
          <p:nvPr>
            <p:ph sz="half" idx="1"/>
          </p:nvPr>
        </p:nvPicPr>
        <p:blipFill>
          <a:blip r:embed="rId1"/>
          <a:stretch>
            <a:fillRect/>
          </a:stretch>
        </p:blipFill>
        <p:spPr>
          <a:xfrm>
            <a:off x="2346960" y="2182495"/>
            <a:ext cx="5332095" cy="443103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a:br>
            <a:r>
              <a:rPr lang="en-US"/>
              <a:t></a:t>
            </a:r>
            <a:r>
              <a:rPr lang="en-US" b="1" u="sng">
                <a:solidFill>
                  <a:schemeClr val="tx1"/>
                </a:solidFill>
                <a:effectLst>
                  <a:outerShdw blurRad="38100" dist="19050" dir="2700000" algn="tl" rotWithShape="0">
                    <a:schemeClr val="dk1">
                      <a:alpha val="40000"/>
                    </a:schemeClr>
                  </a:outerShdw>
                </a:effectLst>
              </a:rPr>
              <a:t>Open Netbeans</a:t>
            </a:r>
            <a:r>
              <a:rPr lang="en-US"/>
              <a:t>.</a:t>
            </a:r>
            <a:br>
              <a:rPr lang="en-US"/>
            </a:br>
            <a:br>
              <a:rPr lang="en-US"/>
            </a:br>
            <a:r>
              <a:rPr lang="en-US" b="1">
                <a:solidFill>
                  <a:schemeClr val="tx1"/>
                </a:solidFill>
                <a:effectLst>
                  <a:outerShdw blurRad="38100" dist="19050" dir="2700000" algn="tl" rotWithShape="0">
                    <a:schemeClr val="dk1">
                      <a:alpha val="40000"/>
                    </a:schemeClr>
                  </a:outerShdw>
                </a:effectLst>
              </a:rPr>
              <a:t>Third, open “Netbeans IDE</a:t>
            </a:r>
            <a:endParaRPr lang="en-US" b="1">
              <a:solidFill>
                <a:schemeClr val="tx1"/>
              </a:solidFill>
              <a:effectLst>
                <a:outerShdw blurRad="38100" dist="19050" dir="2700000" algn="tl" rotWithShape="0">
                  <a:schemeClr val="dk1">
                    <a:alpha val="40000"/>
                  </a:schemeClr>
                </a:outerShdw>
              </a:effectLst>
            </a:endParaRPr>
          </a:p>
        </p:txBody>
      </p:sp>
      <p:pic>
        <p:nvPicPr>
          <p:cNvPr id="13" name="Picture 3"/>
          <p:cNvPicPr>
            <a:picLocks noChangeAspect="1"/>
          </p:cNvPicPr>
          <p:nvPr>
            <p:ph idx="1"/>
          </p:nvPr>
        </p:nvPicPr>
        <p:blipFill>
          <a:blip r:embed="rId1"/>
          <a:stretch>
            <a:fillRect/>
          </a:stretch>
        </p:blipFill>
        <p:spPr>
          <a:xfrm>
            <a:off x="2566670" y="1666240"/>
            <a:ext cx="7931150" cy="44615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t>
            </a:r>
            <a:br>
              <a:rPr lang="en-US"/>
            </a:br>
            <a:br>
              <a:rPr lang="en-US"/>
            </a:br>
            <a:r>
              <a:rPr lang="en-US" b="1" u="sng">
                <a:solidFill>
                  <a:schemeClr val="tx1"/>
                </a:solidFill>
                <a:effectLst>
                  <a:outerShdw blurRad="38100" dist="19050" dir="2700000" algn="tl" rotWithShape="0">
                    <a:schemeClr val="dk1">
                      <a:alpha val="40000"/>
                    </a:schemeClr>
                  </a:outerShdw>
                </a:effectLst>
              </a:rPr>
              <a:t>Click open project.</a:t>
            </a:r>
            <a:br>
              <a:rPr lang="en-US"/>
            </a:br>
            <a:r>
              <a:rPr lang="en-US"/>
              <a:t>Fourth, click open project and choose your download source code</a:t>
            </a:r>
            <a:endParaRPr lang="en-US"/>
          </a:p>
        </p:txBody>
      </p:sp>
      <p:pic>
        <p:nvPicPr>
          <p:cNvPr id="14" name="Picture 4"/>
          <p:cNvPicPr>
            <a:picLocks noChangeAspect="1"/>
          </p:cNvPicPr>
          <p:nvPr>
            <p:ph idx="1"/>
          </p:nvPr>
        </p:nvPicPr>
        <p:blipFill>
          <a:blip r:embed="rId1"/>
          <a:stretch>
            <a:fillRect/>
          </a:stretch>
        </p:blipFill>
        <p:spPr>
          <a:xfrm>
            <a:off x="3755390" y="2329180"/>
            <a:ext cx="6753225" cy="3798570"/>
          </a:xfrm>
          <a:prstGeom prst="rect">
            <a:avLst/>
          </a:prstGeom>
          <a:noFill/>
          <a:ln>
            <a:noFill/>
          </a:ln>
        </p:spPr>
      </p:pic>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4924</Words>
  <Application>WPS Presentation</Application>
  <PresentationFormat>Widescreen</PresentationFormat>
  <Paragraphs>159</Paragraphs>
  <Slides>19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Arial</vt:lpstr>
      <vt:lpstr>SimSun</vt:lpstr>
      <vt:lpstr>Wingdings</vt:lpstr>
      <vt:lpstr>Signika</vt:lpstr>
      <vt:lpstr>Segoe Print</vt:lpstr>
      <vt:lpstr>Times New Roman</vt:lpstr>
      <vt:lpstr>Courier New</vt:lpstr>
      <vt:lpstr>Calibri</vt:lpstr>
      <vt:lpstr>helvetica</vt:lpstr>
      <vt:lpstr>Microsoft YaHei</vt:lpstr>
      <vt:lpstr>Arial Unicode MS</vt:lpstr>
      <vt:lpstr>Wingdings</vt:lpstr>
      <vt:lpstr>Gear Drives</vt:lpstr>
      <vt:lpstr>JAVA  TECHNOLOGIES</vt:lpstr>
      <vt:lpstr>BANK MANAGEMENT SYSTEM PROJECT IN JAVA NETBEANS</vt:lpstr>
      <vt:lpstr>PowerPoint 演示文稿</vt:lpstr>
      <vt:lpstr>PowerPoint 演示文稿</vt:lpstr>
      <vt:lpstr>PowerPoint 演示文稿</vt:lpstr>
      <vt:lpstr>PowerPoint 演示文稿</vt:lpstr>
      <vt:lpstr>  Extract file.  Second, after you finished download the source code, extract the zip file.</vt:lpstr>
      <vt:lpstr> Open Netbeans.  Third, open “Netbeans IDE</vt:lpstr>
      <vt:lpstr>  Click open project. Fourth, click open project and choose your download source code</vt:lpstr>
      <vt:lpstr>Step 5: Run the project.</vt:lpstr>
      <vt:lpstr>Step 6: The project design</vt:lpstr>
      <vt:lpstr>PROGAMMING CODE</vt:lpstr>
      <vt:lpstr>PowerPoint 演示文稿</vt:lpstr>
      <vt:lpstr>PowerPoint 演示文稿</vt:lpstr>
      <vt:lpstr>Outputs:</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TECHNOLOGIES</dc:title>
  <dc:creator/>
  <cp:lastModifiedBy>pavankumar bonu</cp:lastModifiedBy>
  <cp:revision>4</cp:revision>
  <dcterms:created xsi:type="dcterms:W3CDTF">2021-05-16T02:10:00Z</dcterms:created>
  <dcterms:modified xsi:type="dcterms:W3CDTF">2021-05-16T05:30:28Z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