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4" r:id="rId5"/>
    <p:sldId id="302" r:id="rId6"/>
    <p:sldId id="315" r:id="rId7"/>
    <p:sldId id="329" r:id="rId8"/>
    <p:sldId id="330" r:id="rId9"/>
    <p:sldId id="326" r:id="rId10"/>
    <p:sldId id="311" r:id="rId11"/>
    <p:sldId id="331" r:id="rId12"/>
    <p:sldId id="332" r:id="rId13"/>
    <p:sldId id="325" r:id="rId14"/>
    <p:sldId id="328" r:id="rId15"/>
    <p:sldId id="327" r:id="rId16"/>
    <p:sldId id="313" r:id="rId17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5033" autoAdjust="0"/>
  </p:normalViewPr>
  <p:slideViewPr>
    <p:cSldViewPr snapToGrid="0">
      <p:cViewPr varScale="1">
        <p:scale>
          <a:sx n="91" d="100"/>
          <a:sy n="91" d="100"/>
        </p:scale>
        <p:origin x="144" y="67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AE790E-81AE-4B3C-B2F2-082DED09CCD6}" type="datetime1">
              <a:rPr lang="pl-PL" smtClean="0"/>
              <a:t>06.11.2022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31DEE-50B0-43B6-83F1-E9620588A9EB}" type="datetime1">
              <a:rPr lang="pl-PL" noProof="0" smtClean="0"/>
              <a:t>06.11.2022</a:t>
            </a:fld>
            <a:endParaRPr lang="pl-PL" noProof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9340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355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918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693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6348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7240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7139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4792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37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kład niestandardow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raz — symbol zastępczy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6" name="Sześciokąt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14" name="Sześciokąt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16" name="Sześciokąt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18" name="Sześciokąt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0" name="Sześciokąt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wzorzec</a:t>
            </a:r>
          </a:p>
        </p:txBody>
      </p:sp>
      <p:sp>
        <p:nvSpPr>
          <p:cNvPr id="24" name="Tekst — symbol zastępczy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l-PL" noProof="0"/>
              <a:t>Kliknij, aby edytować tekst</a:t>
            </a:r>
          </a:p>
        </p:txBody>
      </p:sp>
      <p:sp>
        <p:nvSpPr>
          <p:cNvPr id="28" name="Tekst — symbol zastępczy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l-PL" sz="4800" b="1" noProof="0">
                <a:solidFill>
                  <a:schemeClr val="tx1"/>
                </a:solidFill>
              </a:rPr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— dwie kolum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kst — symbol zastępczy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accent5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accent5"/>
              </a:solidFill>
            </a:endParaRPr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accent5"/>
              </a:solidFill>
            </a:endParaRPr>
          </a:p>
        </p:txBody>
      </p:sp>
      <p:sp>
        <p:nvSpPr>
          <p:cNvPr id="26" name="Tekst — symbol zastępczy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9" name="Tekst — symbol zastępczy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0" name="Tekst — symbol zastępczy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3" name="Obraz — symbol zastępczy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wzorzec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— trzy kolum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kst — symbol zastępczy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Tekst — symbol zastępczy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9" name="Tekst — symbol zastępczy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0" name="Tekst — symbol zastępczy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1" name="Tekst — symbol zastępczy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2" name="Tekst — symbol zastępczy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" name="Sześciokąt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4" name="Sześciokąt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accent1"/>
              </a:solidFill>
            </a:endParaRPr>
          </a:p>
        </p:txBody>
      </p:sp>
      <p:sp>
        <p:nvSpPr>
          <p:cNvPr id="5" name="Sześciokąt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accent1"/>
              </a:solidFill>
            </a:endParaRP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wzorzec</a:t>
            </a:r>
          </a:p>
        </p:txBody>
      </p:sp>
      <p:sp>
        <p:nvSpPr>
          <p:cNvPr id="16" name="Dowolny kształt: Kształt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mkni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w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endParaRPr lang="pl-PL" noProof="0"/>
          </a:p>
        </p:txBody>
      </p:sp>
      <p:sp>
        <p:nvSpPr>
          <p:cNvPr id="17" name="Tekst — symbol zastępczy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endParaRPr lang="pl-PL" noProof="0"/>
          </a:p>
        </p:txBody>
      </p:sp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wzorzec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Układ niestandardow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raz — symbol zastępczy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l-PL" noProof="1"/>
              <a:t>Kliknij ikonę, aby dodać obraz</a:t>
            </a:r>
          </a:p>
        </p:txBody>
      </p:sp>
      <p:sp>
        <p:nvSpPr>
          <p:cNvPr id="2" name="Prostokąt 1" descr="Wysoki budynek biurowy z widokiem w górę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1"/>
          </a:p>
        </p:txBody>
      </p:sp>
      <p:sp>
        <p:nvSpPr>
          <p:cNvPr id="24" name="Tekst — symbol zastępczy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l-PL" noProof="1"/>
              <a:t>Kliknij, aby edytować tekst</a:t>
            </a: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1"/>
              <a:t>Kliknij, aby edytować wzorzec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Układ niestandardow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raz — symbol zastępczy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l-PL" noProof="1"/>
              <a:t>Kliknij ikonę, aby dodać obraz</a:t>
            </a:r>
          </a:p>
        </p:txBody>
      </p:sp>
      <p:sp>
        <p:nvSpPr>
          <p:cNvPr id="3" name="Owal 2" descr="Wysoki budynek biurowy z widokiem w górę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1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1"/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1"/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1"/>
          </a:p>
        </p:txBody>
      </p:sp>
      <p:sp>
        <p:nvSpPr>
          <p:cNvPr id="15" name="Tekst — symbol zastępczy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l-PL" noProof="1"/>
              <a:t>Kliknij, aby edytować tekst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l-PL" noProof="1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spotk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 — symbol zastępczy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wzorzec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w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accent5"/>
              </a:solidFill>
            </a:endParaRP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accent5"/>
              </a:solidFill>
            </a:endParaRPr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accent5"/>
              </a:solidFill>
            </a:endParaRPr>
          </a:p>
        </p:txBody>
      </p:sp>
      <p:sp>
        <p:nvSpPr>
          <p:cNvPr id="23" name="Obraz — symbol zastępczy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7" name="Tekst — symbol zastępczy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wzorzec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ykres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endParaRPr lang="pl-PL" noProof="0"/>
          </a:p>
        </p:txBody>
      </p:sp>
      <p:sp>
        <p:nvSpPr>
          <p:cNvPr id="15" name="Sześciokąt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16" name="Sześciokąt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17" name="Sześciokąt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18" name="Sześciokąt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19" name="Obraz — symbol zastępczy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raz — symbol zastępczy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8" name="Obraz — symbol zastępczy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0" name="Obraz — symbol zastępczy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1" name="Obraz — symbol zastępczy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l-PL" sz="4800" b="1" noProof="0">
                <a:solidFill>
                  <a:schemeClr val="tx1"/>
                </a:solidFill>
              </a:rPr>
              <a:t>Kliknij, aby edytować styl</a:t>
            </a:r>
          </a:p>
        </p:txBody>
      </p:sp>
      <p:sp>
        <p:nvSpPr>
          <p:cNvPr id="9" name="Sześciokąt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10" name="Sześciokąt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11" name="Sześciokąt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3" name="Tekst — symbol zastępczy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4" name="Tekst — symbol zastępczy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Tekst — symbol zastępczy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8" name="Tekst — symbol zastępczy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9" name="Tekst — symbol zastępczy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0" name="Tekst — symbol zastępczy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1" name="Tekst — symbol zastępczy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2" name="Tekst — symbol zastępczy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3" name="Tekst — symbol zastępczy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7" name="Obraz — symbol zastępczy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awartość — symbol zastępczy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</p:txBody>
      </p:sp>
      <p:sp>
        <p:nvSpPr>
          <p:cNvPr id="41" name="Zawartość — symbol zastępczy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</p:txBody>
      </p:sp>
      <p:sp>
        <p:nvSpPr>
          <p:cNvPr id="42" name="Zawartość — symbol zastępczy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</p:txBody>
      </p:sp>
      <p:sp>
        <p:nvSpPr>
          <p:cNvPr id="43" name="Zawartość — symbol zastępczy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</p:txBody>
      </p:sp>
      <p:sp>
        <p:nvSpPr>
          <p:cNvPr id="44" name="Zawartość — symbol zastępczy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</p:txBody>
      </p:sp>
      <p:sp>
        <p:nvSpPr>
          <p:cNvPr id="45" name="Zawartość — symbol zastępczy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</p:txBody>
      </p:sp>
      <p:sp>
        <p:nvSpPr>
          <p:cNvPr id="10" name="Tytuł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381B1050-2422-4AAF-A311-E3834DE1CCB3}" type="datetime1">
              <a:rPr lang="pl-PL" sz="1100" noProof="1" dirty="0" smtClean="0">
                <a:solidFill>
                  <a:schemeClr val="accent2"/>
                </a:solidFill>
              </a:rPr>
              <a:t>06.11.2022</a:t>
            </a:fld>
            <a:endParaRPr lang="pl-PL" sz="1100" noProof="1">
              <a:solidFill>
                <a:schemeClr val="accent2"/>
              </a:solidFill>
            </a:endParaRP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pl-PL" sz="1100" b="1" noProof="1">
                <a:solidFill>
                  <a:schemeClr val="accent2"/>
                </a:solidFill>
              </a:rPr>
              <a:t>Przegląd roczny</a:t>
            </a:r>
          </a:p>
        </p:txBody>
      </p:sp>
      <p:sp>
        <p:nvSpPr>
          <p:cNvPr id="7" name="Numer slajdu — symbol zastępczy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pl-PL" sz="1100" noProof="1" dirty="0" smtClean="0">
                <a:solidFill>
                  <a:schemeClr val="accent4"/>
                </a:solidFill>
              </a:rPr>
              <a:pPr algn="r"/>
              <a:t>‹#›</a:t>
            </a:fld>
            <a:endParaRPr lang="pl-PL" sz="1100" noProof="1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— symbol zastępczy 12" descr="Niebieski budynek szklany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Sześciokąt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1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000" y="1480124"/>
            <a:ext cx="3924935" cy="2986064"/>
          </a:xfrm>
        </p:spPr>
        <p:txBody>
          <a:bodyPr rtlCol="0"/>
          <a:lstStyle/>
          <a:p>
            <a:pPr rtl="0"/>
            <a:r>
              <a:rPr lang="pl-PL" sz="4800" noProof="1"/>
              <a:t>Platforma do obsługi praktyk zawodowych</a:t>
            </a:r>
            <a:endParaRPr lang="pl-PL" noProof="1"/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45001" y="4182122"/>
            <a:ext cx="3924934" cy="490538"/>
          </a:xfrm>
        </p:spPr>
        <p:txBody>
          <a:bodyPr rtlCol="0"/>
          <a:lstStyle/>
          <a:p>
            <a:pPr rtl="0"/>
            <a:r>
              <a:rPr lang="pl-PL" noProof="1"/>
              <a:t>Backend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l-PL" noProof="1"/>
              <a:t>Sebastian Jabłoński</a:t>
            </a:r>
          </a:p>
          <a:p>
            <a:pPr rtl="0"/>
            <a:r>
              <a:rPr lang="pl-PL" noProof="1"/>
              <a:t>Maciej Szymański</a:t>
            </a:r>
          </a:p>
        </p:txBody>
      </p:sp>
      <p:sp>
        <p:nvSpPr>
          <p:cNvPr id="21" name="Sześciokąt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1"/>
          </a:p>
        </p:txBody>
      </p:sp>
      <p:sp>
        <p:nvSpPr>
          <p:cNvPr id="16" name="Sześciokąt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1"/>
          </a:p>
        </p:txBody>
      </p:sp>
      <p:sp>
        <p:nvSpPr>
          <p:cNvPr id="18" name="Sześciokąt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1"/>
          </a:p>
        </p:txBody>
      </p:sp>
      <p:sp>
        <p:nvSpPr>
          <p:cNvPr id="2" name="Sześciokąt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— symbol zastępczy 9" descr="Schody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1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 eaLnBrk="1" latinLnBrk="0" hangingPunct="1"/>
            <a:r>
              <a:rPr lang="pl-PL" noProof="1">
                <a:latin typeface="Calibri Light" panose="020F0302020204030204" pitchFamily="34" charset="0"/>
                <a:ea typeface="+mn-ea"/>
                <a:cs typeface="+mn-cs"/>
              </a:rPr>
              <a:t>B</a:t>
            </a:r>
            <a:r>
              <a:rPr lang="pl-PL" sz="4800" kern="1200" noProof="1">
                <a:effectLst/>
                <a:latin typeface="Calibri Light" panose="020F0302020204030204" pitchFamily="34" charset="0"/>
                <a:ea typeface="+mn-ea"/>
                <a:cs typeface="+mn-cs"/>
              </a:rPr>
              <a:t>aza danych</a:t>
            </a:r>
            <a:endParaRPr lang="pl-PL" noProof="1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1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1"/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l-PL" noProof="1"/>
              <a:t>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8390468" cy="830997"/>
          </a:xfrm>
        </p:spPr>
        <p:txBody>
          <a:bodyPr rtlCol="0"/>
          <a:lstStyle/>
          <a:p>
            <a:pPr rtl="0"/>
            <a:r>
              <a:rPr lang="pl-PL" sz="4400" noProof="1"/>
              <a:t>Serwer bazy danych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0"/>
            <a:ext cx="4792133" cy="3941233"/>
          </a:xfrm>
        </p:spPr>
        <p:txBody>
          <a:bodyPr rtlCol="0"/>
          <a:lstStyle/>
          <a:p>
            <a:pPr>
              <a:lnSpc>
                <a:spcPct val="150000"/>
              </a:lnSpc>
            </a:pPr>
            <a:r>
              <a:rPr lang="pl-PL" dirty="0"/>
              <a:t>Microsoft SQL Server 2019</a:t>
            </a:r>
          </a:p>
          <a:p>
            <a:pPr>
              <a:lnSpc>
                <a:spcPct val="150000"/>
              </a:lnSpc>
            </a:pPr>
            <a:r>
              <a:rPr lang="pl-PL" noProof="1"/>
              <a:t>Wystawienie obrazu bazy danych poprzez oprogramowanie Docker</a:t>
            </a:r>
          </a:p>
        </p:txBody>
      </p:sp>
      <p:pic>
        <p:nvPicPr>
          <p:cNvPr id="2050" name="Picture 2" descr="Wprowadzenie do MsSQL - TomaszKenig.pl">
            <a:extLst>
              <a:ext uri="{FF2B5EF4-FFF2-40B4-BE49-F238E27FC236}">
                <a16:creationId xmlns:a16="http://schemas.microsoft.com/office/drawing/2014/main" id="{0629BE33-70BA-DAE8-9AFE-CBC5A54D0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808" y="1499130"/>
            <a:ext cx="44386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8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8390468" cy="830997"/>
          </a:xfrm>
        </p:spPr>
        <p:txBody>
          <a:bodyPr rtlCol="0"/>
          <a:lstStyle/>
          <a:p>
            <a:pPr rtl="0"/>
            <a:r>
              <a:rPr lang="pl-PL" sz="4400" noProof="1"/>
              <a:t>Schemat bazy danych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0"/>
            <a:ext cx="4792133" cy="3941233"/>
          </a:xfrm>
        </p:spPr>
        <p:txBody>
          <a:bodyPr rtlCol="0"/>
          <a:lstStyle/>
          <a:p>
            <a:pPr>
              <a:lnSpc>
                <a:spcPct val="150000"/>
              </a:lnSpc>
            </a:pPr>
            <a:r>
              <a:rPr lang="pl-PL" dirty="0"/>
              <a:t>Schemat bazy danych zawiera takie tabele jak: Kierunki, Rodzaje kierunków, Uczelnie, Opiekun Uczelniany, Praktykanci itd.</a:t>
            </a:r>
          </a:p>
          <a:p>
            <a:pPr>
              <a:lnSpc>
                <a:spcPct val="150000"/>
              </a:lnSpc>
            </a:pPr>
            <a:r>
              <a:rPr lang="pl-PL" noProof="1"/>
              <a:t>Tabele zawierają relacje: jeden do jednego, wiele do wielu, wiele do jednego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DC78298E-CCF2-B71A-C565-04677A9DC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467" y="805213"/>
            <a:ext cx="5699760" cy="5485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37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805213"/>
            <a:ext cx="5037667" cy="2996320"/>
          </a:xfrm>
        </p:spPr>
        <p:txBody>
          <a:bodyPr rtlCol="0"/>
          <a:lstStyle/>
          <a:p>
            <a:pPr algn="ctr" rtl="0"/>
            <a:r>
              <a:rPr lang="pl-PL" sz="7200" dirty="0"/>
              <a:t>Dziękujemy za uwagę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Sebastian Jabłoński	</a:t>
            </a:r>
          </a:p>
          <a:p>
            <a:pPr rtl="0"/>
            <a:r>
              <a:rPr lang="pl-PL" dirty="0"/>
              <a:t>Maciej Szymański</a:t>
            </a:r>
          </a:p>
        </p:txBody>
      </p:sp>
      <p:pic>
        <p:nvPicPr>
          <p:cNvPr id="20" name="Obraz — symbol zastępczy 8" descr="zbliżenie mostu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7082" r="17082"/>
          <a:stretch/>
        </p:blipFill>
        <p:spPr>
          <a:xfrm>
            <a:off x="5888038" y="533400"/>
            <a:ext cx="5541962" cy="561181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5073016" cy="830997"/>
          </a:xfrm>
        </p:spPr>
        <p:txBody>
          <a:bodyPr rtlCol="0"/>
          <a:lstStyle/>
          <a:p>
            <a:pPr rtl="0"/>
            <a:r>
              <a:rPr lang="pl-PL" sz="4400" noProof="1"/>
              <a:t>Użyte technologie</a:t>
            </a:r>
          </a:p>
        </p:txBody>
      </p:sp>
      <p:sp>
        <p:nvSpPr>
          <p:cNvPr id="7" name="Tekst — symbol zastępczy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l-PL" noProof="1"/>
              <a:t>Język C# w wersji 10.0</a:t>
            </a:r>
          </a:p>
          <a:p>
            <a:pPr rtl="0"/>
            <a:r>
              <a:rPr lang="pl-PL" noProof="1"/>
              <a:t>.NET 6.0</a:t>
            </a:r>
          </a:p>
          <a:p>
            <a:pPr rtl="0"/>
            <a:r>
              <a:rPr lang="pl-PL" noProof="1"/>
              <a:t>Docker &amp; Docker Compose</a:t>
            </a:r>
          </a:p>
          <a:p>
            <a:pPr rtl="0"/>
            <a:r>
              <a:rPr lang="pl-PL" noProof="1"/>
              <a:t>Microsoft SQL Server</a:t>
            </a:r>
          </a:p>
        </p:txBody>
      </p:sp>
      <p:pic>
        <p:nvPicPr>
          <p:cNvPr id="11" name="Obraz — symbol zastępczy 10" descr="zbliżenie budynku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8390468" cy="830997"/>
          </a:xfrm>
        </p:spPr>
        <p:txBody>
          <a:bodyPr rtlCol="0"/>
          <a:lstStyle/>
          <a:p>
            <a:pPr rtl="0"/>
            <a:r>
              <a:rPr lang="pl-PL" sz="4400" noProof="1"/>
              <a:t>Styl architektoniczny – REST API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0"/>
            <a:ext cx="4792133" cy="3941233"/>
          </a:xfrm>
        </p:spPr>
        <p:txBody>
          <a:bodyPr rtlCol="0"/>
          <a:lstStyle/>
          <a:p>
            <a:pPr>
              <a:lnSpc>
                <a:spcPct val="150000"/>
              </a:lnSpc>
            </a:pPr>
            <a:r>
              <a:rPr lang="pl-PL" dirty="0"/>
              <a:t>Wywiedziony z doświadczeń przy pisaniu specyfikacji protokołu HTTP dla systemów rozproszonych. REST wykorzystuje m.in. jednorodny interfejs, bezstanową komunikację, zasoby, reprezentacje, </a:t>
            </a:r>
            <a:r>
              <a:rPr lang="pl-PL" dirty="0" err="1"/>
              <a:t>hipermedia</a:t>
            </a:r>
            <a:r>
              <a:rPr lang="pl-PL" dirty="0"/>
              <a:t>, HATEOAS.</a:t>
            </a:r>
          </a:p>
          <a:p>
            <a:pPr>
              <a:lnSpc>
                <a:spcPct val="150000"/>
              </a:lnSpc>
            </a:pPr>
            <a:r>
              <a:rPr lang="pl-PL" noProof="1"/>
              <a:t>Komunikacja za pomocą JSON</a:t>
            </a:r>
          </a:p>
        </p:txBody>
      </p:sp>
      <p:pic>
        <p:nvPicPr>
          <p:cNvPr id="1028" name="Picture 4" descr="Czym jest REST? | Programowanie | Zaprogramuj Życie">
            <a:extLst>
              <a:ext uri="{FF2B5EF4-FFF2-40B4-BE49-F238E27FC236}">
                <a16:creationId xmlns:a16="http://schemas.microsoft.com/office/drawing/2014/main" id="{C12F83D8-B5CC-1960-74DC-28C2B32EA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7" y="2044700"/>
            <a:ext cx="53721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ytuł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8246533" cy="830997"/>
          </a:xfrm>
        </p:spPr>
        <p:txBody>
          <a:bodyPr rtlCol="0"/>
          <a:lstStyle/>
          <a:p>
            <a:pPr rtl="0"/>
            <a:r>
              <a:rPr lang="pl-PL" sz="4400" noProof="1"/>
              <a:t>Komunikacja backend - frontend</a:t>
            </a:r>
            <a:br>
              <a:rPr lang="pl-PL" sz="4400" noProof="1"/>
            </a:br>
            <a:endParaRPr lang="pl-PL" sz="4400" noProof="1"/>
          </a:p>
        </p:txBody>
      </p:sp>
      <p:pic>
        <p:nvPicPr>
          <p:cNvPr id="42" name="Obraz — symbol zastępczy 3" descr="zbliżenie budynku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EFCE041C-95BD-44D2-B6C1-24D83ADE17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l-PL" noProof="1"/>
              <a:t>Za pomocą metod HTTP: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960AED82-F4F3-044A-B30A-FD32531BD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963333"/>
            <a:ext cx="3474720" cy="2636592"/>
          </a:xfrm>
        </p:spPr>
        <p:txBody>
          <a:bodyPr rtlCol="0"/>
          <a:lstStyle/>
          <a:p>
            <a:pPr rtl="0"/>
            <a:r>
              <a:rPr lang="pl-PL" noProof="1"/>
              <a:t>GET</a:t>
            </a:r>
          </a:p>
          <a:p>
            <a:pPr rtl="0"/>
            <a:r>
              <a:rPr lang="pl-PL" noProof="1"/>
              <a:t>POST</a:t>
            </a:r>
          </a:p>
          <a:p>
            <a:pPr rtl="0"/>
            <a:r>
              <a:rPr lang="pl-PL" noProof="1"/>
              <a:t>PUT</a:t>
            </a:r>
          </a:p>
          <a:p>
            <a:pPr rtl="0"/>
            <a:r>
              <a:rPr lang="pl-PL" noProof="1"/>
              <a:t>PATCH</a:t>
            </a:r>
          </a:p>
          <a:p>
            <a:pPr rtl="0"/>
            <a:r>
              <a:rPr lang="pl-PL" noProof="1"/>
              <a:t>DELETE</a:t>
            </a:r>
          </a:p>
          <a:p>
            <a:pPr rtl="0"/>
            <a:endParaRPr lang="pl-PL" noProof="1"/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F5DCF7EA-3411-4C0C-80B9-EA80529F64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l-PL" noProof="1"/>
              <a:t>Z użyciem nagłówków</a:t>
            </a:r>
          </a:p>
          <a:p>
            <a:pPr rtl="0"/>
            <a:r>
              <a:rPr lang="pl-PL" noProof="1"/>
              <a:t>zapytań: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3F833AD6-5D57-BE44-8842-EAACC39A6B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963333"/>
            <a:ext cx="3474720" cy="2636592"/>
          </a:xfrm>
        </p:spPr>
        <p:txBody>
          <a:bodyPr rtlCol="0"/>
          <a:lstStyle/>
          <a:p>
            <a:pPr rtl="0"/>
            <a:r>
              <a:rPr lang="pl-PL" noProof="1"/>
              <a:t>Parametry wywołania metod HTTP, format danych itp.</a:t>
            </a:r>
          </a:p>
          <a:p>
            <a:pPr rtl="0"/>
            <a:r>
              <a:rPr lang="pl-PL" noProof="1"/>
              <a:t>Token autoryzacji (JWT)</a:t>
            </a:r>
          </a:p>
          <a:p>
            <a:pPr rtl="0"/>
            <a:endParaRPr lang="pl-PL" noProof="1"/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5EB1EB18-010F-4370-A5A6-0A68EC2345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7"/>
            <a:ext cx="3474720" cy="699189"/>
          </a:xfrm>
        </p:spPr>
        <p:txBody>
          <a:bodyPr rtlCol="0"/>
          <a:lstStyle/>
          <a:p>
            <a:pPr rtl="0"/>
            <a:r>
              <a:rPr lang="pl-PL" noProof="1"/>
              <a:t>Cache’owanie żądań i odpowiedzi: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69205F1B-456F-AF42-81AD-D646AEB4F7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963332"/>
            <a:ext cx="3474720" cy="2640137"/>
          </a:xfrm>
        </p:spPr>
        <p:txBody>
          <a:bodyPr rtlCol="0"/>
          <a:lstStyle/>
          <a:p>
            <a:pPr rtl="0"/>
            <a:r>
              <a:rPr lang="pl-PL" noProof="1"/>
              <a:t>Użycie „ciasteczek” o dostosowanym czasie wygaśnięcia</a:t>
            </a:r>
          </a:p>
        </p:txBody>
      </p:sp>
    </p:spTree>
    <p:extLst>
      <p:ext uri="{BB962C8B-B14F-4D97-AF65-F5344CB8AC3E}">
        <p14:creationId xmlns:p14="http://schemas.microsoft.com/office/powerpoint/2010/main" val="189463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ytuł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8246533" cy="830997"/>
          </a:xfrm>
        </p:spPr>
        <p:txBody>
          <a:bodyPr rtlCol="0"/>
          <a:lstStyle/>
          <a:p>
            <a:pPr rtl="0"/>
            <a:r>
              <a:rPr lang="pl-PL" sz="4400" noProof="1"/>
              <a:t>Założenia działania platformy:</a:t>
            </a:r>
            <a:br>
              <a:rPr lang="pl-PL" sz="4400" noProof="1"/>
            </a:br>
            <a:endParaRPr lang="pl-PL" sz="4400" noProof="1"/>
          </a:p>
        </p:txBody>
      </p:sp>
      <p:pic>
        <p:nvPicPr>
          <p:cNvPr id="42" name="Obraz — symbol zastępczy 3" descr="zbliżenie budynku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960AED82-F4F3-044A-B30A-FD32531BD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1636210"/>
            <a:ext cx="4343400" cy="4416577"/>
          </a:xfrm>
        </p:spPr>
        <p:txBody>
          <a:bodyPr rtlCol="0"/>
          <a:lstStyle/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Zarządzanie użytkownikami: operacje CRUD, nadawanie ról i uprawnień, blokowanie 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Panel użytkownika z informacjami (portfolio) 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Rejestracja i logowanie 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Autoryzacja i uwierzytelnianie 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Materiały (pliki statyczne do pobrania) 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Dodawanie pracodawców 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Baza efektów uczenia się (CRUD) 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Operacje na harmonogramie (CRUD) 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69C7EBA9-9051-140F-9D68-BC1F27D7B37E}"/>
              </a:ext>
            </a:extLst>
          </p:cNvPr>
          <p:cNvSpPr txBox="1">
            <a:spLocks/>
          </p:cNvSpPr>
          <p:nvPr/>
        </p:nvSpPr>
        <p:spPr>
          <a:xfrm>
            <a:off x="6134098" y="1636210"/>
            <a:ext cx="4872569" cy="4416577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Dziennik praktyk: notatki, dzienny przebieg praktyk, opisy, daty itp. 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Logi systemu 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Rozliczanie z przebiegu praktyk 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Raporty 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Podgląd umów 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Lista użytkowników 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Informacje o studencie i jego historii praktyk 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Podgląd bazy firm i ofert 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Ocena praktyki</a:t>
            </a:r>
            <a:endParaRPr lang="pl-PL" sz="1600" noProof="1">
              <a:solidFill>
                <a:schemeClr val="tx1">
                  <a:lumMod val="75000"/>
                  <a:lumOff val="2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19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— symbol zastępczy 10" descr="Odbicie miasta o zmierzchu na lustrzanym budynku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6692" b="6692"/>
          <a:stretch/>
        </p:blipFill>
        <p:spPr>
          <a:xfrm>
            <a:off x="0" y="7428"/>
            <a:ext cx="12192000" cy="6858000"/>
          </a:xfr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319" y="1988047"/>
            <a:ext cx="4407901" cy="3498352"/>
          </a:xfrm>
        </p:spPr>
        <p:txBody>
          <a:bodyPr rtlCol="0"/>
          <a:lstStyle/>
          <a:p>
            <a:pPr rtl="0" eaLnBrk="1" latinLnBrk="0" hangingPunct="1"/>
            <a:r>
              <a:rPr lang="pl-PL" sz="4400" b="1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Zabezpieczenie wymiany informacji za pomocą JSON Web </a:t>
            </a:r>
            <a:r>
              <a:rPr lang="pl-PL" sz="4400" b="1" kern="1200" dirty="0" err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Tokens</a:t>
            </a:r>
            <a:endParaRPr lang="pl-PL" sz="4400" b="1" dirty="0"/>
          </a:p>
        </p:txBody>
      </p:sp>
      <p:sp>
        <p:nvSpPr>
          <p:cNvPr id="2" name="Ow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3" name="Ow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ytuł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7789333" cy="830997"/>
          </a:xfrm>
        </p:spPr>
        <p:txBody>
          <a:bodyPr rtlCol="0"/>
          <a:lstStyle/>
          <a:p>
            <a:pPr rtl="0"/>
            <a:r>
              <a:rPr lang="pl-PL" sz="4400" noProof="1"/>
              <a:t>JSON Web Tokens</a:t>
            </a:r>
            <a:br>
              <a:rPr lang="pl-PL" sz="4400" noProof="1"/>
            </a:br>
            <a:endParaRPr lang="pl-PL" sz="4400" noProof="1"/>
          </a:p>
        </p:txBody>
      </p:sp>
      <p:pic>
        <p:nvPicPr>
          <p:cNvPr id="42" name="Obraz — symbol zastępczy 3" descr="zbliżenie budynku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960AED82-F4F3-044A-B30A-FD32531BD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399" y="1769533"/>
            <a:ext cx="9465733" cy="3830392"/>
          </a:xfrm>
        </p:spPr>
        <p:txBody>
          <a:bodyPr rtlCol="0"/>
          <a:lstStyle/>
          <a:p>
            <a:pPr>
              <a:lnSpc>
                <a:spcPct val="150000"/>
              </a:lnSpc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JSON Web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Tokens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 to otwarty standard, który umożliwia transfer danych lub wymianę informacji między dwiema frakcjami. 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Działa na zabezpieczonym URL-u. Dane przekazywane są zakodowane jako obiekty JSON Web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Signature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 lub jako struktury JSON Web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Encryption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Przekazywanym informacjom można ufać, ponieważ są podpisane cyfrowo. Podpisuje się je w sposób niejawny za pomocą algorytmu HMAC lub jawnie za pomocą klucza publicznego/prywatnego RSA lub ECDSA.</a:t>
            </a:r>
          </a:p>
          <a:p>
            <a:pPr>
              <a:lnSpc>
                <a:spcPct val="150000"/>
              </a:lnSpc>
            </a:pPr>
            <a:r>
              <a:rPr lang="pl-PL" noProof="1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Przekazane dane służą do procesu autoryzacji w aplikacji</a:t>
            </a:r>
          </a:p>
        </p:txBody>
      </p:sp>
    </p:spTree>
    <p:extLst>
      <p:ext uri="{BB962C8B-B14F-4D97-AF65-F5344CB8AC3E}">
        <p14:creationId xmlns:p14="http://schemas.microsoft.com/office/powerpoint/2010/main" val="390360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1A0B780B-82C9-ABD0-5545-5E8E1815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3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F9A28379-0BB1-B67C-6E0D-F827E7F4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11061"/>
            <a:ext cx="10941574" cy="1225149"/>
          </a:xfrm>
        </p:spPr>
        <p:txBody>
          <a:bodyPr/>
          <a:lstStyle/>
          <a:p>
            <a:r>
              <a:rPr lang="pl-PL" sz="4400"/>
              <a:t>Monitorowanie zadań w tle za pomocą hangfire oraz kolejkowanie zadań</a:t>
            </a:r>
            <a:endParaRPr lang="pl-PL" sz="4400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BEAF664A-28E4-E85C-03B9-A46741D3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20" y="1844091"/>
            <a:ext cx="10005191" cy="434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4937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4_TF16411253_Win32" id="{48A7DC22-2EC5-436D-A5A6-D56E9DD3B27B}" vid="{47F6EDAE-1D4E-4DD4-ACF2-943191F286A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geometryczna</Template>
  <TotalTime>103</TotalTime>
  <Words>385</Words>
  <Application>Microsoft Office PowerPoint</Application>
  <PresentationFormat>Panoramiczny</PresentationFormat>
  <Paragraphs>72</Paragraphs>
  <Slides>13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Wingdings</vt:lpstr>
      <vt:lpstr>Motyw pakietu Office</vt:lpstr>
      <vt:lpstr>Platforma do obsługi praktyk zawodowych</vt:lpstr>
      <vt:lpstr>Użyte technologie</vt:lpstr>
      <vt:lpstr>Styl architektoniczny – REST API</vt:lpstr>
      <vt:lpstr>Komunikacja backend - frontend </vt:lpstr>
      <vt:lpstr>Założenia działania platformy: </vt:lpstr>
      <vt:lpstr>Zabezpieczenie wymiany informacji za pomocą JSON Web Tokens</vt:lpstr>
      <vt:lpstr>JSON Web Tokens </vt:lpstr>
      <vt:lpstr>Prezentacja programu PowerPoint</vt:lpstr>
      <vt:lpstr>Monitorowanie zadań w tle za pomocą hangfire oraz kolejkowanie zadań</vt:lpstr>
      <vt:lpstr>Baza danych</vt:lpstr>
      <vt:lpstr>Serwer bazy danych</vt:lpstr>
      <vt:lpstr>Schemat bazy danych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Przegląd roczny</dc:title>
  <dc:creator>Sebastian Jabłoński</dc:creator>
  <cp:lastModifiedBy>Sebastian Jabłoński</cp:lastModifiedBy>
  <cp:revision>21</cp:revision>
  <dcterms:created xsi:type="dcterms:W3CDTF">2022-10-30T17:07:00Z</dcterms:created>
  <dcterms:modified xsi:type="dcterms:W3CDTF">2022-11-06T17:41:52Z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