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5"/>
  </p:notesMasterIdLst>
  <p:handoutMasterIdLst>
    <p:handoutMasterId r:id="rId16"/>
  </p:handoutMasterIdLst>
  <p:sldIdLst>
    <p:sldId id="256" r:id="rId5"/>
    <p:sldId id="310" r:id="rId6"/>
    <p:sldId id="290" r:id="rId7"/>
    <p:sldId id="328" r:id="rId8"/>
    <p:sldId id="373" r:id="rId9"/>
    <p:sldId id="374" r:id="rId10"/>
    <p:sldId id="303" r:id="rId11"/>
    <p:sldId id="325" r:id="rId12"/>
    <p:sldId id="378"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5226" autoAdjust="0"/>
  </p:normalViewPr>
  <p:slideViewPr>
    <p:cSldViewPr snapToGrid="0">
      <p:cViewPr varScale="1">
        <p:scale>
          <a:sx n="85" d="100"/>
          <a:sy n="85" d="100"/>
        </p:scale>
        <p:origin x="138" y="84"/>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9/3/2023</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9/3/2023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5</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3281151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9496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2" y="3716565"/>
            <a:ext cx="12191998" cy="3165676"/>
          </a:xfrm>
        </p:spPr>
        <p:txBody>
          <a:bodyPr/>
          <a:lstStyle/>
          <a:p>
            <a:pPr>
              <a:lnSpc>
                <a:spcPct val="150000"/>
              </a:lnSpc>
            </a:pPr>
            <a:r>
              <a:rPr lang="en-US" sz="2400" dirty="0"/>
              <a:t> </a:t>
            </a:r>
            <a:br>
              <a:rPr lang="en-US" sz="2400" dirty="0"/>
            </a:br>
            <a:br>
              <a:rPr lang="en-US" sz="2400" dirty="0"/>
            </a:br>
            <a:br>
              <a:rPr lang="en-US" sz="2400" dirty="0"/>
            </a:br>
            <a:br>
              <a:rPr lang="en-US" sz="2400" dirty="0"/>
            </a:br>
            <a:br>
              <a:rPr lang="en-US" sz="2400" dirty="0"/>
            </a:br>
            <a:r>
              <a:rPr lang="en-US" sz="2400" dirty="0"/>
              <a:t>Supervised By:</a:t>
            </a:r>
            <a:br>
              <a:rPr lang="en-US" sz="2400" dirty="0"/>
            </a:br>
            <a:r>
              <a:rPr lang="en-US" sz="2400" dirty="0" err="1"/>
              <a:t>Meskat</a:t>
            </a:r>
            <a:r>
              <a:rPr lang="en-US" sz="2400" dirty="0"/>
              <a:t> Jahan</a:t>
            </a:r>
            <a:br>
              <a:rPr lang="en-US" sz="2400" dirty="0"/>
            </a:br>
            <a:r>
              <a:rPr lang="en-US" sz="2400" dirty="0"/>
              <a:t>Assistant Professor</a:t>
            </a:r>
            <a:br>
              <a:rPr lang="en-US" sz="2400" dirty="0"/>
            </a:br>
            <a:r>
              <a:rPr lang="en-US" sz="2400" dirty="0"/>
              <a:t>Dept. of CSE, Comilla University</a:t>
            </a:r>
            <a:br>
              <a:rPr lang="en-US" sz="2400" dirty="0"/>
            </a:br>
            <a:br>
              <a:rPr lang="en-US" sz="2400" dirty="0"/>
            </a:br>
            <a:br>
              <a:rPr lang="en-US" sz="4400" dirty="0"/>
            </a:br>
            <a:endParaRPr lang="en-US" sz="4400" dirty="0"/>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257327" y="4244324"/>
            <a:ext cx="4669521" cy="2029362"/>
          </a:xfrm>
        </p:spPr>
        <p:txBody>
          <a:bodyPr/>
          <a:lstStyle/>
          <a:p>
            <a:pPr>
              <a:lnSpc>
                <a:spcPct val="100000"/>
              </a:lnSpc>
            </a:pPr>
            <a:endParaRPr lang="en-US" sz="2400" dirty="0"/>
          </a:p>
          <a:p>
            <a:pPr>
              <a:lnSpc>
                <a:spcPct val="100000"/>
              </a:lnSpc>
            </a:pPr>
            <a:r>
              <a:rPr lang="en-US" sz="2400" dirty="0" err="1"/>
              <a:t>Submited</a:t>
            </a:r>
            <a:r>
              <a:rPr lang="en-US" sz="2400" dirty="0"/>
              <a:t> By:</a:t>
            </a:r>
          </a:p>
          <a:p>
            <a:pPr>
              <a:lnSpc>
                <a:spcPct val="100000"/>
              </a:lnSpc>
            </a:pPr>
            <a:r>
              <a:rPr lang="en-US" sz="2400" dirty="0" err="1"/>
              <a:t>Bonusree</a:t>
            </a:r>
            <a:r>
              <a:rPr lang="en-US" sz="2400" dirty="0"/>
              <a:t> Datta</a:t>
            </a:r>
          </a:p>
          <a:p>
            <a:pPr>
              <a:lnSpc>
                <a:spcPct val="100000"/>
              </a:lnSpc>
            </a:pPr>
            <a:r>
              <a:rPr lang="en-US" sz="2400" dirty="0"/>
              <a:t>Id:11908039</a:t>
            </a:r>
          </a:p>
          <a:p>
            <a:pPr>
              <a:lnSpc>
                <a:spcPct val="100000"/>
              </a:lnSpc>
            </a:pPr>
            <a:r>
              <a:rPr lang="en-US" sz="2400" dirty="0"/>
              <a:t>Session:2018-19</a:t>
            </a:r>
          </a:p>
          <a:p>
            <a:pPr>
              <a:lnSpc>
                <a:spcPct val="100000"/>
              </a:lnSpc>
            </a:pPr>
            <a:r>
              <a:rPr lang="en-US" sz="2400" dirty="0"/>
              <a:t>Dept. of CSE, Comilla University</a:t>
            </a:r>
          </a:p>
          <a:p>
            <a:endParaRPr lang="en-US" dirty="0"/>
          </a:p>
        </p:txBody>
      </p:sp>
      <p:sp>
        <p:nvSpPr>
          <p:cNvPr id="4" name="TextBox 3">
            <a:extLst>
              <a:ext uri="{FF2B5EF4-FFF2-40B4-BE49-F238E27FC236}">
                <a16:creationId xmlns:a16="http://schemas.microsoft.com/office/drawing/2014/main" id="{150D043F-8D67-0342-BB54-E10CEC50FC14}"/>
              </a:ext>
            </a:extLst>
          </p:cNvPr>
          <p:cNvSpPr txBox="1"/>
          <p:nvPr/>
        </p:nvSpPr>
        <p:spPr>
          <a:xfrm>
            <a:off x="752354" y="669577"/>
            <a:ext cx="10903352" cy="1938992"/>
          </a:xfrm>
          <a:prstGeom prst="rect">
            <a:avLst/>
          </a:prstGeom>
          <a:noFill/>
        </p:spPr>
        <p:txBody>
          <a:bodyPr wrap="square">
            <a:spAutoFit/>
          </a:bodyPr>
          <a:lstStyle/>
          <a:p>
            <a:pPr algn="ctr"/>
            <a:r>
              <a:rPr lang="en-US" sz="6000" b="1" dirty="0">
                <a:solidFill>
                  <a:schemeClr val="bg1"/>
                </a:solidFill>
                <a:effectLst>
                  <a:outerShdw blurRad="38100" dist="38100" dir="2700000" algn="tl">
                    <a:srgbClr val="000000">
                      <a:alpha val="43137"/>
                    </a:srgbClr>
                  </a:outerShdw>
                </a:effectLst>
                <a:highlight>
                  <a:srgbClr val="000000"/>
                </a:highlight>
              </a:rPr>
              <a:t>Detection of Authentic logo using Deep Learning</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1560594"/>
          </a:xfrm>
        </p:spPr>
        <p:txBody>
          <a:bodyPr/>
          <a:lstStyle/>
          <a:p>
            <a:r>
              <a:rPr lang="en-US" dirty="0" err="1"/>
              <a:t>Bonusree</a:t>
            </a:r>
            <a:r>
              <a:rPr lang="en-US" dirty="0"/>
              <a:t> Datta</a:t>
            </a:r>
          </a:p>
          <a:p>
            <a:r>
              <a:rPr lang="en-US" dirty="0"/>
              <a:t>Id:11908039</a:t>
            </a:r>
          </a:p>
          <a:p>
            <a:r>
              <a:rPr lang="en-US" dirty="0"/>
              <a:t>Session:2018-19</a:t>
            </a:r>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r>
              <a:rPr lang="en-US" dirty="0"/>
              <a:t>2/2/20XX</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6" name="Footer Placeholder 5">
            <a:extLst>
              <a:ext uri="{FF2B5EF4-FFF2-40B4-BE49-F238E27FC236}">
                <a16:creationId xmlns:a16="http://schemas.microsoft.com/office/drawing/2014/main" id="{AF988CDF-2A2A-4F8C-9ACC-3EDFAB4560C0}"/>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633397"/>
          </a:xfrm>
        </p:spPr>
        <p:txBody>
          <a:bodyPr>
            <a:normAutofit fontScale="90000"/>
          </a:bodyPr>
          <a:lstStyle/>
          <a:p>
            <a:r>
              <a:rPr lang="en-US" dirty="0"/>
              <a:t>Agenda</a:t>
            </a:r>
            <a:br>
              <a:rPr lang="en-US" dirty="0"/>
            </a:br>
            <a:br>
              <a:rPr lang="en-US" dirty="0"/>
            </a:br>
            <a:endParaRPr lang="en-US" dirty="0"/>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5926668" y="3520913"/>
            <a:ext cx="6079596" cy="2417043"/>
          </a:xfrm>
        </p:spPr>
        <p:txBody>
          <a:bodyPr>
            <a:normAutofit/>
          </a:bodyPr>
          <a:lstStyle/>
          <a:p>
            <a:r>
              <a:rPr lang="en-US" dirty="0"/>
              <a:t>Methodology</a:t>
            </a:r>
          </a:p>
          <a:p>
            <a:r>
              <a:rPr lang="en-US" dirty="0"/>
              <a:t>Expected Outcomes</a:t>
            </a:r>
          </a:p>
          <a:p>
            <a:r>
              <a:rPr lang="en-US" dirty="0"/>
              <a:t>Application</a:t>
            </a:r>
          </a:p>
          <a:p>
            <a:r>
              <a:rPr lang="en-US" dirty="0"/>
              <a:t>Conclusion</a:t>
            </a:r>
          </a:p>
          <a:p>
            <a:endParaRPr lang="en-US" dirty="0"/>
          </a:p>
          <a:p>
            <a:endParaRPr lang="en-US" dirty="0"/>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r>
              <a:rPr lang="en-US" dirty="0"/>
              <a:t>2/2/20XX</a:t>
            </a:r>
          </a:p>
        </p:txBody>
      </p:sp>
      <p:sp>
        <p:nvSpPr>
          <p:cNvPr id="18" name="Footer Placeholder 17">
            <a:extLst>
              <a:ext uri="{FF2B5EF4-FFF2-40B4-BE49-F238E27FC236}">
                <a16:creationId xmlns:a16="http://schemas.microsoft.com/office/drawing/2014/main" id="{4C12A37B-898B-4E94-B678-E56B402FC99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
        <p:nvSpPr>
          <p:cNvPr id="2" name="Content Placeholder 11">
            <a:extLst>
              <a:ext uri="{FF2B5EF4-FFF2-40B4-BE49-F238E27FC236}">
                <a16:creationId xmlns:a16="http://schemas.microsoft.com/office/drawing/2014/main" id="{3B024D68-DBFB-D0BC-B887-9977952C0439}"/>
              </a:ext>
            </a:extLst>
          </p:cNvPr>
          <p:cNvSpPr txBox="1">
            <a:spLocks/>
          </p:cNvSpPr>
          <p:nvPr/>
        </p:nvSpPr>
        <p:spPr>
          <a:xfrm>
            <a:off x="327379" y="4154311"/>
            <a:ext cx="5204178" cy="2092276"/>
          </a:xfrm>
          <a:prstGeom prst="rect">
            <a:avLst/>
          </a:prstGeom>
        </p:spPr>
        <p:txBody>
          <a:bodyPr>
            <a:normAutofit/>
          </a:bodyPr>
          <a:lstStyle>
            <a:lvl1pPr marL="0" indent="0" algn="l" defTabSz="914400" rtl="0" eaLnBrk="1" latinLnBrk="0" hangingPunct="1">
              <a:lnSpc>
                <a:spcPct val="110000"/>
              </a:lnSpc>
              <a:spcBef>
                <a:spcPts val="1000"/>
              </a:spcBef>
              <a:buClr>
                <a:schemeClr val="bg1"/>
              </a:buClr>
              <a:buSzPct val="75000"/>
              <a:buFont typeface="+mj-lt"/>
              <a:buNone/>
              <a:defRPr sz="2400" kern="1200">
                <a:solidFill>
                  <a:schemeClr val="tx2"/>
                </a:solidFill>
                <a:latin typeface="+mn-lt"/>
                <a:ea typeface="+mn-ea"/>
                <a:cs typeface="+mn-cs"/>
              </a:defRPr>
            </a:lvl1pPr>
            <a:lvl2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2pPr>
            <a:lvl3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3pPr>
            <a:lvl4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4pPr>
            <a:lvl5pPr marL="0" indent="0" algn="l" defTabSz="914400" rtl="0" eaLnBrk="1" latinLnBrk="0" hangingPunct="1">
              <a:lnSpc>
                <a:spcPct val="110000"/>
              </a:lnSpc>
              <a:spcBef>
                <a:spcPts val="500"/>
              </a:spcBef>
              <a:buClr>
                <a:schemeClr val="bg1"/>
              </a:buClr>
              <a:buSzPct val="75000"/>
              <a:buFont typeface="+mj-lt"/>
              <a:buNone/>
              <a:defRPr sz="2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Introduction</a:t>
            </a:r>
          </a:p>
          <a:p>
            <a:r>
              <a:rPr lang="en-US" dirty="0"/>
              <a:t>Background and Motivation</a:t>
            </a:r>
          </a:p>
          <a:p>
            <a:r>
              <a:rPr lang="en-US" dirty="0"/>
              <a:t>Objectives</a:t>
            </a:r>
          </a:p>
          <a:p>
            <a:r>
              <a:rPr lang="en-US" dirty="0"/>
              <a:t>Literature review</a:t>
            </a:r>
          </a:p>
          <a:p>
            <a:endParaRPr lang="en-US" dirty="0"/>
          </a:p>
          <a:p>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a:lstStyle/>
          <a:p>
            <a:r>
              <a:rPr lang="en-US" dirty="0"/>
              <a:t>Introduction</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3104" y="2235201"/>
            <a:ext cx="5543524" cy="4081198"/>
          </a:xfrm>
        </p:spPr>
        <p:txBody>
          <a:bodyPr>
            <a:normAutofit/>
          </a:bodyPr>
          <a:lstStyle/>
          <a:p>
            <a:r>
              <a:rPr lang="en-US" dirty="0"/>
              <a:t>Logos are emblematic representations of companies, products, and brands. In the digital age, the misuse and counterfeiting of logos pose significant challenges for businesses, consumers, and brand integrity. The system will analyze images containing logos and classify them as either genuine or counterfeit. </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19875" y="725487"/>
            <a:ext cx="5388490" cy="5519467"/>
          </a:xfrm>
        </p:spPr>
      </p:pic>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2/2/20XX</a:t>
            </a:r>
          </a:p>
        </p:txBody>
      </p:sp>
      <p:sp>
        <p:nvSpPr>
          <p:cNvPr id="15" name="Footer Placeholder 14">
            <a:extLst>
              <a:ext uri="{FF2B5EF4-FFF2-40B4-BE49-F238E27FC236}">
                <a16:creationId xmlns:a16="http://schemas.microsoft.com/office/drawing/2014/main" id="{F19B9707-D455-4AD9-B022-CC066798E115}"/>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598312" y="376480"/>
            <a:ext cx="5883170" cy="1305564"/>
          </a:xfrm>
        </p:spPr>
        <p:txBody>
          <a:bodyPr>
            <a:normAutofit/>
          </a:bodyPr>
          <a:lstStyle/>
          <a:p>
            <a:r>
              <a:rPr lang="en-US" sz="4000" dirty="0"/>
              <a:t>Background and Motivation</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7200" y="1817512"/>
            <a:ext cx="6024281" cy="4013276"/>
          </a:xfrm>
        </p:spPr>
        <p:txBody>
          <a:bodyPr/>
          <a:lstStyle/>
          <a:p>
            <a:r>
              <a:rPr lang="en-US" dirty="0"/>
              <a:t>The proliferation of counterfeit products is a global problem affecting various industries , including fashion , food , pharmaceuticals etc. Research And Markets wrote in their report on May 15, 2018, that up to 1.2 Trillion USD in 2017 of products are counterfeited goods. The report estimated this damage globally at 1.82 Trillion USD in 2020. Detecting and combating counterfeit logos is essential for these types of many problems.</a:t>
            </a:r>
          </a:p>
        </p:txBody>
      </p:sp>
      <p:sp>
        <p:nvSpPr>
          <p:cNvPr id="15" name="Date Placeholder 14">
            <a:extLst>
              <a:ext uri="{FF2B5EF4-FFF2-40B4-BE49-F238E27FC236}">
                <a16:creationId xmlns:a16="http://schemas.microsoft.com/office/drawing/2014/main" id="{F0B1D64A-4BCA-40E9-8D9F-56E3FA5A734D}"/>
              </a:ext>
            </a:extLst>
          </p:cNvPr>
          <p:cNvSpPr>
            <a:spLocks noGrp="1"/>
          </p:cNvSpPr>
          <p:nvPr>
            <p:ph type="dt" sz="half" idx="10"/>
          </p:nvPr>
        </p:nvSpPr>
        <p:spPr>
          <a:xfrm>
            <a:off x="457200" y="6324600"/>
            <a:ext cx="2560220" cy="365125"/>
          </a:xfrm>
        </p:spPr>
        <p:txBody>
          <a:bodyPr/>
          <a:lstStyle/>
          <a:p>
            <a:r>
              <a:rPr lang="en-US" dirty="0"/>
              <a:t>2/2/20XX</a:t>
            </a: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6" name="Footer Placeholder 15">
            <a:extLst>
              <a:ext uri="{FF2B5EF4-FFF2-40B4-BE49-F238E27FC236}">
                <a16:creationId xmlns:a16="http://schemas.microsoft.com/office/drawing/2014/main" id="{C2433C4E-0FA1-443F-9A12-FB582996F849}"/>
              </a:ext>
            </a:extLst>
          </p:cNvPr>
          <p:cNvSpPr>
            <a:spLocks noGrp="1"/>
          </p:cNvSpPr>
          <p:nvPr>
            <p:ph type="ftr" sz="quarter" idx="11"/>
          </p:nvPr>
        </p:nvSpPr>
        <p:spPr>
          <a:xfrm>
            <a:off x="4200861" y="6319838"/>
            <a:ext cx="3982781"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4</a:t>
            </a:fld>
            <a:endParaRPr lang="en-US" dirty="0"/>
          </a:p>
        </p:txBody>
      </p:sp>
    </p:spTree>
    <p:extLst>
      <p:ext uri="{BB962C8B-B14F-4D97-AF65-F5344CB8AC3E}">
        <p14:creationId xmlns:p14="http://schemas.microsoft.com/office/powerpoint/2010/main" val="63853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1" y="1"/>
            <a:ext cx="9189965" cy="6858000"/>
          </a:xfrm>
        </p:spPr>
        <p:txBody>
          <a:bodyPr/>
          <a:lstStyle/>
          <a:p>
            <a:r>
              <a:rPr lang="en-US" dirty="0"/>
              <a:t>Objectives</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7317468" y="0"/>
            <a:ext cx="4874532" cy="6857999"/>
          </a:xfrm>
        </p:spPr>
      </p:pic>
      <p:sp>
        <p:nvSpPr>
          <p:cNvPr id="9" name="Subtitle 8">
            <a:extLst>
              <a:ext uri="{FF2B5EF4-FFF2-40B4-BE49-F238E27FC236}">
                <a16:creationId xmlns:a16="http://schemas.microsoft.com/office/drawing/2014/main" id="{62922A0C-B599-4443-A7B4-8AFF6658A57D}"/>
              </a:ext>
            </a:extLst>
          </p:cNvPr>
          <p:cNvSpPr>
            <a:spLocks noGrp="1"/>
          </p:cNvSpPr>
          <p:nvPr>
            <p:ph type="subTitle" idx="1"/>
          </p:nvPr>
        </p:nvSpPr>
        <p:spPr>
          <a:xfrm>
            <a:off x="181124" y="1789599"/>
            <a:ext cx="7654934" cy="4874050"/>
          </a:xfrm>
        </p:spPr>
        <p:txBody>
          <a:bodyPr/>
          <a:lstStyle/>
          <a:p>
            <a:r>
              <a:rPr lang="en-US" sz="2600" dirty="0"/>
              <a:t>1. To train a deep learning model to differentiate between authenticate and counterfeit logos.</a:t>
            </a:r>
          </a:p>
          <a:p>
            <a:r>
              <a:rPr lang="en-US" sz="2600" dirty="0"/>
              <a:t>2. To develop an intuitive user interface for logo authenticity detection.</a:t>
            </a:r>
          </a:p>
          <a:p>
            <a:r>
              <a:rPr lang="en-US" sz="2600" dirty="0"/>
              <a:t>3. To evaluate the models performance using appropriate metrics.</a:t>
            </a:r>
          </a:p>
          <a:p>
            <a:r>
              <a:rPr lang="en-US" sz="2600" dirty="0"/>
              <a:t>4. To create a feedback mechanism to improve the model over time.</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204811" y="-69446"/>
            <a:ext cx="12601622" cy="6826637"/>
            <a:chOff x="-198742" y="-1"/>
            <a:chExt cx="12483898" cy="7127371"/>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6214" y="85856"/>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905302" y="269370"/>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93156" y="2931031"/>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198742"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693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457200" y="339991"/>
            <a:ext cx="11349746" cy="574409"/>
          </a:xfrm>
        </p:spPr>
        <p:txBody>
          <a:bodyPr>
            <a:normAutofit fontScale="90000"/>
          </a:bodyPr>
          <a:lstStyle/>
          <a:p>
            <a:r>
              <a:rPr lang="en-US" dirty="0"/>
              <a:t>Literature Review</a:t>
            </a:r>
          </a:p>
        </p:txBody>
      </p:sp>
      <p:graphicFrame>
        <p:nvGraphicFramePr>
          <p:cNvPr id="25" name="Table 9">
            <a:extLst>
              <a:ext uri="{FF2B5EF4-FFF2-40B4-BE49-F238E27FC236}">
                <a16:creationId xmlns:a16="http://schemas.microsoft.com/office/drawing/2014/main" id="{1C643BBD-01D5-4517-A634-01C1F6402985}"/>
              </a:ext>
            </a:extLst>
          </p:cNvPr>
          <p:cNvGraphicFramePr>
            <a:graphicFrameLocks noGrp="1"/>
          </p:cNvGraphicFramePr>
          <p:nvPr>
            <p:ph sz="quarter" idx="13"/>
            <p:extLst>
              <p:ext uri="{D42A27DB-BD31-4B8C-83A1-F6EECF244321}">
                <p14:modId xmlns:p14="http://schemas.microsoft.com/office/powerpoint/2010/main" val="2327669959"/>
              </p:ext>
            </p:extLst>
          </p:nvPr>
        </p:nvGraphicFramePr>
        <p:xfrm>
          <a:off x="202117" y="914400"/>
          <a:ext cx="11787767" cy="5508978"/>
        </p:xfrm>
        <a:graphic>
          <a:graphicData uri="http://schemas.openxmlformats.org/drawingml/2006/table">
            <a:tbl>
              <a:tblPr firstRow="1" bandRow="1">
                <a:tableStyleId>{B301B821-A1FF-4177-AEE7-76D212191A09}</a:tableStyleId>
              </a:tblPr>
              <a:tblGrid>
                <a:gridCol w="2057291">
                  <a:extLst>
                    <a:ext uri="{9D8B030D-6E8A-4147-A177-3AD203B41FA5}">
                      <a16:colId xmlns:a16="http://schemas.microsoft.com/office/drawing/2014/main" val="1517755082"/>
                    </a:ext>
                  </a:extLst>
                </a:gridCol>
                <a:gridCol w="2432618">
                  <a:extLst>
                    <a:ext uri="{9D8B030D-6E8A-4147-A177-3AD203B41FA5}">
                      <a16:colId xmlns:a16="http://schemas.microsoft.com/office/drawing/2014/main" val="2446386500"/>
                    </a:ext>
                  </a:extLst>
                </a:gridCol>
                <a:gridCol w="2432618">
                  <a:extLst>
                    <a:ext uri="{9D8B030D-6E8A-4147-A177-3AD203B41FA5}">
                      <a16:colId xmlns:a16="http://schemas.microsoft.com/office/drawing/2014/main" val="3308918160"/>
                    </a:ext>
                  </a:extLst>
                </a:gridCol>
                <a:gridCol w="1550582">
                  <a:extLst>
                    <a:ext uri="{9D8B030D-6E8A-4147-A177-3AD203B41FA5}">
                      <a16:colId xmlns:a16="http://schemas.microsoft.com/office/drawing/2014/main" val="1854486728"/>
                    </a:ext>
                  </a:extLst>
                </a:gridCol>
                <a:gridCol w="3314658">
                  <a:extLst>
                    <a:ext uri="{9D8B030D-6E8A-4147-A177-3AD203B41FA5}">
                      <a16:colId xmlns:a16="http://schemas.microsoft.com/office/drawing/2014/main" val="1808496511"/>
                    </a:ext>
                  </a:extLst>
                </a:gridCol>
              </a:tblGrid>
              <a:tr h="853629">
                <a:tc>
                  <a:txBody>
                    <a:bodyPr/>
                    <a:lstStyle/>
                    <a:p>
                      <a:pPr algn="ctr"/>
                      <a:r>
                        <a:rPr lang="en-US" dirty="0"/>
                        <a:t>Author</a:t>
                      </a:r>
                    </a:p>
                  </a:txBody>
                  <a:tcPr anchor="ctr"/>
                </a:tc>
                <a:tc>
                  <a:txBody>
                    <a:bodyPr/>
                    <a:lstStyle/>
                    <a:p>
                      <a:pPr algn="l"/>
                      <a:r>
                        <a:rPr lang="en-US" b="0" dirty="0">
                          <a:solidFill>
                            <a:schemeClr val="tx1"/>
                          </a:solidFill>
                          <a:latin typeface="+mj-lt"/>
                        </a:rPr>
                        <a:t>Methods</a:t>
                      </a:r>
                    </a:p>
                  </a:txBody>
                  <a:tcPr anchor="ctr"/>
                </a:tc>
                <a:tc>
                  <a:txBody>
                    <a:bodyPr/>
                    <a:lstStyle/>
                    <a:p>
                      <a:pPr algn="l"/>
                      <a:r>
                        <a:rPr lang="en-US" b="0" dirty="0">
                          <a:solidFill>
                            <a:schemeClr val="tx1"/>
                          </a:solidFill>
                          <a:latin typeface="+mj-lt"/>
                        </a:rPr>
                        <a:t>Datasets</a:t>
                      </a:r>
                    </a:p>
                  </a:txBody>
                  <a:tcPr anchor="ctr"/>
                </a:tc>
                <a:tc>
                  <a:txBody>
                    <a:bodyPr/>
                    <a:lstStyle/>
                    <a:p>
                      <a:pPr algn="l"/>
                      <a:r>
                        <a:rPr lang="en-US" b="0" dirty="0">
                          <a:solidFill>
                            <a:schemeClr val="tx1"/>
                          </a:solidFill>
                          <a:latin typeface="+mj-lt"/>
                        </a:rPr>
                        <a:t>Accuracy</a:t>
                      </a:r>
                    </a:p>
                  </a:txBody>
                  <a:tcPr anchor="ctr"/>
                </a:tc>
                <a:tc>
                  <a:txBody>
                    <a:bodyPr/>
                    <a:lstStyle/>
                    <a:p>
                      <a:pPr algn="l"/>
                      <a:r>
                        <a:rPr lang="en-US" b="0" dirty="0">
                          <a:solidFill>
                            <a:schemeClr val="tx1"/>
                          </a:solidFill>
                          <a:latin typeface="+mj-lt"/>
                        </a:rPr>
                        <a:t>Limitations</a:t>
                      </a:r>
                    </a:p>
                  </a:txBody>
                  <a:tcPr anchor="ctr"/>
                </a:tc>
                <a:extLst>
                  <a:ext uri="{0D108BD9-81ED-4DB2-BD59-A6C34878D82A}">
                    <a16:rowId xmlns:a16="http://schemas.microsoft.com/office/drawing/2014/main" val="3100351803"/>
                  </a:ext>
                </a:extLst>
              </a:tr>
              <a:tr h="811259">
                <a:tc>
                  <a:txBody>
                    <a:bodyPr/>
                    <a:lstStyle/>
                    <a:p>
                      <a:pPr algn="ctr"/>
                      <a:r>
                        <a:rPr lang="en-US" dirty="0"/>
                        <a:t>Tanniru.et.al (2023) </a:t>
                      </a:r>
                    </a:p>
                  </a:txBody>
                  <a:tcPr anchor="ctr"/>
                </a:tc>
                <a:tc>
                  <a:txBody>
                    <a:bodyPr/>
                    <a:lstStyle/>
                    <a:p>
                      <a:pPr algn="l"/>
                      <a:r>
                        <a:rPr lang="en-US" dirty="0" err="1"/>
                        <a:t>AlexNet,GoogLeNet</a:t>
                      </a:r>
                      <a:r>
                        <a:rPr lang="en-US" dirty="0"/>
                        <a:t>, and </a:t>
                      </a:r>
                      <a:r>
                        <a:rPr lang="en-US" dirty="0" err="1"/>
                        <a:t>VGGNet</a:t>
                      </a:r>
                      <a:endParaRPr lang="en-US" b="0" dirty="0">
                        <a:solidFill>
                          <a:schemeClr val="tx1"/>
                        </a:solidFill>
                        <a:latin typeface="+mj-lt"/>
                      </a:endParaRPr>
                    </a:p>
                  </a:txBody>
                  <a:tcPr anchor="ctr"/>
                </a:tc>
                <a:tc>
                  <a:txBody>
                    <a:bodyPr/>
                    <a:lstStyle/>
                    <a:p>
                      <a:pPr algn="l"/>
                      <a:r>
                        <a:rPr lang="en-US" dirty="0" err="1"/>
                        <a:t>instagram</a:t>
                      </a:r>
                      <a:r>
                        <a:rPr lang="en-US" dirty="0"/>
                        <a:t> API </a:t>
                      </a:r>
                      <a:endParaRPr lang="en-US" b="0" dirty="0">
                        <a:solidFill>
                          <a:schemeClr val="tx1"/>
                        </a:solidFill>
                        <a:latin typeface="+mj-lt"/>
                      </a:endParaRPr>
                    </a:p>
                  </a:txBody>
                  <a:tcPr anchor="ctr"/>
                </a:tc>
                <a:tc>
                  <a:txBody>
                    <a:bodyPr/>
                    <a:lstStyle/>
                    <a:p>
                      <a:pPr algn="l"/>
                      <a:r>
                        <a:rPr lang="en-US" b="0" dirty="0">
                          <a:solidFill>
                            <a:schemeClr val="tx1"/>
                          </a:solidFill>
                          <a:latin typeface="+mj-lt"/>
                        </a:rPr>
                        <a:t>66%</a:t>
                      </a:r>
                    </a:p>
                  </a:txBody>
                  <a:tcPr anchor="ctr"/>
                </a:tc>
                <a:tc>
                  <a:txBody>
                    <a:bodyPr/>
                    <a:lstStyle/>
                    <a:p>
                      <a:pPr algn="l"/>
                      <a:r>
                        <a:rPr lang="en-US" b="0" dirty="0">
                          <a:solidFill>
                            <a:schemeClr val="tx1"/>
                          </a:solidFill>
                          <a:latin typeface="+mj-lt"/>
                        </a:rPr>
                        <a:t>More datasets needed for increasing accuracy</a:t>
                      </a:r>
                    </a:p>
                  </a:txBody>
                  <a:tcPr anchor="ctr"/>
                </a:tc>
                <a:extLst>
                  <a:ext uri="{0D108BD9-81ED-4DB2-BD59-A6C34878D82A}">
                    <a16:rowId xmlns:a16="http://schemas.microsoft.com/office/drawing/2014/main" val="20927160"/>
                  </a:ext>
                </a:extLst>
              </a:tr>
              <a:tr h="946066">
                <a:tc>
                  <a:txBody>
                    <a:bodyPr/>
                    <a:lstStyle/>
                    <a:p>
                      <a:r>
                        <a:rPr lang="en-US" dirty="0"/>
                        <a:t>Raut.et.al (2023)</a:t>
                      </a:r>
                    </a:p>
                  </a:txBody>
                  <a:tcPr anchor="ctr"/>
                </a:tc>
                <a:tc>
                  <a:txBody>
                    <a:bodyPr/>
                    <a:lstStyle/>
                    <a:p>
                      <a:r>
                        <a:rPr lang="en-US" dirty="0"/>
                        <a:t>YOLO algorithm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instagram</a:t>
                      </a:r>
                      <a:r>
                        <a:rPr lang="en-US" dirty="0"/>
                        <a:t> API </a:t>
                      </a:r>
                      <a:endParaRPr lang="en-US" sz="1800" b="0" kern="1200" dirty="0">
                        <a:solidFill>
                          <a:schemeClr val="tx1"/>
                        </a:solidFill>
                        <a:latin typeface="+mn-lt"/>
                        <a:ea typeface="+mn-ea"/>
                        <a:cs typeface="+mn-cs"/>
                      </a:endParaRPr>
                    </a:p>
                    <a:p>
                      <a:endParaRPr lang="en-US" dirty="0"/>
                    </a:p>
                  </a:txBody>
                  <a:tcPr anchor="ctr"/>
                </a:tc>
                <a:tc>
                  <a:txBody>
                    <a:bodyPr/>
                    <a:lstStyle/>
                    <a:p>
                      <a:endParaRPr lang="en-US" dirty="0"/>
                    </a:p>
                  </a:txBody>
                  <a:tcPr anchor="ctr"/>
                </a:tc>
                <a:tc>
                  <a:txBody>
                    <a:bodyPr/>
                    <a:lstStyle/>
                    <a:p>
                      <a:r>
                        <a:rPr lang="en-US" dirty="0"/>
                        <a:t>The device is quite difficult and inconvenient to use.</a:t>
                      </a:r>
                    </a:p>
                  </a:txBody>
                  <a:tcPr anchor="ctr"/>
                </a:tc>
                <a:extLst>
                  <a:ext uri="{0D108BD9-81ED-4DB2-BD59-A6C34878D82A}">
                    <a16:rowId xmlns:a16="http://schemas.microsoft.com/office/drawing/2014/main" val="2801628125"/>
                  </a:ext>
                </a:extLst>
              </a:tr>
              <a:tr h="979864">
                <a:tc>
                  <a:txBody>
                    <a:bodyPr/>
                    <a:lstStyle/>
                    <a:p>
                      <a:r>
                        <a:rPr lang="en-US" dirty="0"/>
                        <a:t>Li.et.al (2023)</a:t>
                      </a:r>
                    </a:p>
                  </a:txBody>
                  <a:tcPr anchor="ctr"/>
                </a:tc>
                <a:tc>
                  <a:txBody>
                    <a:bodyPr/>
                    <a:lstStyle/>
                    <a:p>
                      <a:r>
                        <a:rPr lang="en-US" dirty="0"/>
                        <a:t>OpenCV based on the SIFT algorithm </a:t>
                      </a:r>
                    </a:p>
                  </a:txBody>
                  <a:tcPr anchor="ctr"/>
                </a:tc>
                <a:tc>
                  <a:txBody>
                    <a:bodyPr/>
                    <a:lstStyle/>
                    <a:p>
                      <a:r>
                        <a:rPr lang="en-US" dirty="0" err="1"/>
                        <a:t>Flickerlogo</a:t>
                      </a:r>
                      <a:endParaRPr lang="en-US" dirty="0"/>
                    </a:p>
                  </a:txBody>
                  <a:tcPr anchor="ctr"/>
                </a:tc>
                <a:tc>
                  <a:txBody>
                    <a:bodyPr/>
                    <a:lstStyle/>
                    <a:p>
                      <a:r>
                        <a:rPr lang="en-US" dirty="0"/>
                        <a:t>24-26%</a:t>
                      </a:r>
                    </a:p>
                  </a:txBody>
                  <a:tcPr anchor="ctr"/>
                </a:tc>
                <a:tc>
                  <a:txBody>
                    <a:bodyPr/>
                    <a:lstStyle/>
                    <a:p>
                      <a:r>
                        <a:rPr lang="en-US" dirty="0"/>
                        <a:t>SIFT algorithm is not suitable for real-time logo recognition.</a:t>
                      </a:r>
                    </a:p>
                  </a:txBody>
                  <a:tcPr anchor="ctr"/>
                </a:tc>
                <a:extLst>
                  <a:ext uri="{0D108BD9-81ED-4DB2-BD59-A6C34878D82A}">
                    <a16:rowId xmlns:a16="http://schemas.microsoft.com/office/drawing/2014/main" val="522315634"/>
                  </a:ext>
                </a:extLst>
              </a:tr>
              <a:tr h="979864">
                <a:tc>
                  <a:txBody>
                    <a:bodyPr/>
                    <a:lstStyle/>
                    <a:p>
                      <a:r>
                        <a:rPr lang="en-US" dirty="0"/>
                        <a:t>Wang.et.al (2022)</a:t>
                      </a:r>
                    </a:p>
                  </a:txBody>
                  <a:tcPr anchor="ctr"/>
                </a:tc>
                <a:tc>
                  <a:txBody>
                    <a:bodyPr/>
                    <a:lstStyle/>
                    <a:p>
                      <a:r>
                        <a:rPr lang="en-US" dirty="0"/>
                        <a:t>YOLOv3</a:t>
                      </a:r>
                    </a:p>
                  </a:txBody>
                  <a:tcPr anchor="ctr"/>
                </a:tc>
                <a:tc>
                  <a:txBody>
                    <a:bodyPr/>
                    <a:lstStyle/>
                    <a:p>
                      <a:r>
                        <a:rPr lang="en-US" sz="1800" b="0" i="0" kern="1200" dirty="0">
                          <a:solidFill>
                            <a:schemeClr val="dk1"/>
                          </a:solidFill>
                          <a:effectLst/>
                          <a:latin typeface="+mn-lt"/>
                          <a:ea typeface="+mn-ea"/>
                          <a:cs typeface="+mn-cs"/>
                        </a:rPr>
                        <a:t>LogoDet-3K</a:t>
                      </a:r>
                      <a:endParaRPr lang="en-US" dirty="0"/>
                    </a:p>
                  </a:txBody>
                  <a:tcPr anchor="ctr"/>
                </a:tc>
                <a:tc>
                  <a:txBody>
                    <a:bodyPr/>
                    <a:lstStyle/>
                    <a:p>
                      <a:r>
                        <a:rPr lang="en-US" dirty="0"/>
                        <a:t>4% </a:t>
                      </a:r>
                      <a:r>
                        <a:rPr lang="en-US" dirty="0" err="1"/>
                        <a:t>improvemnet</a:t>
                      </a:r>
                      <a:endParaRPr lang="en-US" dirty="0"/>
                    </a:p>
                  </a:txBody>
                  <a:tcPr anchor="ctr"/>
                </a:tc>
                <a:tc>
                  <a:txBody>
                    <a:bodyPr/>
                    <a:lstStyle/>
                    <a:p>
                      <a:endParaRPr lang="en-US" dirty="0"/>
                    </a:p>
                  </a:txBody>
                  <a:tcPr anchor="ctr"/>
                </a:tc>
                <a:extLst>
                  <a:ext uri="{0D108BD9-81ED-4DB2-BD59-A6C34878D82A}">
                    <a16:rowId xmlns:a16="http://schemas.microsoft.com/office/drawing/2014/main" val="3923311043"/>
                  </a:ext>
                </a:extLst>
              </a:tr>
              <a:tr h="938296">
                <a:tc>
                  <a:txBody>
                    <a:bodyPr/>
                    <a:lstStyle/>
                    <a:p>
                      <a:r>
                        <a:rPr lang="en-US" dirty="0"/>
                        <a:t>Zhang.et.al</a:t>
                      </a:r>
                    </a:p>
                  </a:txBody>
                  <a:tcPr anchor="ctr"/>
                </a:tc>
                <a:tc>
                  <a:txBody>
                    <a:bodyPr/>
                    <a:lstStyle/>
                    <a:p>
                      <a:r>
                        <a:rPr lang="en-US" dirty="0"/>
                        <a:t>PCA Strategy, KNN, Support Vector Machine(SVM)</a:t>
                      </a:r>
                    </a:p>
                  </a:txBody>
                  <a:tcPr anchor="ctr"/>
                </a:tc>
                <a:tc>
                  <a:txBody>
                    <a:bodyPr/>
                    <a:lstStyle/>
                    <a:p>
                      <a:r>
                        <a:rPr lang="en-US" dirty="0"/>
                        <a:t>VLDSPU(1.0)</a:t>
                      </a:r>
                    </a:p>
                  </a:txBody>
                  <a:tcPr anchor="ctr"/>
                </a:tc>
                <a:tc>
                  <a:txBody>
                    <a:bodyPr/>
                    <a:lstStyle/>
                    <a:p>
                      <a:r>
                        <a:rPr lang="en-US" dirty="0"/>
                        <a:t>97.5%</a:t>
                      </a:r>
                    </a:p>
                  </a:txBody>
                  <a:tcPr anchor="ctr"/>
                </a:tc>
                <a:tc>
                  <a:txBody>
                    <a:bodyPr/>
                    <a:lstStyle/>
                    <a:p>
                      <a:r>
                        <a:rPr lang="en-US" dirty="0"/>
                        <a:t>System is included only vehicle logos</a:t>
                      </a:r>
                    </a:p>
                  </a:txBody>
                  <a:tcPr anchor="ctr"/>
                </a:tc>
                <a:extLst>
                  <a:ext uri="{0D108BD9-81ED-4DB2-BD59-A6C34878D82A}">
                    <a16:rowId xmlns:a16="http://schemas.microsoft.com/office/drawing/2014/main" val="2046739586"/>
                  </a:ext>
                </a:extLst>
              </a:tr>
            </a:tbl>
          </a:graphicData>
        </a:graphic>
      </p:graphicFrame>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sp>
        <p:nvSpPr>
          <p:cNvPr id="7" name="TextBox 6">
            <a:extLst>
              <a:ext uri="{FF2B5EF4-FFF2-40B4-BE49-F238E27FC236}">
                <a16:creationId xmlns:a16="http://schemas.microsoft.com/office/drawing/2014/main" id="{06AE234A-AEE7-1915-53EC-0AD8DE9C62C3}"/>
              </a:ext>
            </a:extLst>
          </p:cNvPr>
          <p:cNvSpPr txBox="1"/>
          <p:nvPr/>
        </p:nvSpPr>
        <p:spPr>
          <a:xfrm>
            <a:off x="3056467" y="3252800"/>
            <a:ext cx="6112932" cy="369332"/>
          </a:xfrm>
          <a:prstGeom prst="rect">
            <a:avLst/>
          </a:prstGeom>
          <a:noFill/>
        </p:spPr>
        <p:txBody>
          <a:bodyPr wrap="square">
            <a:spAutoFit/>
          </a:bodyPr>
          <a:lstStyle/>
          <a:p>
            <a:r>
              <a:rPr lang="en-US" dirty="0"/>
              <a:t>Zhang.et.al</a:t>
            </a:r>
          </a:p>
        </p:txBody>
      </p:sp>
    </p:spTree>
    <p:extLst>
      <p:ext uri="{BB962C8B-B14F-4D97-AF65-F5344CB8AC3E}">
        <p14:creationId xmlns:p14="http://schemas.microsoft.com/office/powerpoint/2010/main" val="202807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77B6-4A43-48A6-993F-4B02BA06F30F}"/>
              </a:ext>
            </a:extLst>
          </p:cNvPr>
          <p:cNvSpPr>
            <a:spLocks noGrp="1"/>
          </p:cNvSpPr>
          <p:nvPr>
            <p:ph type="title"/>
          </p:nvPr>
        </p:nvSpPr>
        <p:spPr>
          <a:xfrm>
            <a:off x="457200" y="4657856"/>
            <a:ext cx="10744186" cy="1589223"/>
          </a:xfrm>
        </p:spPr>
        <p:txBody>
          <a:bodyPr/>
          <a:lstStyle/>
          <a:p>
            <a:r>
              <a:rPr lang="en-US" dirty="0"/>
              <a:t>Methodology</a:t>
            </a:r>
          </a:p>
        </p:txBody>
      </p:sp>
      <p:sp>
        <p:nvSpPr>
          <p:cNvPr id="16" name="Slide Number Placeholder 15">
            <a:extLst>
              <a:ext uri="{FF2B5EF4-FFF2-40B4-BE49-F238E27FC236}">
                <a16:creationId xmlns:a16="http://schemas.microsoft.com/office/drawing/2014/main" id="{B7A53C02-8978-44B1-B74C-2897F8E9FC4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pic>
        <p:nvPicPr>
          <p:cNvPr id="5" name="Content Placeholder 4">
            <a:extLst>
              <a:ext uri="{FF2B5EF4-FFF2-40B4-BE49-F238E27FC236}">
                <a16:creationId xmlns:a16="http://schemas.microsoft.com/office/drawing/2014/main" id="{DEFCA9BD-8593-0C9D-3252-A8D3ABB9CD8E}"/>
              </a:ext>
            </a:extLst>
          </p:cNvPr>
          <p:cNvPicPr>
            <a:picLocks noGrp="1" noChangeAspect="1"/>
          </p:cNvPicPr>
          <p:nvPr>
            <p:ph sz="quarter" idx="13"/>
          </p:nvPr>
        </p:nvPicPr>
        <p:blipFill>
          <a:blip r:embed="rId3"/>
          <a:stretch>
            <a:fillRect/>
          </a:stretch>
        </p:blipFill>
        <p:spPr>
          <a:xfrm>
            <a:off x="2314224" y="168275"/>
            <a:ext cx="6244144" cy="4154371"/>
          </a:xfrm>
        </p:spPr>
      </p:pic>
    </p:spTree>
    <p:extLst>
      <p:ext uri="{BB962C8B-B14F-4D97-AF65-F5344CB8AC3E}">
        <p14:creationId xmlns:p14="http://schemas.microsoft.com/office/powerpoint/2010/main" val="108605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ACC059-5155-520B-4667-3B42F801819F}"/>
              </a:ext>
            </a:extLst>
          </p:cNvPr>
          <p:cNvSpPr>
            <a:spLocks noGrp="1"/>
          </p:cNvSpPr>
          <p:nvPr>
            <p:ph type="title"/>
          </p:nvPr>
        </p:nvSpPr>
        <p:spPr/>
        <p:txBody>
          <a:bodyPr/>
          <a:lstStyle/>
          <a:p>
            <a:r>
              <a:rPr lang="en-US" dirty="0"/>
              <a:t>Expected Outcomes</a:t>
            </a:r>
          </a:p>
        </p:txBody>
      </p:sp>
      <p:sp>
        <p:nvSpPr>
          <p:cNvPr id="7" name="Text Placeholder 6">
            <a:extLst>
              <a:ext uri="{FF2B5EF4-FFF2-40B4-BE49-F238E27FC236}">
                <a16:creationId xmlns:a16="http://schemas.microsoft.com/office/drawing/2014/main" id="{BD7BFCFD-7DBF-27D1-49AA-B385FF71D6D9}"/>
              </a:ext>
            </a:extLst>
          </p:cNvPr>
          <p:cNvSpPr>
            <a:spLocks noGrp="1"/>
          </p:cNvSpPr>
          <p:nvPr>
            <p:ph type="body" sz="quarter" idx="15"/>
          </p:nvPr>
        </p:nvSpPr>
        <p:spPr>
          <a:xfrm>
            <a:off x="2514424" y="2596444"/>
            <a:ext cx="7431087" cy="3112363"/>
          </a:xfrm>
        </p:spPr>
        <p:txBody>
          <a:bodyPr/>
          <a:lstStyle/>
          <a:p>
            <a:r>
              <a:rPr lang="en-US" dirty="0"/>
              <a:t>A deep learning model capable of accurately detecting authentic logos.</a:t>
            </a:r>
          </a:p>
          <a:p>
            <a:r>
              <a:rPr lang="en-US" dirty="0"/>
              <a:t>A user-friendly web interface for logo authenticity verification.</a:t>
            </a:r>
          </a:p>
          <a:p>
            <a:r>
              <a:rPr lang="en-US" dirty="0"/>
              <a:t>Comprehensive documentation detailing the project's architecture, methodology, and deployment instructions.</a:t>
            </a:r>
          </a:p>
          <a:p>
            <a:r>
              <a:rPr lang="en-US" dirty="0"/>
              <a:t>An evaluation report showcasing the model's performance metrics and visualizations.</a:t>
            </a:r>
          </a:p>
        </p:txBody>
      </p:sp>
    </p:spTree>
    <p:extLst>
      <p:ext uri="{BB962C8B-B14F-4D97-AF65-F5344CB8AC3E}">
        <p14:creationId xmlns:p14="http://schemas.microsoft.com/office/powerpoint/2010/main" val="334410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ACC059-5155-520B-4667-3B42F801819F}"/>
              </a:ext>
            </a:extLst>
          </p:cNvPr>
          <p:cNvSpPr>
            <a:spLocks noGrp="1"/>
          </p:cNvSpPr>
          <p:nvPr>
            <p:ph type="title"/>
          </p:nvPr>
        </p:nvSpPr>
        <p:spPr/>
        <p:txBody>
          <a:bodyPr/>
          <a:lstStyle/>
          <a:p>
            <a:r>
              <a:rPr lang="en-US" dirty="0"/>
              <a:t>Application</a:t>
            </a:r>
          </a:p>
        </p:txBody>
      </p:sp>
      <p:sp>
        <p:nvSpPr>
          <p:cNvPr id="7" name="Text Placeholder 6">
            <a:extLst>
              <a:ext uri="{FF2B5EF4-FFF2-40B4-BE49-F238E27FC236}">
                <a16:creationId xmlns:a16="http://schemas.microsoft.com/office/drawing/2014/main" id="{BD7BFCFD-7DBF-27D1-49AA-B385FF71D6D9}"/>
              </a:ext>
            </a:extLst>
          </p:cNvPr>
          <p:cNvSpPr>
            <a:spLocks noGrp="1"/>
          </p:cNvSpPr>
          <p:nvPr>
            <p:ph type="body" sz="quarter" idx="15"/>
          </p:nvPr>
        </p:nvSpPr>
        <p:spPr>
          <a:xfrm>
            <a:off x="2514424" y="2596444"/>
            <a:ext cx="7431087" cy="3112363"/>
          </a:xfrm>
        </p:spPr>
        <p:txBody>
          <a:bodyPr/>
          <a:lstStyle/>
          <a:p>
            <a:r>
              <a:rPr lang="en-US" dirty="0"/>
              <a:t>This system  aims to help consumers distinguish forgeries from the original product. </a:t>
            </a:r>
          </a:p>
          <a:p>
            <a:r>
              <a:rPr lang="en-US" dirty="0"/>
              <a:t>This application can also be helpful for brands struggling to fight against forged products.</a:t>
            </a:r>
          </a:p>
          <a:p>
            <a:r>
              <a:rPr lang="en-US" dirty="0"/>
              <a:t>Besides  phishing emails or messages can be identify and user can protect thyself from any kind of danger</a:t>
            </a:r>
          </a:p>
        </p:txBody>
      </p:sp>
    </p:spTree>
    <p:extLst>
      <p:ext uri="{BB962C8B-B14F-4D97-AF65-F5344CB8AC3E}">
        <p14:creationId xmlns:p14="http://schemas.microsoft.com/office/powerpoint/2010/main" val="3368315610"/>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49FD94B-CF2B-4485-954E-6805E96E51F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250</TotalTime>
  <Words>507</Words>
  <Application>Microsoft Office PowerPoint</Application>
  <PresentationFormat>Widescreen</PresentationFormat>
  <Paragraphs>92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Posterama</vt:lpstr>
      <vt:lpstr>SineVTI</vt:lpstr>
      <vt:lpstr>      Supervised By: Meskat Jahan Assistant Professor Dept. of CSE, Comilla University   </vt:lpstr>
      <vt:lpstr>Agenda  </vt:lpstr>
      <vt:lpstr>Introduction</vt:lpstr>
      <vt:lpstr>Background and Motivation</vt:lpstr>
      <vt:lpstr>Objectives</vt:lpstr>
      <vt:lpstr>Literature Review</vt:lpstr>
      <vt:lpstr>Methodology</vt:lpstr>
      <vt:lpstr>Expected Outcomes</vt:lpstr>
      <vt:lpstr>Application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Supervised By: Meskat Jahan Assistant Professor Dept. of CSE, Comilla University   </dc:title>
  <dc:creator>user</dc:creator>
  <cp:lastModifiedBy>user</cp:lastModifiedBy>
  <cp:revision>1</cp:revision>
  <dcterms:created xsi:type="dcterms:W3CDTF">2023-09-03T13:46:25Z</dcterms:created>
  <dcterms:modified xsi:type="dcterms:W3CDTF">2023-09-03T17:56:50Z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