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3400"/>
  <p:notesSz cx="75692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45" y="-31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564119" cy="1794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7564120" cy="99060"/>
          </a:xfrm>
          <a:custGeom>
            <a:avLst/>
            <a:gdLst/>
            <a:ahLst/>
            <a:cxnLst/>
            <a:rect l="l" t="t" r="r" b="b"/>
            <a:pathLst>
              <a:path w="7564120" h="99060">
                <a:moveTo>
                  <a:pt x="0" y="99059"/>
                </a:moveTo>
                <a:lnTo>
                  <a:pt x="7564119" y="99059"/>
                </a:lnTo>
                <a:lnTo>
                  <a:pt x="756411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720" y="34988"/>
            <a:ext cx="391922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840" y="4693919"/>
            <a:ext cx="4253865" cy="3891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mailto:mathieu.bonvalet@isen.yncrea.fr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Mathieu</a:t>
            </a:r>
            <a:r>
              <a:rPr spc="20" dirty="0"/>
              <a:t> </a:t>
            </a:r>
            <a:r>
              <a:rPr sz="4000" spc="-25" dirty="0"/>
              <a:t>BONVALET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8001" y="597408"/>
            <a:ext cx="364362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Systèmes </a:t>
            </a:r>
            <a:r>
              <a:rPr sz="1800" spc="-10" dirty="0">
                <a:latin typeface="Calibri"/>
                <a:cs typeface="Calibri"/>
              </a:rPr>
              <a:t>embarqués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communicants</a:t>
            </a:r>
            <a:endParaRPr lang="fr-FR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r>
              <a:rPr lang="fr-FR" sz="1100" dirty="0">
                <a:latin typeface="Calibri"/>
                <a:cs typeface="Calibri"/>
              </a:rPr>
              <a:t>Agé </a:t>
            </a:r>
            <a:r>
              <a:rPr lang="fr-FR" sz="1100" spc="-5" dirty="0">
                <a:latin typeface="Calibri"/>
                <a:cs typeface="Calibri"/>
              </a:rPr>
              <a:t>de </a:t>
            </a:r>
            <a:r>
              <a:rPr lang="fr-FR" sz="1100" dirty="0">
                <a:latin typeface="Calibri"/>
                <a:cs typeface="Calibri"/>
              </a:rPr>
              <a:t>21 </a:t>
            </a:r>
            <a:r>
              <a:rPr lang="fr-FR" sz="1100" spc="-5" dirty="0">
                <a:latin typeface="Calibri"/>
                <a:cs typeface="Calibri"/>
              </a:rPr>
              <a:t>ans, je </a:t>
            </a:r>
            <a:r>
              <a:rPr lang="fr-FR" sz="1100" dirty="0">
                <a:latin typeface="Calibri"/>
                <a:cs typeface="Calibri"/>
              </a:rPr>
              <a:t>suis </a:t>
            </a:r>
            <a:r>
              <a:rPr lang="fr-FR" sz="1100" spc="-5" dirty="0">
                <a:latin typeface="Calibri"/>
                <a:cs typeface="Calibri"/>
              </a:rPr>
              <a:t>étudiant en quatrième année d’école </a:t>
            </a:r>
            <a:r>
              <a:rPr lang="fr-FR" sz="1100" spc="-235" dirty="0">
                <a:latin typeface="Calibri"/>
                <a:cs typeface="Calibri"/>
              </a:rPr>
              <a:t> </a:t>
            </a:r>
            <a:r>
              <a:rPr lang="fr-FR" sz="1100" spc="-5" dirty="0">
                <a:latin typeface="Calibri"/>
                <a:cs typeface="Calibri"/>
              </a:rPr>
              <a:t>d’ingénieur </a:t>
            </a:r>
            <a:r>
              <a:rPr lang="fr-FR" sz="1100" dirty="0">
                <a:latin typeface="Calibri"/>
                <a:cs typeface="Calibri"/>
              </a:rPr>
              <a:t>à </a:t>
            </a:r>
            <a:r>
              <a:rPr lang="fr-FR" sz="1100" spc="-5" dirty="0">
                <a:latin typeface="Calibri"/>
                <a:cs typeface="Calibri"/>
              </a:rPr>
              <a:t>l’Institut Supérieur de l’Electronique et du </a:t>
            </a:r>
            <a:r>
              <a:rPr lang="fr-FR" sz="1100" dirty="0">
                <a:latin typeface="Calibri"/>
                <a:cs typeface="Calibri"/>
              </a:rPr>
              <a:t> </a:t>
            </a:r>
            <a:r>
              <a:rPr lang="fr-FR" sz="1100" spc="-5" dirty="0">
                <a:latin typeface="Calibri"/>
                <a:cs typeface="Calibri"/>
              </a:rPr>
              <a:t>Numérique</a:t>
            </a:r>
            <a:r>
              <a:rPr lang="fr-FR" sz="1100" spc="-25" dirty="0">
                <a:latin typeface="Calibri"/>
                <a:cs typeface="Calibri"/>
              </a:rPr>
              <a:t> </a:t>
            </a:r>
            <a:r>
              <a:rPr lang="fr-FR" sz="1100" spc="-5" dirty="0">
                <a:latin typeface="Calibri"/>
                <a:cs typeface="Calibri"/>
              </a:rPr>
              <a:t>de</a:t>
            </a:r>
            <a:r>
              <a:rPr lang="fr-FR" sz="1100" dirty="0">
                <a:latin typeface="Calibri"/>
                <a:cs typeface="Calibri"/>
              </a:rPr>
              <a:t> </a:t>
            </a:r>
            <a:r>
              <a:rPr lang="fr-FR" sz="1100" spc="-5" dirty="0">
                <a:latin typeface="Calibri"/>
                <a:cs typeface="Calibri"/>
              </a:rPr>
              <a:t>Toulon.</a:t>
            </a:r>
            <a:endParaRPr lang="fr-FR"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676" y="1849204"/>
            <a:ext cx="337629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Je</a:t>
            </a:r>
            <a:r>
              <a:rPr sz="1100" spc="-5" dirty="0">
                <a:latin typeface="Calibri"/>
                <a:cs typeface="Calibri"/>
              </a:rPr>
              <a:t> souhaiterai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effectuer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 stage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 </a:t>
            </a:r>
            <a:r>
              <a:rPr sz="1100" dirty="0">
                <a:latin typeface="Calibri"/>
                <a:cs typeface="Calibri"/>
              </a:rPr>
              <a:t>3/4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à </a:t>
            </a:r>
            <a:r>
              <a:rPr sz="1100" spc="-5" dirty="0">
                <a:latin typeface="Calibri"/>
                <a:cs typeface="Calibri"/>
              </a:rPr>
              <a:t>partir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juin/juillet pour ensuite faire </a:t>
            </a:r>
            <a:r>
              <a:rPr sz="1100" dirty="0">
                <a:latin typeface="Calibri"/>
                <a:cs typeface="Calibri"/>
              </a:rPr>
              <a:t>ma </a:t>
            </a:r>
            <a:r>
              <a:rPr sz="1100" spc="-5" dirty="0">
                <a:latin typeface="Calibri"/>
                <a:cs typeface="Calibri"/>
              </a:rPr>
              <a:t>dernière année en </a:t>
            </a:r>
            <a:r>
              <a:rPr sz="1100" spc="-10" dirty="0">
                <a:latin typeface="Calibri"/>
                <a:cs typeface="Calibri"/>
              </a:rPr>
              <a:t>contrat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 professionnalisation.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511" y="2407375"/>
            <a:ext cx="12992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For</a:t>
            </a:r>
            <a:r>
              <a:rPr sz="2000" spc="5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ti</a:t>
            </a:r>
            <a:r>
              <a:rPr sz="2000" dirty="0">
                <a:latin typeface="Arial MT"/>
                <a:cs typeface="Arial MT"/>
              </a:rPr>
              <a:t>ons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-4762" y="10281411"/>
            <a:ext cx="7573645" cy="412115"/>
            <a:chOff x="-4762" y="10281411"/>
            <a:chExt cx="7573645" cy="41211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281411"/>
              <a:ext cx="7564119" cy="812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0289539"/>
              <a:ext cx="7564120" cy="398780"/>
            </a:xfrm>
            <a:custGeom>
              <a:avLst/>
              <a:gdLst/>
              <a:ahLst/>
              <a:cxnLst/>
              <a:rect l="l" t="t" r="r" b="b"/>
              <a:pathLst>
                <a:path w="7564120" h="398779">
                  <a:moveTo>
                    <a:pt x="7564120" y="0"/>
                  </a:moveTo>
                  <a:lnTo>
                    <a:pt x="0" y="0"/>
                  </a:lnTo>
                  <a:lnTo>
                    <a:pt x="0" y="398779"/>
                  </a:lnTo>
                  <a:lnTo>
                    <a:pt x="7564120" y="398779"/>
                  </a:lnTo>
                  <a:lnTo>
                    <a:pt x="756412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0289539"/>
              <a:ext cx="7564120" cy="398780"/>
            </a:xfrm>
            <a:custGeom>
              <a:avLst/>
              <a:gdLst/>
              <a:ahLst/>
              <a:cxnLst/>
              <a:rect l="l" t="t" r="r" b="b"/>
              <a:pathLst>
                <a:path w="7564120" h="398779">
                  <a:moveTo>
                    <a:pt x="0" y="398779"/>
                  </a:moveTo>
                  <a:lnTo>
                    <a:pt x="7564120" y="398779"/>
                  </a:lnTo>
                  <a:lnTo>
                    <a:pt x="7564120" y="0"/>
                  </a:lnTo>
                  <a:lnTo>
                    <a:pt x="0" y="0"/>
                  </a:lnTo>
                  <a:lnTo>
                    <a:pt x="0" y="398779"/>
                  </a:lnTo>
                  <a:close/>
                </a:path>
              </a:pathLst>
            </a:custGeom>
            <a:ln w="9525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448565" y="4221097"/>
            <a:ext cx="14236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 err="1">
                <a:latin typeface="Arial MT"/>
                <a:cs typeface="Arial MT"/>
              </a:rPr>
              <a:t>Expériences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271343" y="1913951"/>
            <a:ext cx="1276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18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Henri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Seillon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83000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Toulon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271239" y="2511972"/>
            <a:ext cx="20904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mathieu.bonvalet@isen.yncrea.fr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275095" y="2881429"/>
            <a:ext cx="9404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07 50 92 85 </a:t>
            </a:r>
            <a:r>
              <a:rPr sz="1200" spc="-10" dirty="0">
                <a:latin typeface="Calibri"/>
                <a:cs typeface="Calibri"/>
              </a:rPr>
              <a:t>45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42" name="object 1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5144" y="-27625"/>
            <a:ext cx="5321336" cy="4697628"/>
          </a:xfrm>
          <a:prstGeom prst="rect">
            <a:avLst/>
          </a:prstGeom>
        </p:spPr>
      </p:pic>
      <p:sp>
        <p:nvSpPr>
          <p:cNvPr id="143" name="object 143"/>
          <p:cNvSpPr txBox="1"/>
          <p:nvPr/>
        </p:nvSpPr>
        <p:spPr>
          <a:xfrm>
            <a:off x="4796420" y="4225606"/>
            <a:ext cx="1598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Compétences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5A87D662-C111-49CC-AC2D-3BC316F3AEDE}"/>
              </a:ext>
            </a:extLst>
          </p:cNvPr>
          <p:cNvSpPr txBox="1"/>
          <p:nvPr/>
        </p:nvSpPr>
        <p:spPr>
          <a:xfrm>
            <a:off x="2832596" y="1466375"/>
            <a:ext cx="113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Arial MT"/>
                <a:cs typeface="Arial MT"/>
              </a:rPr>
              <a:t>Objectifs</a:t>
            </a:r>
          </a:p>
          <a:p>
            <a:endParaRPr lang="fr-FR" dirty="0"/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F550F54F-39E2-40F2-AC4C-2BCA783FF246}"/>
              </a:ext>
            </a:extLst>
          </p:cNvPr>
          <p:cNvCxnSpPr/>
          <p:nvPr/>
        </p:nvCxnSpPr>
        <p:spPr>
          <a:xfrm>
            <a:off x="551676" y="1659237"/>
            <a:ext cx="2209304" cy="0"/>
          </a:xfrm>
          <a:prstGeom prst="line">
            <a:avLst/>
          </a:prstGeom>
          <a:ln w="19050">
            <a:solidFill>
              <a:srgbClr val="4BA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>
            <a:extLst>
              <a:ext uri="{FF2B5EF4-FFF2-40B4-BE49-F238E27FC236}">
                <a16:creationId xmlns:a16="http://schemas.microsoft.com/office/drawing/2014/main" id="{5E8CAB32-2EE9-4434-A924-944FF300226F}"/>
              </a:ext>
            </a:extLst>
          </p:cNvPr>
          <p:cNvSpPr txBox="1"/>
          <p:nvPr/>
        </p:nvSpPr>
        <p:spPr>
          <a:xfrm>
            <a:off x="278384" y="2593597"/>
            <a:ext cx="3739830" cy="1772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fontAlgn="t">
              <a:spcBef>
                <a:spcPts val="5"/>
              </a:spcBef>
              <a:spcAft>
                <a:spcPts val="0"/>
              </a:spcAft>
            </a:pP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ISEN</a:t>
            </a:r>
            <a:r>
              <a:rPr lang="fr-FR" sz="1100" b="1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fr-FR" sz="1100" b="1" i="0" u="none" strike="noStrike" spc="-3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Toulon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Etudiant</a:t>
            </a:r>
            <a:r>
              <a:rPr lang="fr-FR" sz="1100" b="0" i="0" u="none" strike="noStrike" spc="-3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fr-FR" sz="1100" b="0" i="0" u="none" strike="noStrike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Ecole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d’Ingénieur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Spécialité</a:t>
            </a:r>
            <a:r>
              <a:rPr lang="fr-FR" sz="1100" b="0" i="0" u="none" strike="noStrike" spc="-3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Systèmes</a:t>
            </a:r>
            <a:r>
              <a:rPr lang="fr-FR" sz="1100" b="0" i="0" u="none" strike="noStrike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embarqués.	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2022/2020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180"/>
              </a:spcBef>
              <a:spcAft>
                <a:spcPts val="0"/>
              </a:spcAft>
            </a:pP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ISEN</a:t>
            </a:r>
            <a:r>
              <a:rPr lang="fr-FR" sz="1100" b="1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fr-FR" sz="1100" b="1" i="0" u="none" strike="noStrike" spc="-3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Toulon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5"/>
              </a:spcBef>
              <a:spcAft>
                <a:spcPts val="0"/>
              </a:spcAft>
            </a:pP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Prépa</a:t>
            </a:r>
            <a:r>
              <a:rPr lang="fr-FR" sz="1100" b="0" i="0" u="none" strike="noStrike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fr-FR" sz="1100" b="0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filiaire</a:t>
            </a:r>
            <a:r>
              <a:rPr lang="fr-FR" sz="1100" b="0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d’Expertise		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2020/2019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180"/>
              </a:spcBef>
              <a:spcAft>
                <a:spcPts val="0"/>
              </a:spcAft>
            </a:pPr>
            <a:r>
              <a:rPr lang="fr-FR" sz="1100" b="1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Lycée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Sacrée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Cœur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Digne-Les-Bains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Baccalauréat</a:t>
            </a:r>
            <a:r>
              <a:rPr lang="fr-FR" sz="1100" b="0" i="0" u="none" strike="noStrike" spc="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 –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option</a:t>
            </a:r>
            <a:r>
              <a:rPr lang="fr-FR" sz="1100" b="0" i="0" u="none" strike="noStrike" spc="-3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Physique	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E45A05D1-10EF-4424-8B75-2D03E5B1E730}"/>
              </a:ext>
            </a:extLst>
          </p:cNvPr>
          <p:cNvCxnSpPr/>
          <p:nvPr/>
        </p:nvCxnSpPr>
        <p:spPr>
          <a:xfrm>
            <a:off x="1777365" y="2593597"/>
            <a:ext cx="2209304" cy="0"/>
          </a:xfrm>
          <a:prstGeom prst="line">
            <a:avLst/>
          </a:prstGeom>
          <a:ln w="19050">
            <a:solidFill>
              <a:srgbClr val="4BA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>
            <a:extLst>
              <a:ext uri="{FF2B5EF4-FFF2-40B4-BE49-F238E27FC236}">
                <a16:creationId xmlns:a16="http://schemas.microsoft.com/office/drawing/2014/main" id="{697F8246-9018-4E22-82FA-8168BB4ABFE7}"/>
              </a:ext>
            </a:extLst>
          </p:cNvPr>
          <p:cNvSpPr txBox="1"/>
          <p:nvPr/>
        </p:nvSpPr>
        <p:spPr>
          <a:xfrm>
            <a:off x="300413" y="4477198"/>
            <a:ext cx="3619954" cy="384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fontAlgn="t">
              <a:spcBef>
                <a:spcPts val="25"/>
              </a:spcBef>
              <a:spcAft>
                <a:spcPts val="0"/>
              </a:spcAft>
            </a:pP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fontAlgn="t"/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Hackathon|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Développeur | 2021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marR="374904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Elaboration d’un 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compteur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d’eau qui renvoie en 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direct 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consommation en 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eau 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une page 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fr-FR" sz="1100" b="0" i="0" u="none" strike="noStrike" spc="-23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(OneM2M)	</a:t>
            </a:r>
          </a:p>
          <a:p>
            <a:pPr marL="128016" marR="374904" algn="l" fontAlgn="t">
              <a:spcBef>
                <a:spcPts val="0"/>
              </a:spcBef>
              <a:spcAft>
                <a:spcPts val="0"/>
              </a:spcAft>
            </a:pPr>
            <a:endParaRPr lang="fr-FR" sz="1100" spc="-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" marR="374904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Garage</a:t>
            </a:r>
            <a:r>
              <a:rPr lang="fr-FR" sz="1100" b="1" i="0" u="none" strike="noStrike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Week</a:t>
            </a:r>
            <a:r>
              <a:rPr lang="fr-FR" sz="1100" b="1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Chef</a:t>
            </a:r>
            <a:r>
              <a:rPr lang="fr-FR" sz="1100" b="1" i="0" u="none" strike="noStrike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fr-FR" sz="1100" b="1" i="0" u="none" strike="noStrike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projet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marR="173736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Réalisation</a:t>
            </a:r>
            <a:r>
              <a:rPr lang="fr-FR" sz="1100" b="0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d’un</a:t>
            </a:r>
            <a:r>
              <a:rPr lang="fr-FR" sz="1100" b="0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compteur</a:t>
            </a:r>
            <a:r>
              <a:rPr lang="fr-FR" sz="1100" b="0" i="0" u="none" strike="noStrike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fr-FR" sz="1100" b="0" i="0" u="none" strike="noStrike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personne pour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avoir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fr-FR" sz="1100" b="0" i="0" u="none" strike="noStrike" spc="-23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nombre</a:t>
            </a:r>
            <a:r>
              <a:rPr lang="fr-FR" sz="1100" b="0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exact</a:t>
            </a:r>
            <a:r>
              <a:rPr lang="fr-FR" sz="1100" b="0" i="0" u="none" strike="noStrike" spc="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fr-FR" sz="1100" b="0" i="0" u="none" strike="noStrike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personne</a:t>
            </a:r>
            <a:r>
              <a:rPr lang="fr-FR" sz="1100" b="0" i="0" u="none" strike="noStrike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dans</a:t>
            </a:r>
            <a:r>
              <a:rPr lang="fr-FR" sz="1100" b="0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magasin.(</a:t>
            </a:r>
            <a:r>
              <a:rPr lang="fr-FR" sz="1100" b="0" i="0" u="none" strike="noStrike" spc="-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Lcd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page 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web,</a:t>
            </a:r>
            <a:r>
              <a:rPr lang="fr-FR" sz="1100" b="0" i="0" u="none" strike="noStrike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led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fr-FR" sz="1100" b="0" i="0" u="none" strike="noStrike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capteur…).</a:t>
            </a:r>
          </a:p>
          <a:p>
            <a:pPr marL="128016" marR="173736" algn="l" fontAlgn="t">
              <a:spcBef>
                <a:spcPts val="0"/>
              </a:spcBef>
              <a:spcAft>
                <a:spcPts val="0"/>
              </a:spcAft>
            </a:pP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fontAlgn="t">
              <a:spcBef>
                <a:spcPts val="180"/>
              </a:spcBef>
            </a:pPr>
            <a:r>
              <a:rPr lang="fr-FR" sz="1100" b="1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fr-FR" sz="1100" b="1" i="0" u="none" strike="noStrike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  <a:r>
              <a:rPr lang="fr-FR" sz="1100" b="1" i="0" u="none" strike="noStrike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fr-FR" sz="1100" b="1" i="0" u="none" strike="noStrike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Chef</a:t>
            </a:r>
            <a:r>
              <a:rPr lang="fr-FR" sz="1100" b="1" i="0" u="none" strike="noStrike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projet | 2020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Création</a:t>
            </a:r>
            <a:r>
              <a:rPr lang="fr-FR" sz="1100" b="0" i="0" u="none" strike="noStrike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d’un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site</a:t>
            </a:r>
            <a:r>
              <a:rPr lang="fr-FR" sz="1100" b="0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 en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HTML,</a:t>
            </a:r>
            <a:r>
              <a:rPr lang="fr-FR" sz="1100" b="0" i="0" u="none" strike="noStrike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CSS,</a:t>
            </a:r>
            <a:r>
              <a:rPr lang="fr-FR" sz="1100" b="0" i="0" u="none" strike="noStrike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PHP.</a:t>
            </a: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1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  <a:r>
              <a:rPr lang="fr-FR" sz="1100" b="1" i="0" u="none" strike="noStrike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Développeur | 2019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Création</a:t>
            </a:r>
            <a:r>
              <a:rPr lang="fr-FR" sz="1100" b="0" i="0" u="none" strike="noStrike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d’un 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site</a:t>
            </a:r>
            <a:r>
              <a:rPr lang="fr-FR" sz="1100" b="0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fr-FR" sz="1100" b="0" i="0" u="none" strike="noStrike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HTML,</a:t>
            </a:r>
            <a:r>
              <a:rPr lang="fr-FR" sz="1100" b="0" i="0" u="none" strike="noStrike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Bootstrap, 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PHP.</a:t>
            </a: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Programmation</a:t>
            </a:r>
            <a:r>
              <a:rPr lang="fr-FR" sz="1100" b="1" i="0" u="none" strike="noStrike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C|</a:t>
            </a:r>
            <a:r>
              <a:rPr lang="fr-FR" sz="1100" b="1" i="0" u="none" strike="noStrike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Chef</a:t>
            </a:r>
            <a:r>
              <a:rPr lang="fr-F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projet 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Réalisation</a:t>
            </a:r>
            <a:r>
              <a:rPr lang="fr-FR" sz="1100" b="0" i="0" u="none" strike="noStrike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d’une</a:t>
            </a:r>
            <a:r>
              <a:rPr lang="fr-FR" sz="1100" b="0" i="0" u="none" strike="noStrike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  <a:r>
              <a:rPr lang="fr-FR" sz="1100" b="0" i="0" u="none" strike="noStrike" spc="-4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d’un</a:t>
            </a:r>
            <a:r>
              <a:rPr lang="fr-FR" sz="1100" b="0" i="0" u="none" strike="noStrike" spc="-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banc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fr-FR" sz="1100" b="0" i="0" u="none" strike="noStrike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poisson.</a:t>
            </a: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Programmation</a:t>
            </a:r>
            <a:r>
              <a:rPr lang="fr-FR" sz="1100" b="1" i="0" u="none" strike="noStrike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1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C|</a:t>
            </a:r>
            <a:r>
              <a:rPr lang="fr-FR" sz="1100" b="1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Développeur</a:t>
            </a:r>
            <a:endParaRPr lang="fr-FR" sz="1100" b="0" i="0" u="none" strike="noStrike" dirty="0">
              <a:effectLst/>
              <a:latin typeface="Arial" panose="020B0604020202020204" pitchFamily="34" charset="0"/>
            </a:endParaRPr>
          </a:p>
          <a:p>
            <a:pPr marL="128016" algn="l" fontAlgn="t"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Création</a:t>
            </a:r>
            <a:r>
              <a:rPr lang="fr-FR" sz="1100" b="0" i="0" u="none" strike="noStrike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 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jeu</a:t>
            </a:r>
            <a:r>
              <a:rPr lang="fr-FR" sz="1100" b="0" i="0" u="none" strike="noStrike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fr-FR" sz="1100" b="0" i="0" u="none" strike="noStrike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</a:t>
            </a:r>
            <a:r>
              <a:rPr lang="fr-FR" sz="1100" b="0" i="0" u="none" strike="noStrike" spc="-2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casse</a:t>
            </a:r>
            <a:r>
              <a:rPr lang="fr-FR" sz="1100" b="0" i="0" u="none" strike="noStrike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brique</a:t>
            </a:r>
            <a:r>
              <a:rPr lang="fr-FR" sz="1100" b="0" i="0" u="none" strike="noStrike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b="0" i="0" u="none" strike="noStrike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».</a:t>
            </a:r>
            <a:endParaRPr lang="fr-FR" dirty="0"/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BA4B5DC3-6C61-4E07-926E-FB4EB3CF79AD}"/>
              </a:ext>
            </a:extLst>
          </p:cNvPr>
          <p:cNvSpPr txBox="1"/>
          <p:nvPr/>
        </p:nvSpPr>
        <p:spPr>
          <a:xfrm>
            <a:off x="3036927" y="8164762"/>
            <a:ext cx="94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spc="-5" dirty="0">
                <a:latin typeface="Arial MT"/>
                <a:cs typeface="Arial MT"/>
              </a:rPr>
              <a:t>Loisirs</a:t>
            </a:r>
            <a:endParaRPr lang="fr-FR" dirty="0"/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01BCBDC2-1DF1-4C9C-88DE-B18283BF8FA0}"/>
              </a:ext>
            </a:extLst>
          </p:cNvPr>
          <p:cNvCxnSpPr/>
          <p:nvPr/>
        </p:nvCxnSpPr>
        <p:spPr>
          <a:xfrm>
            <a:off x="1962326" y="4409178"/>
            <a:ext cx="2209304" cy="0"/>
          </a:xfrm>
          <a:prstGeom prst="line">
            <a:avLst/>
          </a:prstGeom>
          <a:ln w="19050">
            <a:solidFill>
              <a:srgbClr val="4BA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165E7110-4A89-4B17-A43B-A25CF209883C}"/>
              </a:ext>
            </a:extLst>
          </p:cNvPr>
          <p:cNvCxnSpPr/>
          <p:nvPr/>
        </p:nvCxnSpPr>
        <p:spPr>
          <a:xfrm>
            <a:off x="569069" y="8426028"/>
            <a:ext cx="2209304" cy="0"/>
          </a:xfrm>
          <a:prstGeom prst="line">
            <a:avLst/>
          </a:prstGeom>
          <a:ln w="19050">
            <a:solidFill>
              <a:srgbClr val="4BA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2CFCCE23-8655-48AA-BE67-1F5E356A9A40}"/>
              </a:ext>
            </a:extLst>
          </p:cNvPr>
          <p:cNvCxnSpPr>
            <a:cxnSpLocks/>
          </p:cNvCxnSpPr>
          <p:nvPr/>
        </p:nvCxnSpPr>
        <p:spPr>
          <a:xfrm>
            <a:off x="4622800" y="868044"/>
            <a:ext cx="31115" cy="8136256"/>
          </a:xfrm>
          <a:prstGeom prst="line">
            <a:avLst/>
          </a:prstGeom>
          <a:ln w="19050">
            <a:solidFill>
              <a:srgbClr val="4BA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Image 159">
            <a:extLst>
              <a:ext uri="{FF2B5EF4-FFF2-40B4-BE49-F238E27FC236}">
                <a16:creationId xmlns:a16="http://schemas.microsoft.com/office/drawing/2014/main" id="{6E5725F0-CEDA-48FE-B4C7-1B91EFD99B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53" y="2475282"/>
            <a:ext cx="268278" cy="268278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F9FB9211-519E-439C-ADA5-C9F54C0902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81" y="9202727"/>
            <a:ext cx="269772" cy="269772"/>
          </a:xfrm>
          <a:prstGeom prst="rect">
            <a:avLst/>
          </a:prstGeom>
        </p:spPr>
      </p:pic>
      <p:pic>
        <p:nvPicPr>
          <p:cNvPr id="164" name="Image 163">
            <a:extLst>
              <a:ext uri="{FF2B5EF4-FFF2-40B4-BE49-F238E27FC236}">
                <a16:creationId xmlns:a16="http://schemas.microsoft.com/office/drawing/2014/main" id="{21012DCC-81D2-4CC3-97C8-5C06AE7E46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52" y="2857109"/>
            <a:ext cx="271275" cy="271275"/>
          </a:xfrm>
          <a:prstGeom prst="rect">
            <a:avLst/>
          </a:prstGeom>
        </p:spPr>
      </p:pic>
      <p:pic>
        <p:nvPicPr>
          <p:cNvPr id="166" name="Image 165">
            <a:extLst>
              <a:ext uri="{FF2B5EF4-FFF2-40B4-BE49-F238E27FC236}">
                <a16:creationId xmlns:a16="http://schemas.microsoft.com/office/drawing/2014/main" id="{ABADBBF8-ABAF-4FA3-BFAD-BA014DD719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03" y="8456253"/>
            <a:ext cx="373627" cy="373627"/>
          </a:xfrm>
          <a:prstGeom prst="rect">
            <a:avLst/>
          </a:prstGeom>
        </p:spPr>
      </p:pic>
      <p:pic>
        <p:nvPicPr>
          <p:cNvPr id="168" name="Image 167">
            <a:extLst>
              <a:ext uri="{FF2B5EF4-FFF2-40B4-BE49-F238E27FC236}">
                <a16:creationId xmlns:a16="http://schemas.microsoft.com/office/drawing/2014/main" id="{456D739E-4E97-4D65-9D20-6560FD8D0B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85" y="8840501"/>
            <a:ext cx="269772" cy="269772"/>
          </a:xfrm>
          <a:prstGeom prst="rect">
            <a:avLst/>
          </a:prstGeom>
        </p:spPr>
      </p:pic>
      <p:pic>
        <p:nvPicPr>
          <p:cNvPr id="170" name="Image 169">
            <a:extLst>
              <a:ext uri="{FF2B5EF4-FFF2-40B4-BE49-F238E27FC236}">
                <a16:creationId xmlns:a16="http://schemas.microsoft.com/office/drawing/2014/main" id="{959924D8-1D18-43B6-82BA-2CCE0E12F6E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3" y="3408876"/>
            <a:ext cx="380703" cy="272854"/>
          </a:xfrm>
          <a:prstGeom prst="rect">
            <a:avLst/>
          </a:prstGeom>
        </p:spPr>
      </p:pic>
      <p:pic>
        <p:nvPicPr>
          <p:cNvPr id="172" name="Image 171">
            <a:extLst>
              <a:ext uri="{FF2B5EF4-FFF2-40B4-BE49-F238E27FC236}">
                <a16:creationId xmlns:a16="http://schemas.microsoft.com/office/drawing/2014/main" id="{B3EFFED7-FFC5-4EDA-A2B1-66B6D96A1C6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78" y="9541933"/>
            <a:ext cx="316769" cy="330838"/>
          </a:xfrm>
          <a:prstGeom prst="rect">
            <a:avLst/>
          </a:prstGeom>
        </p:spPr>
      </p:pic>
      <p:pic>
        <p:nvPicPr>
          <p:cNvPr id="174" name="Image 173">
            <a:extLst>
              <a:ext uri="{FF2B5EF4-FFF2-40B4-BE49-F238E27FC236}">
                <a16:creationId xmlns:a16="http://schemas.microsoft.com/office/drawing/2014/main" id="{A7C4948A-7038-4E9A-BCDF-105CAD2E611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53" y="1950588"/>
            <a:ext cx="271275" cy="271275"/>
          </a:xfrm>
          <a:prstGeom prst="rect">
            <a:avLst/>
          </a:prstGeom>
        </p:spPr>
      </p:pic>
      <p:sp>
        <p:nvSpPr>
          <p:cNvPr id="175" name="ZoneTexte 174">
            <a:extLst>
              <a:ext uri="{FF2B5EF4-FFF2-40B4-BE49-F238E27FC236}">
                <a16:creationId xmlns:a16="http://schemas.microsoft.com/office/drawing/2014/main" id="{A361B954-BF7C-428B-BD26-EB829F72200C}"/>
              </a:ext>
            </a:extLst>
          </p:cNvPr>
          <p:cNvSpPr txBox="1"/>
          <p:nvPr/>
        </p:nvSpPr>
        <p:spPr>
          <a:xfrm>
            <a:off x="5258501" y="3375263"/>
            <a:ext cx="2071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pc="-5" dirty="0">
                <a:latin typeface="Calibri"/>
                <a:cs typeface="Calibri"/>
              </a:rPr>
              <a:t>Permis</a:t>
            </a:r>
            <a:r>
              <a:rPr lang="fr-FR" sz="1200" spc="-10" dirty="0">
                <a:latin typeface="Calibri"/>
                <a:cs typeface="Calibri"/>
              </a:rPr>
              <a:t> </a:t>
            </a:r>
            <a:r>
              <a:rPr lang="fr-FR" sz="1200" dirty="0">
                <a:latin typeface="Calibri"/>
                <a:cs typeface="Calibri"/>
              </a:rPr>
              <a:t>AM,</a:t>
            </a:r>
            <a:r>
              <a:rPr lang="fr-FR" sz="1200" spc="-10" dirty="0">
                <a:latin typeface="Calibri"/>
                <a:cs typeface="Calibri"/>
              </a:rPr>
              <a:t> </a:t>
            </a:r>
            <a:r>
              <a:rPr lang="fr-FR" sz="1200" dirty="0">
                <a:latin typeface="Calibri"/>
                <a:cs typeface="Calibri"/>
              </a:rPr>
              <a:t>A1</a:t>
            </a:r>
            <a:r>
              <a:rPr lang="fr-FR" sz="1200" spc="5" dirty="0">
                <a:latin typeface="Calibri"/>
                <a:cs typeface="Calibri"/>
              </a:rPr>
              <a:t> </a:t>
            </a:r>
            <a:r>
              <a:rPr lang="fr-FR" sz="1200" spc="-5" dirty="0">
                <a:latin typeface="Calibri"/>
                <a:cs typeface="Calibri"/>
              </a:rPr>
              <a:t>et </a:t>
            </a:r>
            <a:r>
              <a:rPr lang="fr-FR" sz="1200" dirty="0">
                <a:latin typeface="Calibri"/>
                <a:cs typeface="Calibri"/>
              </a:rPr>
              <a:t>B</a:t>
            </a:r>
            <a:r>
              <a:rPr lang="fr-FR" sz="1200" spc="-10" dirty="0">
                <a:latin typeface="Calibri"/>
                <a:cs typeface="Calibri"/>
              </a:rPr>
              <a:t> </a:t>
            </a:r>
            <a:r>
              <a:rPr lang="fr-FR" sz="1200" spc="-5" dirty="0">
                <a:latin typeface="Calibri"/>
                <a:cs typeface="Calibri"/>
              </a:rPr>
              <a:t>obtenu.</a:t>
            </a:r>
            <a:endParaRPr lang="fr-FR" dirty="0"/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2C027D83-7067-4C7D-B0FF-AF98FD654759}"/>
              </a:ext>
            </a:extLst>
          </p:cNvPr>
          <p:cNvSpPr txBox="1"/>
          <p:nvPr/>
        </p:nvSpPr>
        <p:spPr>
          <a:xfrm>
            <a:off x="400282" y="8588435"/>
            <a:ext cx="4288535" cy="156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00" spc="-5" dirty="0">
                <a:latin typeface="Calibri"/>
                <a:cs typeface="Calibri"/>
              </a:rPr>
              <a:t>Motocross</a:t>
            </a:r>
            <a:r>
              <a:rPr lang="fr-FR" sz="1100" spc="-35" dirty="0">
                <a:latin typeface="Calibri"/>
                <a:cs typeface="Calibri"/>
              </a:rPr>
              <a:t> </a:t>
            </a:r>
            <a:r>
              <a:rPr lang="fr-FR" sz="1100" spc="-5" dirty="0">
                <a:latin typeface="Calibri"/>
                <a:cs typeface="Calibri"/>
              </a:rPr>
              <a:t>titulaire</a:t>
            </a:r>
            <a:r>
              <a:rPr lang="fr-FR" sz="1100" spc="-30" dirty="0">
                <a:latin typeface="Calibri"/>
                <a:cs typeface="Calibri"/>
              </a:rPr>
              <a:t> </a:t>
            </a:r>
            <a:r>
              <a:rPr lang="fr-FR" sz="1100" spc="-5" dirty="0">
                <a:latin typeface="Calibri"/>
                <a:cs typeface="Calibri"/>
              </a:rPr>
              <a:t>du</a:t>
            </a:r>
            <a:r>
              <a:rPr lang="fr-FR" sz="1100" spc="-15" dirty="0">
                <a:latin typeface="Calibri"/>
                <a:cs typeface="Calibri"/>
              </a:rPr>
              <a:t> </a:t>
            </a:r>
            <a:r>
              <a:rPr lang="fr-FR" sz="1100" spc="-5" dirty="0">
                <a:latin typeface="Calibri"/>
                <a:cs typeface="Calibri"/>
              </a:rPr>
              <a:t>CASM</a:t>
            </a:r>
            <a:endParaRPr lang="fr-FR" sz="1100" dirty="0">
              <a:latin typeface="Calibri"/>
              <a:cs typeface="Calibri"/>
            </a:endParaRPr>
          </a:p>
          <a:p>
            <a:pPr marL="12700" marR="864869">
              <a:lnSpc>
                <a:spcPct val="200000"/>
              </a:lnSpc>
              <a:spcBef>
                <a:spcPts val="20"/>
              </a:spcBef>
            </a:pPr>
            <a:r>
              <a:rPr lang="fr-FR" sz="1100" spc="-5" dirty="0">
                <a:latin typeface="Calibri"/>
                <a:cs typeface="Calibri"/>
              </a:rPr>
              <a:t>VTT </a:t>
            </a:r>
            <a:r>
              <a:rPr lang="fr-FR" sz="1100" dirty="0">
                <a:latin typeface="Calibri"/>
                <a:cs typeface="Calibri"/>
              </a:rPr>
              <a:t>/ </a:t>
            </a:r>
            <a:r>
              <a:rPr lang="fr-FR" sz="1100" spc="-5" dirty="0">
                <a:latin typeface="Calibri"/>
                <a:cs typeface="Calibri"/>
              </a:rPr>
              <a:t>Ski /Randonnée/</a:t>
            </a:r>
          </a:p>
          <a:p>
            <a:pPr marL="12700" marR="864869">
              <a:lnSpc>
                <a:spcPct val="200000"/>
              </a:lnSpc>
              <a:spcBef>
                <a:spcPts val="20"/>
              </a:spcBef>
            </a:pPr>
            <a:r>
              <a:rPr lang="fr-FR" sz="1100" spc="-5" dirty="0">
                <a:latin typeface="Calibri"/>
                <a:cs typeface="Calibri"/>
              </a:rPr>
              <a:t>Sport d’équipe Rugby/Handball… </a:t>
            </a:r>
          </a:p>
          <a:p>
            <a:pPr marL="12700" marR="864869">
              <a:lnSpc>
                <a:spcPct val="200000"/>
              </a:lnSpc>
              <a:spcBef>
                <a:spcPts val="20"/>
              </a:spcBef>
            </a:pPr>
            <a:r>
              <a:rPr lang="fr-FR" sz="1100" spc="-235" dirty="0">
                <a:latin typeface="Calibri"/>
                <a:cs typeface="Calibri"/>
              </a:rPr>
              <a:t> </a:t>
            </a:r>
            <a:r>
              <a:rPr lang="fr-FR" sz="1100" spc="-5" dirty="0">
                <a:latin typeface="Calibri"/>
                <a:cs typeface="Calibri"/>
              </a:rPr>
              <a:t>Voyages </a:t>
            </a:r>
            <a:r>
              <a:rPr lang="fr-FR" sz="1100" dirty="0">
                <a:latin typeface="Calibri"/>
                <a:cs typeface="Calibri"/>
              </a:rPr>
              <a:t>: </a:t>
            </a:r>
            <a:r>
              <a:rPr lang="fr-FR" sz="1100" spc="-10" dirty="0">
                <a:latin typeface="Calibri"/>
                <a:cs typeface="Calibri"/>
              </a:rPr>
              <a:t>Canada, </a:t>
            </a:r>
            <a:r>
              <a:rPr lang="fr-FR" sz="1100" spc="-5" dirty="0">
                <a:latin typeface="Calibri"/>
                <a:cs typeface="Calibri"/>
              </a:rPr>
              <a:t>Italie, Angleterre.</a:t>
            </a:r>
          </a:p>
          <a:p>
            <a:pPr marL="12700" marR="864869">
              <a:lnSpc>
                <a:spcPct val="200000"/>
              </a:lnSpc>
              <a:spcBef>
                <a:spcPts val="20"/>
              </a:spcBef>
            </a:pPr>
            <a:r>
              <a:rPr lang="fr-FR" sz="1100" spc="-5" dirty="0">
                <a:latin typeface="Calibri"/>
                <a:cs typeface="Calibri"/>
              </a:rPr>
              <a:t>Diplôme</a:t>
            </a:r>
            <a:r>
              <a:rPr lang="fr-FR" sz="1100" spc="-40" dirty="0">
                <a:latin typeface="Calibri"/>
                <a:cs typeface="Calibri"/>
              </a:rPr>
              <a:t> </a:t>
            </a:r>
            <a:r>
              <a:rPr lang="fr-FR" sz="1100" spc="-5" dirty="0">
                <a:latin typeface="Calibri"/>
                <a:cs typeface="Calibri"/>
              </a:rPr>
              <a:t>de</a:t>
            </a:r>
            <a:r>
              <a:rPr lang="fr-FR" sz="1100" dirty="0">
                <a:latin typeface="Calibri"/>
                <a:cs typeface="Calibri"/>
              </a:rPr>
              <a:t> Juge</a:t>
            </a:r>
            <a:r>
              <a:rPr lang="fr-FR" sz="1100" spc="-20" dirty="0">
                <a:latin typeface="Calibri"/>
                <a:cs typeface="Calibri"/>
              </a:rPr>
              <a:t> </a:t>
            </a:r>
            <a:r>
              <a:rPr lang="fr-FR" sz="1100" spc="-5" dirty="0">
                <a:latin typeface="Calibri"/>
                <a:cs typeface="Calibri"/>
              </a:rPr>
              <a:t>Académique</a:t>
            </a:r>
            <a:r>
              <a:rPr lang="fr-FR" sz="1100" spc="-20" dirty="0">
                <a:latin typeface="Calibri"/>
                <a:cs typeface="Calibri"/>
              </a:rPr>
              <a:t> </a:t>
            </a:r>
            <a:r>
              <a:rPr lang="fr-FR" sz="1100" spc="-5" dirty="0">
                <a:latin typeface="Calibri"/>
                <a:cs typeface="Calibri"/>
              </a:rPr>
              <a:t>PACA en Gymnastique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80041686-5417-48A1-A34D-7A03358D691C}"/>
              </a:ext>
            </a:extLst>
          </p:cNvPr>
          <p:cNvSpPr txBox="1"/>
          <p:nvPr/>
        </p:nvSpPr>
        <p:spPr>
          <a:xfrm>
            <a:off x="4653915" y="4678131"/>
            <a:ext cx="27853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/>
              <a:t> C/Python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/>
              <a:t>HTML/CSS/Javascript/Spring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/>
              <a:t>JAVA/</a:t>
            </a:r>
            <a:r>
              <a:rPr lang="fr-FR" sz="1200" dirty="0" err="1"/>
              <a:t>Kotlin</a:t>
            </a:r>
            <a:endParaRPr lang="fr-F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/>
              <a:t>SQL</a:t>
            </a:r>
          </a:p>
          <a:p>
            <a:endParaRPr lang="fr-F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 err="1"/>
              <a:t>Labview</a:t>
            </a:r>
            <a:r>
              <a:rPr lang="fr-FR" sz="1200" dirty="0"/>
              <a:t>/</a:t>
            </a:r>
            <a:r>
              <a:rPr lang="fr-FR" sz="1200" dirty="0" err="1"/>
              <a:t>SolideWork</a:t>
            </a:r>
            <a:r>
              <a:rPr lang="fr-FR" sz="1200" dirty="0"/>
              <a:t>/GitHub/</a:t>
            </a:r>
            <a:r>
              <a:rPr lang="fr-FR" sz="1200" dirty="0" err="1"/>
              <a:t>Intellij</a:t>
            </a:r>
            <a:r>
              <a:rPr lang="fr-FR" sz="1200" dirty="0"/>
              <a:t>…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/>
              <a:t>Electronique</a:t>
            </a:r>
          </a:p>
          <a:p>
            <a:endParaRPr lang="fr-F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/>
              <a:t>Réseaux</a:t>
            </a:r>
          </a:p>
          <a:p>
            <a:endParaRPr lang="fr-F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 err="1"/>
              <a:t>Microcontroller</a:t>
            </a:r>
            <a:r>
              <a:rPr lang="fr-FR" sz="1200" dirty="0"/>
              <a:t> : STM32, Arduino, </a:t>
            </a:r>
            <a:r>
              <a:rPr lang="fr-FR" sz="1200" dirty="0" err="1"/>
              <a:t>Raspberrry</a:t>
            </a:r>
            <a:r>
              <a:rPr lang="fr-FR" sz="1200" dirty="0"/>
              <a:t> pi</a:t>
            </a:r>
          </a:p>
          <a:p>
            <a:endParaRPr lang="fr-F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/>
              <a:t>Anglais B2 en cours d’acquisition</a:t>
            </a:r>
          </a:p>
          <a:p>
            <a:endParaRPr lang="fr-FR" sz="1200" dirty="0"/>
          </a:p>
          <a:p>
            <a:r>
              <a:rPr lang="fr-FR" dirty="0"/>
              <a:t> 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80C69FB5-ED66-418C-8049-796FE7AC9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22" y="7883814"/>
            <a:ext cx="819150" cy="819150"/>
          </a:xfrm>
          <a:prstGeom prst="rect">
            <a:avLst/>
          </a:prstGeom>
        </p:spPr>
      </p:pic>
      <p:sp>
        <p:nvSpPr>
          <p:cNvPr id="182" name="ZoneTexte 181">
            <a:extLst>
              <a:ext uri="{FF2B5EF4-FFF2-40B4-BE49-F238E27FC236}">
                <a16:creationId xmlns:a16="http://schemas.microsoft.com/office/drawing/2014/main" id="{45BFA6A4-70B5-42D2-9933-64D992C2C144}"/>
              </a:ext>
            </a:extLst>
          </p:cNvPr>
          <p:cNvSpPr txBox="1"/>
          <p:nvPr/>
        </p:nvSpPr>
        <p:spPr>
          <a:xfrm>
            <a:off x="5460610" y="7625172"/>
            <a:ext cx="1243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Profile </a:t>
            </a:r>
            <a:r>
              <a:rPr lang="fr-FR" sz="1200" dirty="0" err="1"/>
              <a:t>Linkedin</a:t>
            </a:r>
            <a:endParaRPr lang="fr-FR" sz="1200" dirty="0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852482F-1056-426D-BFF2-48ED3934128D}"/>
              </a:ext>
            </a:extLst>
          </p:cNvPr>
          <p:cNvSpPr txBox="1"/>
          <p:nvPr/>
        </p:nvSpPr>
        <p:spPr>
          <a:xfrm>
            <a:off x="5461000" y="8800626"/>
            <a:ext cx="1335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Curriculum vitae</a:t>
            </a:r>
          </a:p>
        </p:txBody>
      </p:sp>
      <p:pic>
        <p:nvPicPr>
          <p:cNvPr id="186" name="Image 185">
            <a:extLst>
              <a:ext uri="{FF2B5EF4-FFF2-40B4-BE49-F238E27FC236}">
                <a16:creationId xmlns:a16="http://schemas.microsoft.com/office/drawing/2014/main" id="{798C6AEC-9253-41D9-B1E8-EE90F833DE0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129" y="9180317"/>
            <a:ext cx="706221" cy="1014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318</Words>
  <Application>Microsoft Office PowerPoint</Application>
  <PresentationFormat>Personnalisé</PresentationFormat>
  <Paragraphs>63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Wingdings</vt:lpstr>
      <vt:lpstr>Office Theme</vt:lpstr>
      <vt:lpstr>Mathieu BONVALET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bonvalet</dc:creator>
  <cp:lastModifiedBy>mathieu bonvalet</cp:lastModifiedBy>
  <cp:revision>11</cp:revision>
  <dcterms:created xsi:type="dcterms:W3CDTF">2022-02-24T09:22:39Z</dcterms:created>
  <dcterms:modified xsi:type="dcterms:W3CDTF">2022-02-26T11:44:53Z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2022-02-24T00:00:00Z</vt:filetime>
  </property>
</Properties>
</file>