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329" r:id="rId2"/>
    <p:sldId id="382" r:id="rId3"/>
    <p:sldId id="383" r:id="rId4"/>
    <p:sldId id="384" r:id="rId5"/>
    <p:sldId id="385" r:id="rId6"/>
    <p:sldId id="386" r:id="rId7"/>
    <p:sldId id="388" r:id="rId8"/>
    <p:sldId id="387" r:id="rId9"/>
    <p:sldId id="389" r:id="rId10"/>
    <p:sldId id="33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or Zhokh" initials="IZ" lastIdx="4" clrIdx="0">
    <p:extLst>
      <p:ext uri="{19B8F6BF-5375-455C-9EA6-DF929625EA0E}">
        <p15:presenceInfo xmlns:p15="http://schemas.microsoft.com/office/powerpoint/2012/main" userId="Ihor Zhok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8ABA"/>
    <a:srgbClr val="73B1C6"/>
    <a:srgbClr val="DBECF7"/>
    <a:srgbClr val="6CB4E0"/>
    <a:srgbClr val="CEEEFB"/>
    <a:srgbClr val="3CA6DA"/>
    <a:srgbClr val="4E9BC7"/>
    <a:srgbClr val="93C6DB"/>
    <a:srgbClr val="343334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2939" autoAdjust="0"/>
  </p:normalViewPr>
  <p:slideViewPr>
    <p:cSldViewPr snapToGrid="0">
      <p:cViewPr varScale="1">
        <p:scale>
          <a:sx n="93" d="100"/>
          <a:sy n="93" d="100"/>
        </p:scale>
        <p:origin x="82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9686B-AEC2-40E3-9EC7-EB2B557887DC}" type="datetimeFigureOut">
              <a:rPr lang="uk-UA" smtClean="0"/>
              <a:t>21.10.2025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B5A19-C217-4894-BD01-95D8CB69645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22035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B5A19-C217-4894-BD01-95D8CB696459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4356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2">
            <a:extLst>
              <a:ext uri="{FF2B5EF4-FFF2-40B4-BE49-F238E27FC236}">
                <a16:creationId xmlns:a16="http://schemas.microsoft.com/office/drawing/2014/main" id="{B40DD834-05C0-CC8B-3C9B-F747E9FC49DF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7073951" y="153988"/>
            <a:ext cx="4964113" cy="6551612"/>
          </a:xfrm>
          <a:prstGeom prst="rect">
            <a:avLst/>
          </a:prstGeom>
          <a:solidFill>
            <a:schemeClr val="tx1">
              <a:alpha val="73000"/>
            </a:schemeClr>
          </a:solidFill>
        </p:spPr>
        <p:txBody>
          <a:bodyPr/>
          <a:lstStyle>
            <a:lvl1pPr>
              <a:defRPr sz="1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94BB444B-7709-8BB1-A1AD-C38C16C55E73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-1537" y="3474656"/>
            <a:ext cx="4424562" cy="646902"/>
          </a:xfrm>
          <a:prstGeom prst="rect">
            <a:avLst/>
          </a:prstGeom>
          <a:solidFill>
            <a:srgbClr val="73B1C6"/>
          </a:solidFill>
        </p:spPr>
        <p:txBody>
          <a:bodyPr lIns="540000" bIns="0" anchor="b" anchorCtr="0"/>
          <a:lstStyle>
            <a:lvl1pPr marL="0" indent="0">
              <a:lnSpc>
                <a:spcPct val="100000"/>
              </a:lnSpc>
              <a:buNone/>
              <a:defRPr sz="4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874786" y="5936396"/>
            <a:ext cx="2511120" cy="260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213754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5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foil 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49624" y="969118"/>
            <a:ext cx="3342301" cy="380354"/>
          </a:xfrm>
          <a:prstGeom prst="rect">
            <a:avLst/>
          </a:prstGeom>
        </p:spPr>
        <p:txBody>
          <a:bodyPr tIns="72000">
            <a:no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3942080" y="1461819"/>
            <a:ext cx="7741920" cy="1840183"/>
          </a:xfrm>
          <a:prstGeom prst="rect">
            <a:avLst/>
          </a:prstGeom>
        </p:spPr>
        <p:txBody>
          <a:bodyPr>
            <a:noAutofit/>
          </a:bodyPr>
          <a:lstStyle>
            <a:lvl1pPr marL="0" indent="457200">
              <a:buClr>
                <a:schemeClr val="accent1"/>
              </a:buClr>
              <a:buSzPct val="115000"/>
              <a:buFont typeface="Wingdings" panose="05000000000000000000" pitchFamily="2" charset="2"/>
              <a:buNone/>
              <a:defRPr sz="18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Add text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349624" y="1461819"/>
            <a:ext cx="3514164" cy="184018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Image</a:t>
            </a:r>
          </a:p>
        </p:txBody>
      </p:sp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B887CB6D-DB59-4A93-8F53-4C9422FC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8635" y="6381328"/>
            <a:ext cx="815861" cy="28803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8021C8E-212E-45A9-BCF2-F8B28217AEBB}" type="slidenum">
              <a:rPr lang="de-DE" smtClean="0"/>
              <a:pPr/>
              <a:t>‹№›</a:t>
            </a:fld>
            <a:endParaRPr lang="de-DE" dirty="0"/>
          </a:p>
        </p:txBody>
      </p:sp>
      <p:sp>
        <p:nvSpPr>
          <p:cNvPr id="13" name="Textplatzhalter 17">
            <a:extLst>
              <a:ext uri="{FF2B5EF4-FFF2-40B4-BE49-F238E27FC236}">
                <a16:creationId xmlns:a16="http://schemas.microsoft.com/office/drawing/2014/main" id="{BB75303F-52B3-4996-8497-B6CBF62CBCF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49624" y="3399600"/>
            <a:ext cx="11334376" cy="2797999"/>
          </a:xfrm>
          <a:prstGeom prst="rect">
            <a:avLst/>
          </a:prstGeom>
        </p:spPr>
        <p:txBody>
          <a:bodyPr>
            <a:noAutofit/>
          </a:bodyPr>
          <a:lstStyle>
            <a:lvl1pPr marL="0" indent="457200">
              <a:buClr>
                <a:schemeClr val="accent1"/>
              </a:buClr>
              <a:buSzPct val="115000"/>
              <a:buFontTx/>
              <a:buNone/>
              <a:defRPr sz="18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Add </a:t>
            </a:r>
            <a:r>
              <a:rPr lang="de-DE" dirty="0" err="1"/>
              <a:t>text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cxnSp>
        <p:nvCxnSpPr>
          <p:cNvPr id="19" name="Gerade Verbindung 10">
            <a:extLst>
              <a:ext uri="{FF2B5EF4-FFF2-40B4-BE49-F238E27FC236}">
                <a16:creationId xmlns:a16="http://schemas.microsoft.com/office/drawing/2014/main" id="{D141E869-D0C4-4E5A-BA02-B984345658CB}"/>
              </a:ext>
            </a:extLst>
          </p:cNvPr>
          <p:cNvCxnSpPr>
            <a:cxnSpLocks/>
          </p:cNvCxnSpPr>
          <p:nvPr userDrawn="1"/>
        </p:nvCxnSpPr>
        <p:spPr>
          <a:xfrm>
            <a:off x="0" y="6283728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13">
            <a:extLst>
              <a:ext uri="{FF2B5EF4-FFF2-40B4-BE49-F238E27FC236}">
                <a16:creationId xmlns:a16="http://schemas.microsoft.com/office/drawing/2014/main" id="{935F2EF9-9309-4429-8556-0FA9D8049E5D}"/>
              </a:ext>
            </a:extLst>
          </p:cNvPr>
          <p:cNvCxnSpPr>
            <a:cxnSpLocks/>
          </p:cNvCxnSpPr>
          <p:nvPr userDrawn="1"/>
        </p:nvCxnSpPr>
        <p:spPr>
          <a:xfrm>
            <a:off x="0" y="882987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D002ADD6-057B-400C-AE0D-BA79200C7755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-1" y="410583"/>
            <a:ext cx="6249972" cy="398462"/>
          </a:xfrm>
          <a:prstGeom prst="homePlate">
            <a:avLst/>
          </a:prstGeom>
          <a:solidFill>
            <a:srgbClr val="73B1C6"/>
          </a:solidFill>
        </p:spPr>
        <p:txBody>
          <a:bodyPr lIns="540000" tIns="0" rIns="10800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041698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oi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264797" y="1529756"/>
            <a:ext cx="1574211" cy="2619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1265238" y="2031811"/>
            <a:ext cx="6073775" cy="37877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buClr>
                <a:schemeClr val="accent1"/>
              </a:buClr>
              <a:buSzPct val="115000"/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Add </a:t>
            </a:r>
            <a:r>
              <a:rPr lang="de-DE" dirty="0" err="1"/>
              <a:t>text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1256000" y="6253382"/>
            <a:ext cx="936000" cy="550247"/>
          </a:xfrm>
          <a:prstGeom prst="diamond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fld id="{BD43C3C4-10FF-4E60-9705-052A6EBCB5F0}" type="slidenum">
              <a:rPr lang="de-DE" sz="1200" smtClean="0"/>
              <a:pPr algn="ctr"/>
              <a:t>‹№›</a:t>
            </a:fld>
            <a:endParaRPr lang="de-DE" dirty="0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1F77977-D642-4C21-B9E7-7AA6460FBAFA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-1" y="410583"/>
            <a:ext cx="6249972" cy="398462"/>
          </a:xfrm>
          <a:prstGeom prst="homePlate">
            <a:avLst/>
          </a:prstGeom>
          <a:solidFill>
            <a:srgbClr val="73B1C6"/>
          </a:solidFill>
        </p:spPr>
        <p:txBody>
          <a:bodyPr lIns="540000" tIns="0" rIns="10800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712739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foil sing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264797" y="1529756"/>
            <a:ext cx="1574211" cy="2619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1264798" y="2036996"/>
            <a:ext cx="9873102" cy="4139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dirty="0"/>
              <a:t>Image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11568425" y="6284916"/>
            <a:ext cx="936000" cy="936000"/>
          </a:xfrm>
          <a:prstGeom prst="diamond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fld id="{BD43C3C4-10FF-4E60-9705-052A6EBCB5F0}" type="slidenum">
              <a:rPr lang="de-DE" sz="1200" smtClean="0"/>
              <a:pPr algn="ctr"/>
              <a:t>‹№›</a:t>
            </a:fld>
            <a:endParaRPr lang="de-DE" dirty="0"/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0FA0E008-5D9E-448F-951D-B236A3142291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-1" y="410583"/>
            <a:ext cx="6249972" cy="398462"/>
          </a:xfrm>
          <a:prstGeom prst="homePlate">
            <a:avLst/>
          </a:prstGeom>
          <a:solidFill>
            <a:srgbClr val="73B1C6"/>
          </a:solidFill>
        </p:spPr>
        <p:txBody>
          <a:bodyPr lIns="540000" tIns="0" rIns="10800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0089749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fo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5EFFFB-1FE1-4FD9-8EC6-B039E6975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4" b="15045"/>
          <a:stretch/>
        </p:blipFill>
        <p:spPr>
          <a:xfrm>
            <a:off x="149225" y="148040"/>
            <a:ext cx="11893550" cy="6524220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7071359" y="153988"/>
            <a:ext cx="4965065" cy="6551612"/>
          </a:xfrm>
          <a:prstGeom prst="rect">
            <a:avLst/>
          </a:prstGeom>
          <a:solidFill>
            <a:schemeClr val="accent3">
              <a:lumMod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8874786" y="4126404"/>
            <a:ext cx="2511120" cy="1814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ts val="1400"/>
              </a:lnSpc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 </a:t>
            </a:r>
          </a:p>
          <a:p>
            <a:pPr lvl="0"/>
            <a:r>
              <a:rPr lang="de-DE" sz="1400" dirty="0">
                <a:solidFill>
                  <a:schemeClr val="bg1"/>
                </a:solidFill>
              </a:rPr>
              <a:t>Phone</a:t>
            </a:r>
          </a:p>
          <a:p>
            <a:r>
              <a:rPr lang="de-DE" sz="1400" dirty="0">
                <a:solidFill>
                  <a:schemeClr val="bg1"/>
                </a:solidFill>
              </a:rPr>
              <a:t>Mobile</a:t>
            </a:r>
          </a:p>
          <a:p>
            <a:r>
              <a:rPr lang="de-DE" sz="1400" dirty="0">
                <a:solidFill>
                  <a:schemeClr val="bg1"/>
                </a:solidFill>
              </a:rPr>
              <a:t>Mail</a:t>
            </a:r>
          </a:p>
          <a:p>
            <a:r>
              <a:rPr lang="de-DE" sz="1400" dirty="0">
                <a:solidFill>
                  <a:schemeClr val="bg1"/>
                </a:solidFill>
              </a:rPr>
              <a:t>Website</a:t>
            </a:r>
          </a:p>
          <a:p>
            <a:pPr lvl="0"/>
            <a:r>
              <a:rPr lang="de-DE" dirty="0"/>
              <a:t> 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94BB444B-7709-8BB1-A1AD-C38C16C55E73}"/>
              </a:ext>
            </a:extLst>
          </p:cNvPr>
          <p:cNvSpPr>
            <a:spLocks noGrp="1"/>
          </p:cNvSpPr>
          <p:nvPr>
            <p:ph sz="quarter" idx="48" hasCustomPrompt="1"/>
          </p:nvPr>
        </p:nvSpPr>
        <p:spPr>
          <a:xfrm>
            <a:off x="0" y="410583"/>
            <a:ext cx="3648173" cy="398462"/>
          </a:xfrm>
          <a:prstGeom prst="rect">
            <a:avLst/>
          </a:prstGeom>
          <a:solidFill>
            <a:srgbClr val="73B1C6"/>
          </a:solidFill>
        </p:spPr>
        <p:txBody>
          <a:bodyPr lIns="540000" tIns="0" anchor="t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attention</a:t>
            </a:r>
            <a:endParaRPr lang="de-DE" dirty="0"/>
          </a:p>
        </p:txBody>
      </p:sp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E58BD4A1-21F7-1457-A215-C825A26694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1832" y="6243573"/>
            <a:ext cx="2264073" cy="259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02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ристуваць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B74DF52-25F2-4696-B365-93C37501E8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956930"/>
            <a:ext cx="12192000" cy="5214451"/>
          </a:xfrm>
          <a:prstGeom prst="rect">
            <a:avLst/>
          </a:prstGeom>
        </p:spPr>
      </p:pic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F170CF51-EE58-4D53-825E-6E5014270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8635" y="6381328"/>
            <a:ext cx="815861" cy="28803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8021C8E-212E-45A9-BCF2-F8B28217AEBB}" type="slidenum">
              <a:rPr lang="de-DE" smtClean="0"/>
              <a:pPr/>
              <a:t>‹№›</a:t>
            </a:fld>
            <a:endParaRPr lang="de-DE" dirty="0"/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6773EFFE-AB85-4419-9212-DF11449100FA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107504" y="4569901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cxnSp>
        <p:nvCxnSpPr>
          <p:cNvPr id="14" name="Gerade Verbindung 10">
            <a:extLst>
              <a:ext uri="{FF2B5EF4-FFF2-40B4-BE49-F238E27FC236}">
                <a16:creationId xmlns:a16="http://schemas.microsoft.com/office/drawing/2014/main" id="{1E0A7F71-2F64-4166-9FE3-482AB932BD27}"/>
              </a:ext>
            </a:extLst>
          </p:cNvPr>
          <p:cNvCxnSpPr>
            <a:cxnSpLocks/>
          </p:cNvCxnSpPr>
          <p:nvPr userDrawn="1"/>
        </p:nvCxnSpPr>
        <p:spPr>
          <a:xfrm>
            <a:off x="0" y="6283728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3">
            <a:extLst>
              <a:ext uri="{FF2B5EF4-FFF2-40B4-BE49-F238E27FC236}">
                <a16:creationId xmlns:a16="http://schemas.microsoft.com/office/drawing/2014/main" id="{D1EE3058-4B4D-4F81-8F41-EB3B4159232C}"/>
              </a:ext>
            </a:extLst>
          </p:cNvPr>
          <p:cNvCxnSpPr>
            <a:cxnSpLocks/>
          </p:cNvCxnSpPr>
          <p:nvPr userDrawn="1"/>
        </p:nvCxnSpPr>
        <p:spPr>
          <a:xfrm>
            <a:off x="0" y="882987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1BE585C6-D56A-4B7E-BA8B-17CB27063DCF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107504" y="3916161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32D76B4B-D982-4757-8906-C2D376722A47}"/>
              </a:ext>
            </a:extLst>
          </p:cNvPr>
          <p:cNvSpPr>
            <a:spLocks noGrp="1"/>
          </p:cNvSpPr>
          <p:nvPr>
            <p:ph sz="quarter" idx="58"/>
          </p:nvPr>
        </p:nvSpPr>
        <p:spPr>
          <a:xfrm>
            <a:off x="107504" y="3226883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63702823-B128-4C7B-BEE1-6476D0928393}"/>
              </a:ext>
            </a:extLst>
          </p:cNvPr>
          <p:cNvSpPr>
            <a:spLocks noGrp="1"/>
          </p:cNvSpPr>
          <p:nvPr>
            <p:ph sz="quarter" idx="59"/>
          </p:nvPr>
        </p:nvSpPr>
        <p:spPr>
          <a:xfrm>
            <a:off x="107504" y="2566712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069E237A-9734-404E-90B4-14CF41868EC7}"/>
              </a:ext>
            </a:extLst>
          </p:cNvPr>
          <p:cNvSpPr>
            <a:spLocks noGrp="1"/>
          </p:cNvSpPr>
          <p:nvPr>
            <p:ph sz="quarter" idx="60"/>
          </p:nvPr>
        </p:nvSpPr>
        <p:spPr>
          <a:xfrm>
            <a:off x="107504" y="1900718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984FCD99-71CF-4306-8D35-3F020F321306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-1" y="410583"/>
            <a:ext cx="6249972" cy="398462"/>
          </a:xfrm>
          <a:prstGeom prst="homePlate">
            <a:avLst/>
          </a:prstGeom>
          <a:solidFill>
            <a:srgbClr val="73B1C6"/>
          </a:solidFill>
        </p:spPr>
        <p:txBody>
          <a:bodyPr lIns="540000" tIns="0" rIns="10800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0B8C5F4-75C8-4C99-936E-D88D89BFFF24}"/>
              </a:ext>
            </a:extLst>
          </p:cNvPr>
          <p:cNvSpPr>
            <a:spLocks noGrp="1"/>
          </p:cNvSpPr>
          <p:nvPr>
            <p:ph sz="quarter" idx="61"/>
          </p:nvPr>
        </p:nvSpPr>
        <p:spPr>
          <a:xfrm>
            <a:off x="0" y="1234724"/>
            <a:ext cx="8794375" cy="541393"/>
          </a:xfrm>
          <a:prstGeom prst="rect">
            <a:avLst/>
          </a:prstGeom>
          <a:gradFill>
            <a:gsLst>
              <a:gs pos="51000">
                <a:srgbClr val="73B1C6">
                  <a:alpha val="66000"/>
                </a:srgbClr>
              </a:gs>
              <a:gs pos="0">
                <a:schemeClr val="bg1">
                  <a:alpha val="9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6B3D953E-3C5A-4E5D-BD64-C7F51549B87A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107504" y="5206944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331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Користуваць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одежа, особа, чоловік, у приміщенні&#10;&#10;Автоматично згенерований опис">
            <a:extLst>
              <a:ext uri="{FF2B5EF4-FFF2-40B4-BE49-F238E27FC236}">
                <a16:creationId xmlns:a16="http://schemas.microsoft.com/office/drawing/2014/main" id="{6EC9941E-6D65-43D6-B416-47A322A9B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7" b="24446"/>
          <a:stretch/>
        </p:blipFill>
        <p:spPr>
          <a:xfrm>
            <a:off x="-2" y="960308"/>
            <a:ext cx="12192001" cy="5261195"/>
          </a:xfrm>
          <a:prstGeom prst="rect">
            <a:avLst/>
          </a:prstGeom>
        </p:spPr>
      </p:pic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F46B3BE1-07C9-43E4-AC95-69E6309C9E22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0" y="1926898"/>
            <a:ext cx="8794375" cy="541393"/>
          </a:xfrm>
          <a:prstGeom prst="rect">
            <a:avLst/>
          </a:prstGeom>
          <a:gradFill>
            <a:gsLst>
              <a:gs pos="51000">
                <a:srgbClr val="73B1C6">
                  <a:alpha val="66000"/>
                </a:srgbClr>
              </a:gs>
              <a:gs pos="0">
                <a:schemeClr val="bg1">
                  <a:alpha val="9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F170CF51-EE58-4D53-825E-6E5014270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8635" y="6381328"/>
            <a:ext cx="815861" cy="28803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8021C8E-212E-45A9-BCF2-F8B28217AEBB}" type="slidenum">
              <a:rPr lang="de-DE" smtClean="0"/>
              <a:pPr/>
              <a:t>‹№›</a:t>
            </a:fld>
            <a:endParaRPr lang="de-DE" dirty="0"/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6773EFFE-AB85-4419-9212-DF11449100FA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107504" y="4524972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cxnSp>
        <p:nvCxnSpPr>
          <p:cNvPr id="14" name="Gerade Verbindung 10">
            <a:extLst>
              <a:ext uri="{FF2B5EF4-FFF2-40B4-BE49-F238E27FC236}">
                <a16:creationId xmlns:a16="http://schemas.microsoft.com/office/drawing/2014/main" id="{1E0A7F71-2F64-4166-9FE3-482AB932BD27}"/>
              </a:ext>
            </a:extLst>
          </p:cNvPr>
          <p:cNvCxnSpPr>
            <a:cxnSpLocks/>
          </p:cNvCxnSpPr>
          <p:nvPr userDrawn="1"/>
        </p:nvCxnSpPr>
        <p:spPr>
          <a:xfrm>
            <a:off x="0" y="6283728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3">
            <a:extLst>
              <a:ext uri="{FF2B5EF4-FFF2-40B4-BE49-F238E27FC236}">
                <a16:creationId xmlns:a16="http://schemas.microsoft.com/office/drawing/2014/main" id="{D1EE3058-4B4D-4F81-8F41-EB3B4159232C}"/>
              </a:ext>
            </a:extLst>
          </p:cNvPr>
          <p:cNvCxnSpPr>
            <a:cxnSpLocks/>
          </p:cNvCxnSpPr>
          <p:nvPr userDrawn="1"/>
        </p:nvCxnSpPr>
        <p:spPr>
          <a:xfrm>
            <a:off x="0" y="882987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1BE585C6-D56A-4B7E-BA8B-17CB27063DCF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107504" y="388073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32D76B4B-D982-4757-8906-C2D376722A47}"/>
              </a:ext>
            </a:extLst>
          </p:cNvPr>
          <p:cNvSpPr>
            <a:spLocks noGrp="1"/>
          </p:cNvSpPr>
          <p:nvPr>
            <p:ph sz="quarter" idx="58"/>
          </p:nvPr>
        </p:nvSpPr>
        <p:spPr>
          <a:xfrm>
            <a:off x="107504" y="3236502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63702823-B128-4C7B-BEE1-6476D0928393}"/>
              </a:ext>
            </a:extLst>
          </p:cNvPr>
          <p:cNvSpPr>
            <a:spLocks noGrp="1"/>
          </p:cNvSpPr>
          <p:nvPr>
            <p:ph sz="quarter" idx="59"/>
          </p:nvPr>
        </p:nvSpPr>
        <p:spPr>
          <a:xfrm>
            <a:off x="107504" y="259226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2A75BB3E-FACA-44FC-8F87-0D7944141C60}"/>
              </a:ext>
            </a:extLst>
          </p:cNvPr>
          <p:cNvSpPr>
            <a:spLocks noGrp="1"/>
          </p:cNvSpPr>
          <p:nvPr>
            <p:ph sz="quarter" idx="63"/>
          </p:nvPr>
        </p:nvSpPr>
        <p:spPr>
          <a:xfrm>
            <a:off x="107504" y="1282663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4CF11D8B-F51E-4D01-9843-206F2A7B2669}"/>
              </a:ext>
            </a:extLst>
          </p:cNvPr>
          <p:cNvSpPr>
            <a:spLocks noGrp="1"/>
          </p:cNvSpPr>
          <p:nvPr>
            <p:ph sz="quarter" idx="64"/>
          </p:nvPr>
        </p:nvSpPr>
        <p:spPr>
          <a:xfrm>
            <a:off x="107504" y="516920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B4A48698-B071-476A-9327-23FB51A1FA48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-1" y="410583"/>
            <a:ext cx="6249972" cy="398462"/>
          </a:xfrm>
          <a:prstGeom prst="homePlate">
            <a:avLst/>
          </a:prstGeom>
          <a:solidFill>
            <a:srgbClr val="73B1C6"/>
          </a:solidFill>
        </p:spPr>
        <p:txBody>
          <a:bodyPr lIns="540000" tIns="0" rIns="10800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30165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Користуваць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F170CF51-EE58-4D53-825E-6E5014270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8635" y="6381328"/>
            <a:ext cx="815861" cy="28803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8021C8E-212E-45A9-BCF2-F8B28217AEBB}" type="slidenum">
              <a:rPr lang="de-DE" smtClean="0"/>
              <a:pPr/>
              <a:t>‹№›</a:t>
            </a:fld>
            <a:endParaRPr lang="de-DE" dirty="0"/>
          </a:p>
        </p:txBody>
      </p:sp>
      <p:cxnSp>
        <p:nvCxnSpPr>
          <p:cNvPr id="14" name="Gerade Verbindung 10">
            <a:extLst>
              <a:ext uri="{FF2B5EF4-FFF2-40B4-BE49-F238E27FC236}">
                <a16:creationId xmlns:a16="http://schemas.microsoft.com/office/drawing/2014/main" id="{1E0A7F71-2F64-4166-9FE3-482AB932BD27}"/>
              </a:ext>
            </a:extLst>
          </p:cNvPr>
          <p:cNvCxnSpPr>
            <a:cxnSpLocks/>
          </p:cNvCxnSpPr>
          <p:nvPr userDrawn="1"/>
        </p:nvCxnSpPr>
        <p:spPr>
          <a:xfrm>
            <a:off x="0" y="6283728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3">
            <a:extLst>
              <a:ext uri="{FF2B5EF4-FFF2-40B4-BE49-F238E27FC236}">
                <a16:creationId xmlns:a16="http://schemas.microsoft.com/office/drawing/2014/main" id="{D1EE3058-4B4D-4F81-8F41-EB3B4159232C}"/>
              </a:ext>
            </a:extLst>
          </p:cNvPr>
          <p:cNvCxnSpPr>
            <a:cxnSpLocks/>
          </p:cNvCxnSpPr>
          <p:nvPr userDrawn="1"/>
        </p:nvCxnSpPr>
        <p:spPr>
          <a:xfrm>
            <a:off x="0" y="882987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B6133CE1-E1E0-4DC6-8E3F-644C6065E7A8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0" y="2592314"/>
            <a:ext cx="8794375" cy="541393"/>
          </a:xfrm>
          <a:prstGeom prst="rect">
            <a:avLst/>
          </a:prstGeom>
          <a:gradFill>
            <a:gsLst>
              <a:gs pos="51000">
                <a:srgbClr val="73B1C6">
                  <a:alpha val="66000"/>
                </a:srgbClr>
              </a:gs>
              <a:gs pos="0">
                <a:schemeClr val="bg1">
                  <a:alpha val="9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5C726501-B72C-47EA-BB4A-138A31F2E479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107504" y="4524972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27C5CC4F-D0B0-4097-8455-BC6AF227C926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107504" y="388073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4F370354-B77B-4A9B-AA55-507C9C91BAA4}"/>
              </a:ext>
            </a:extLst>
          </p:cNvPr>
          <p:cNvSpPr>
            <a:spLocks noGrp="1"/>
          </p:cNvSpPr>
          <p:nvPr>
            <p:ph sz="quarter" idx="58"/>
          </p:nvPr>
        </p:nvSpPr>
        <p:spPr>
          <a:xfrm>
            <a:off x="107504" y="3236502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0EE545DB-9300-4A28-A9B0-868E07DCE2E6}"/>
              </a:ext>
            </a:extLst>
          </p:cNvPr>
          <p:cNvSpPr>
            <a:spLocks noGrp="1"/>
          </p:cNvSpPr>
          <p:nvPr>
            <p:ph sz="quarter" idx="63"/>
          </p:nvPr>
        </p:nvSpPr>
        <p:spPr>
          <a:xfrm>
            <a:off x="107504" y="1282663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5EE794C9-D831-4656-B085-677975C5D480}"/>
              </a:ext>
            </a:extLst>
          </p:cNvPr>
          <p:cNvSpPr>
            <a:spLocks noGrp="1"/>
          </p:cNvSpPr>
          <p:nvPr>
            <p:ph sz="quarter" idx="64"/>
          </p:nvPr>
        </p:nvSpPr>
        <p:spPr>
          <a:xfrm>
            <a:off x="107504" y="516920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F7F5B7CD-888F-4783-B725-4B3264D7BAAE}"/>
              </a:ext>
            </a:extLst>
          </p:cNvPr>
          <p:cNvSpPr>
            <a:spLocks noGrp="1"/>
          </p:cNvSpPr>
          <p:nvPr>
            <p:ph sz="quarter" idx="65"/>
          </p:nvPr>
        </p:nvSpPr>
        <p:spPr>
          <a:xfrm>
            <a:off x="107504" y="192689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90BFF602-8953-4631-AE53-1ED06F79159A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-1" y="410583"/>
            <a:ext cx="6249972" cy="398462"/>
          </a:xfrm>
          <a:prstGeom prst="homePlate">
            <a:avLst/>
          </a:prstGeom>
          <a:solidFill>
            <a:srgbClr val="73B1C6"/>
          </a:solidFill>
        </p:spPr>
        <p:txBody>
          <a:bodyPr lIns="540000" tIns="0" rIns="10800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54123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Користуваць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F170CF51-EE58-4D53-825E-6E5014270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8635" y="6381328"/>
            <a:ext cx="815861" cy="28803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8021C8E-212E-45A9-BCF2-F8B28217AEBB}" type="slidenum">
              <a:rPr lang="de-DE" smtClean="0"/>
              <a:pPr/>
              <a:t>‹№›</a:t>
            </a:fld>
            <a:endParaRPr lang="de-DE" dirty="0"/>
          </a:p>
        </p:txBody>
      </p:sp>
      <p:cxnSp>
        <p:nvCxnSpPr>
          <p:cNvPr id="14" name="Gerade Verbindung 10">
            <a:extLst>
              <a:ext uri="{FF2B5EF4-FFF2-40B4-BE49-F238E27FC236}">
                <a16:creationId xmlns:a16="http://schemas.microsoft.com/office/drawing/2014/main" id="{1E0A7F71-2F64-4166-9FE3-482AB932BD27}"/>
              </a:ext>
            </a:extLst>
          </p:cNvPr>
          <p:cNvCxnSpPr>
            <a:cxnSpLocks/>
          </p:cNvCxnSpPr>
          <p:nvPr userDrawn="1"/>
        </p:nvCxnSpPr>
        <p:spPr>
          <a:xfrm>
            <a:off x="0" y="6283728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3">
            <a:extLst>
              <a:ext uri="{FF2B5EF4-FFF2-40B4-BE49-F238E27FC236}">
                <a16:creationId xmlns:a16="http://schemas.microsoft.com/office/drawing/2014/main" id="{D1EE3058-4B4D-4F81-8F41-EB3B4159232C}"/>
              </a:ext>
            </a:extLst>
          </p:cNvPr>
          <p:cNvCxnSpPr>
            <a:cxnSpLocks/>
          </p:cNvCxnSpPr>
          <p:nvPr userDrawn="1"/>
        </p:nvCxnSpPr>
        <p:spPr>
          <a:xfrm>
            <a:off x="0" y="882987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C3B7E505-EB2A-4055-953B-FDA944A98891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0" y="3233419"/>
            <a:ext cx="8794375" cy="541393"/>
          </a:xfrm>
          <a:prstGeom prst="rect">
            <a:avLst/>
          </a:prstGeom>
          <a:gradFill>
            <a:gsLst>
              <a:gs pos="51000">
                <a:srgbClr val="73B1C6">
                  <a:alpha val="66000"/>
                </a:srgbClr>
              </a:gs>
              <a:gs pos="0">
                <a:schemeClr val="bg1">
                  <a:alpha val="9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A93BCE27-F7B4-4352-A769-0F22B9D8072E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107504" y="4524972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96A84E3A-D3FD-4367-A496-F383D52DFD4C}"/>
              </a:ext>
            </a:extLst>
          </p:cNvPr>
          <p:cNvSpPr>
            <a:spLocks noGrp="1"/>
          </p:cNvSpPr>
          <p:nvPr>
            <p:ph sz="quarter" idx="57"/>
          </p:nvPr>
        </p:nvSpPr>
        <p:spPr>
          <a:xfrm>
            <a:off x="107504" y="388073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8E96BD2F-51FF-4684-B9F2-0BF7D5AB17B0}"/>
              </a:ext>
            </a:extLst>
          </p:cNvPr>
          <p:cNvSpPr>
            <a:spLocks noGrp="1"/>
          </p:cNvSpPr>
          <p:nvPr>
            <p:ph sz="quarter" idx="63"/>
          </p:nvPr>
        </p:nvSpPr>
        <p:spPr>
          <a:xfrm>
            <a:off x="107504" y="1282663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B07C3F55-FB42-4419-BB3C-631D6F8DB979}"/>
              </a:ext>
            </a:extLst>
          </p:cNvPr>
          <p:cNvSpPr>
            <a:spLocks noGrp="1"/>
          </p:cNvSpPr>
          <p:nvPr>
            <p:ph sz="quarter" idx="64"/>
          </p:nvPr>
        </p:nvSpPr>
        <p:spPr>
          <a:xfrm>
            <a:off x="107504" y="516920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E3F4CA0E-F1D2-4EDD-821F-198B8E9CFACF}"/>
              </a:ext>
            </a:extLst>
          </p:cNvPr>
          <p:cNvSpPr>
            <a:spLocks noGrp="1"/>
          </p:cNvSpPr>
          <p:nvPr>
            <p:ph sz="quarter" idx="65"/>
          </p:nvPr>
        </p:nvSpPr>
        <p:spPr>
          <a:xfrm>
            <a:off x="107504" y="192689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E56276EE-D9AD-401B-95D3-8A994CD7BA9D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-1" y="410583"/>
            <a:ext cx="6249972" cy="398462"/>
          </a:xfrm>
          <a:prstGeom prst="homePlate">
            <a:avLst/>
          </a:prstGeom>
          <a:solidFill>
            <a:srgbClr val="73B1C6"/>
          </a:solidFill>
        </p:spPr>
        <p:txBody>
          <a:bodyPr lIns="540000" tIns="0" rIns="10800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208AD342-EACF-4620-A672-971F1955DD79}"/>
              </a:ext>
            </a:extLst>
          </p:cNvPr>
          <p:cNvSpPr>
            <a:spLocks noGrp="1"/>
          </p:cNvSpPr>
          <p:nvPr>
            <p:ph sz="quarter" idx="66"/>
          </p:nvPr>
        </p:nvSpPr>
        <p:spPr>
          <a:xfrm>
            <a:off x="107504" y="2591571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331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Користуваць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F170CF51-EE58-4D53-825E-6E5014270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8635" y="6381328"/>
            <a:ext cx="815861" cy="28803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8021C8E-212E-45A9-BCF2-F8B28217AEBB}" type="slidenum">
              <a:rPr lang="de-DE" smtClean="0"/>
              <a:pPr/>
              <a:t>‹№›</a:t>
            </a:fld>
            <a:endParaRPr lang="de-DE" dirty="0"/>
          </a:p>
        </p:txBody>
      </p:sp>
      <p:cxnSp>
        <p:nvCxnSpPr>
          <p:cNvPr id="14" name="Gerade Verbindung 10">
            <a:extLst>
              <a:ext uri="{FF2B5EF4-FFF2-40B4-BE49-F238E27FC236}">
                <a16:creationId xmlns:a16="http://schemas.microsoft.com/office/drawing/2014/main" id="{1E0A7F71-2F64-4166-9FE3-482AB932BD27}"/>
              </a:ext>
            </a:extLst>
          </p:cNvPr>
          <p:cNvCxnSpPr>
            <a:cxnSpLocks/>
          </p:cNvCxnSpPr>
          <p:nvPr userDrawn="1"/>
        </p:nvCxnSpPr>
        <p:spPr>
          <a:xfrm>
            <a:off x="0" y="6283728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3">
            <a:extLst>
              <a:ext uri="{FF2B5EF4-FFF2-40B4-BE49-F238E27FC236}">
                <a16:creationId xmlns:a16="http://schemas.microsoft.com/office/drawing/2014/main" id="{D1EE3058-4B4D-4F81-8F41-EB3B4159232C}"/>
              </a:ext>
            </a:extLst>
          </p:cNvPr>
          <p:cNvCxnSpPr>
            <a:cxnSpLocks/>
          </p:cNvCxnSpPr>
          <p:nvPr userDrawn="1"/>
        </p:nvCxnSpPr>
        <p:spPr>
          <a:xfrm>
            <a:off x="0" y="882987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55AE93F5-B273-48B1-9B4D-11B892C9B589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-1" y="410583"/>
            <a:ext cx="6249972" cy="398462"/>
          </a:xfrm>
          <a:prstGeom prst="homePlate">
            <a:avLst/>
          </a:prstGeom>
          <a:solidFill>
            <a:srgbClr val="73B1C6"/>
          </a:solidFill>
        </p:spPr>
        <p:txBody>
          <a:bodyPr lIns="540000" tIns="0" rIns="10800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080E46C-E47F-4B10-9668-B2EE96E9898B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0" y="3884716"/>
            <a:ext cx="8794375" cy="541393"/>
          </a:xfrm>
          <a:prstGeom prst="rect">
            <a:avLst/>
          </a:prstGeom>
          <a:gradFill>
            <a:gsLst>
              <a:gs pos="51000">
                <a:srgbClr val="73B1C6">
                  <a:alpha val="66000"/>
                </a:srgbClr>
              </a:gs>
              <a:gs pos="0">
                <a:schemeClr val="bg1">
                  <a:alpha val="9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48D0380A-52BE-46EA-9771-6EAA9C7BB104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107504" y="4524972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1BD51D82-9B96-45C0-8EEE-E987F7EA435D}"/>
              </a:ext>
            </a:extLst>
          </p:cNvPr>
          <p:cNvSpPr>
            <a:spLocks noGrp="1"/>
          </p:cNvSpPr>
          <p:nvPr>
            <p:ph sz="quarter" idx="63"/>
          </p:nvPr>
        </p:nvSpPr>
        <p:spPr>
          <a:xfrm>
            <a:off x="107504" y="1282663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90591366-26CC-4ACC-BC34-33724AED9240}"/>
              </a:ext>
            </a:extLst>
          </p:cNvPr>
          <p:cNvSpPr>
            <a:spLocks noGrp="1"/>
          </p:cNvSpPr>
          <p:nvPr>
            <p:ph sz="quarter" idx="64"/>
          </p:nvPr>
        </p:nvSpPr>
        <p:spPr>
          <a:xfrm>
            <a:off x="107504" y="516920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E7EC6D46-2FF8-4F11-AC02-1700C8153ACA}"/>
              </a:ext>
            </a:extLst>
          </p:cNvPr>
          <p:cNvSpPr>
            <a:spLocks noGrp="1"/>
          </p:cNvSpPr>
          <p:nvPr>
            <p:ph sz="quarter" idx="65"/>
          </p:nvPr>
        </p:nvSpPr>
        <p:spPr>
          <a:xfrm>
            <a:off x="107504" y="192689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2F54C2BD-563A-4589-91A4-E6D0ACA11FB3}"/>
              </a:ext>
            </a:extLst>
          </p:cNvPr>
          <p:cNvSpPr>
            <a:spLocks noGrp="1"/>
          </p:cNvSpPr>
          <p:nvPr>
            <p:ph sz="quarter" idx="66"/>
          </p:nvPr>
        </p:nvSpPr>
        <p:spPr>
          <a:xfrm>
            <a:off x="107504" y="2591571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DBB9DEA5-33CD-4E59-8AFC-563D8C987427}"/>
              </a:ext>
            </a:extLst>
          </p:cNvPr>
          <p:cNvSpPr>
            <a:spLocks noGrp="1"/>
          </p:cNvSpPr>
          <p:nvPr>
            <p:ph sz="quarter" idx="67"/>
          </p:nvPr>
        </p:nvSpPr>
        <p:spPr>
          <a:xfrm>
            <a:off x="107504" y="3233418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257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Користуваць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Biomedical engineering robot in a lab">
            <a:extLst>
              <a:ext uri="{FF2B5EF4-FFF2-40B4-BE49-F238E27FC236}">
                <a16:creationId xmlns:a16="http://schemas.microsoft.com/office/drawing/2014/main" id="{C393A7BC-602E-47C4-BD22-77083C26DC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6" b="19368"/>
          <a:stretch/>
        </p:blipFill>
        <p:spPr>
          <a:xfrm>
            <a:off x="0" y="980806"/>
            <a:ext cx="12192000" cy="5228759"/>
          </a:xfrm>
          <a:prstGeom prst="rect">
            <a:avLst/>
          </a:prstGeom>
        </p:spPr>
      </p:pic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F170CF51-EE58-4D53-825E-6E5014270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8635" y="6381328"/>
            <a:ext cx="815861" cy="28803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8021C8E-212E-45A9-BCF2-F8B28217AEBB}" type="slidenum">
              <a:rPr lang="de-DE" smtClean="0"/>
              <a:pPr/>
              <a:t>‹№›</a:t>
            </a:fld>
            <a:endParaRPr lang="de-DE" dirty="0"/>
          </a:p>
        </p:txBody>
      </p:sp>
      <p:cxnSp>
        <p:nvCxnSpPr>
          <p:cNvPr id="14" name="Gerade Verbindung 10">
            <a:extLst>
              <a:ext uri="{FF2B5EF4-FFF2-40B4-BE49-F238E27FC236}">
                <a16:creationId xmlns:a16="http://schemas.microsoft.com/office/drawing/2014/main" id="{1E0A7F71-2F64-4166-9FE3-482AB932BD27}"/>
              </a:ext>
            </a:extLst>
          </p:cNvPr>
          <p:cNvCxnSpPr>
            <a:cxnSpLocks/>
          </p:cNvCxnSpPr>
          <p:nvPr userDrawn="1"/>
        </p:nvCxnSpPr>
        <p:spPr>
          <a:xfrm>
            <a:off x="0" y="6283728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3">
            <a:extLst>
              <a:ext uri="{FF2B5EF4-FFF2-40B4-BE49-F238E27FC236}">
                <a16:creationId xmlns:a16="http://schemas.microsoft.com/office/drawing/2014/main" id="{D1EE3058-4B4D-4F81-8F41-EB3B4159232C}"/>
              </a:ext>
            </a:extLst>
          </p:cNvPr>
          <p:cNvCxnSpPr>
            <a:cxnSpLocks/>
          </p:cNvCxnSpPr>
          <p:nvPr userDrawn="1"/>
        </p:nvCxnSpPr>
        <p:spPr>
          <a:xfrm>
            <a:off x="0" y="882987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111036F2-9826-4876-8A33-F041734595E3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-1" y="410583"/>
            <a:ext cx="6249972" cy="398462"/>
          </a:xfrm>
          <a:prstGeom prst="homePlate">
            <a:avLst/>
          </a:prstGeom>
          <a:solidFill>
            <a:srgbClr val="73B1C6"/>
          </a:solidFill>
        </p:spPr>
        <p:txBody>
          <a:bodyPr lIns="540000" tIns="0" rIns="10800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7B5523E1-7FBA-4392-9699-373E799BA4F3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0" y="4529597"/>
            <a:ext cx="8794375" cy="541393"/>
          </a:xfrm>
          <a:prstGeom prst="rect">
            <a:avLst/>
          </a:prstGeom>
          <a:gradFill>
            <a:gsLst>
              <a:gs pos="51000">
                <a:srgbClr val="73B1C6">
                  <a:alpha val="66000"/>
                </a:srgbClr>
              </a:gs>
              <a:gs pos="0">
                <a:schemeClr val="bg1">
                  <a:alpha val="9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6" name="Inhaltsplatzhalter 3">
            <a:extLst>
              <a:ext uri="{FF2B5EF4-FFF2-40B4-BE49-F238E27FC236}">
                <a16:creationId xmlns:a16="http://schemas.microsoft.com/office/drawing/2014/main" id="{ADDBDF77-2BFA-4AB5-B895-02D2BBF63C5A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107504" y="3890386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27B037F3-4C6F-403B-B6BC-235EE5E76A58}"/>
              </a:ext>
            </a:extLst>
          </p:cNvPr>
          <p:cNvSpPr>
            <a:spLocks noGrp="1"/>
          </p:cNvSpPr>
          <p:nvPr>
            <p:ph sz="quarter" idx="63"/>
          </p:nvPr>
        </p:nvSpPr>
        <p:spPr>
          <a:xfrm>
            <a:off x="107504" y="1282663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DF80F4B1-DCE7-4C74-A5AB-6DB32D35CEA5}"/>
              </a:ext>
            </a:extLst>
          </p:cNvPr>
          <p:cNvSpPr>
            <a:spLocks noGrp="1"/>
          </p:cNvSpPr>
          <p:nvPr>
            <p:ph sz="quarter" idx="64"/>
          </p:nvPr>
        </p:nvSpPr>
        <p:spPr>
          <a:xfrm>
            <a:off x="107504" y="516920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BCF8F337-452A-4291-83CA-6F11C1835A5E}"/>
              </a:ext>
            </a:extLst>
          </p:cNvPr>
          <p:cNvSpPr>
            <a:spLocks noGrp="1"/>
          </p:cNvSpPr>
          <p:nvPr>
            <p:ph sz="quarter" idx="65"/>
          </p:nvPr>
        </p:nvSpPr>
        <p:spPr>
          <a:xfrm>
            <a:off x="107504" y="192689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164A4EEC-FCBE-4C1B-810F-2E29A05A141D}"/>
              </a:ext>
            </a:extLst>
          </p:cNvPr>
          <p:cNvSpPr>
            <a:spLocks noGrp="1"/>
          </p:cNvSpPr>
          <p:nvPr>
            <p:ph sz="quarter" idx="66"/>
          </p:nvPr>
        </p:nvSpPr>
        <p:spPr>
          <a:xfrm>
            <a:off x="107504" y="2591571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31" name="Inhaltsplatzhalter 3">
            <a:extLst>
              <a:ext uri="{FF2B5EF4-FFF2-40B4-BE49-F238E27FC236}">
                <a16:creationId xmlns:a16="http://schemas.microsoft.com/office/drawing/2014/main" id="{017824B0-CE97-4CAC-8552-5653A8DC5162}"/>
              </a:ext>
            </a:extLst>
          </p:cNvPr>
          <p:cNvSpPr>
            <a:spLocks noGrp="1"/>
          </p:cNvSpPr>
          <p:nvPr>
            <p:ph sz="quarter" idx="67"/>
          </p:nvPr>
        </p:nvSpPr>
        <p:spPr>
          <a:xfrm>
            <a:off x="107504" y="3233418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283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ористуваць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F170CF51-EE58-4D53-825E-6E5014270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8635" y="6381328"/>
            <a:ext cx="815861" cy="28803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8021C8E-212E-45A9-BCF2-F8B28217AEBB}" type="slidenum">
              <a:rPr lang="de-DE" smtClean="0"/>
              <a:pPr/>
              <a:t>‹№›</a:t>
            </a:fld>
            <a:endParaRPr lang="de-DE" dirty="0"/>
          </a:p>
        </p:txBody>
      </p:sp>
      <p:cxnSp>
        <p:nvCxnSpPr>
          <p:cNvPr id="14" name="Gerade Verbindung 10">
            <a:extLst>
              <a:ext uri="{FF2B5EF4-FFF2-40B4-BE49-F238E27FC236}">
                <a16:creationId xmlns:a16="http://schemas.microsoft.com/office/drawing/2014/main" id="{1E0A7F71-2F64-4166-9FE3-482AB932BD27}"/>
              </a:ext>
            </a:extLst>
          </p:cNvPr>
          <p:cNvCxnSpPr>
            <a:cxnSpLocks/>
          </p:cNvCxnSpPr>
          <p:nvPr userDrawn="1"/>
        </p:nvCxnSpPr>
        <p:spPr>
          <a:xfrm>
            <a:off x="0" y="6283728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3">
            <a:extLst>
              <a:ext uri="{FF2B5EF4-FFF2-40B4-BE49-F238E27FC236}">
                <a16:creationId xmlns:a16="http://schemas.microsoft.com/office/drawing/2014/main" id="{D1EE3058-4B4D-4F81-8F41-EB3B4159232C}"/>
              </a:ext>
            </a:extLst>
          </p:cNvPr>
          <p:cNvCxnSpPr>
            <a:cxnSpLocks/>
          </p:cNvCxnSpPr>
          <p:nvPr userDrawn="1"/>
        </p:nvCxnSpPr>
        <p:spPr>
          <a:xfrm>
            <a:off x="0" y="882987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8E4F988F-C6FB-438C-9DED-194F478EE657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-1" y="410583"/>
            <a:ext cx="6249972" cy="398462"/>
          </a:xfrm>
          <a:prstGeom prst="homePlate">
            <a:avLst/>
          </a:prstGeom>
          <a:solidFill>
            <a:srgbClr val="73B1C6"/>
          </a:solidFill>
        </p:spPr>
        <p:txBody>
          <a:bodyPr lIns="540000" tIns="0" rIns="10800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B1C1AC10-8CA6-47CC-9AF9-AABC6A388F75}"/>
              </a:ext>
            </a:extLst>
          </p:cNvPr>
          <p:cNvSpPr>
            <a:spLocks noGrp="1"/>
          </p:cNvSpPr>
          <p:nvPr>
            <p:ph sz="quarter" idx="62"/>
          </p:nvPr>
        </p:nvSpPr>
        <p:spPr>
          <a:xfrm>
            <a:off x="0" y="5169207"/>
            <a:ext cx="8794375" cy="541393"/>
          </a:xfrm>
          <a:prstGeom prst="rect">
            <a:avLst/>
          </a:prstGeom>
          <a:gradFill>
            <a:gsLst>
              <a:gs pos="51000">
                <a:srgbClr val="73B1C6">
                  <a:alpha val="66000"/>
                </a:srgbClr>
              </a:gs>
              <a:gs pos="0">
                <a:schemeClr val="bg1">
                  <a:alpha val="9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C287966C-FAFF-4145-B5E8-9E9FCDF5C782}"/>
              </a:ext>
            </a:extLst>
          </p:cNvPr>
          <p:cNvSpPr>
            <a:spLocks noGrp="1"/>
          </p:cNvSpPr>
          <p:nvPr>
            <p:ph sz="quarter" idx="56"/>
          </p:nvPr>
        </p:nvSpPr>
        <p:spPr>
          <a:xfrm>
            <a:off x="107504" y="3890386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44F20D87-2737-45FA-AC52-1438A91E3B6D}"/>
              </a:ext>
            </a:extLst>
          </p:cNvPr>
          <p:cNvSpPr>
            <a:spLocks noGrp="1"/>
          </p:cNvSpPr>
          <p:nvPr>
            <p:ph sz="quarter" idx="63"/>
          </p:nvPr>
        </p:nvSpPr>
        <p:spPr>
          <a:xfrm>
            <a:off x="107504" y="1282663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1" name="Inhaltsplatzhalter 3">
            <a:extLst>
              <a:ext uri="{FF2B5EF4-FFF2-40B4-BE49-F238E27FC236}">
                <a16:creationId xmlns:a16="http://schemas.microsoft.com/office/drawing/2014/main" id="{608DCE4E-D873-486C-B9D4-C9F21A8B08A0}"/>
              </a:ext>
            </a:extLst>
          </p:cNvPr>
          <p:cNvSpPr>
            <a:spLocks noGrp="1"/>
          </p:cNvSpPr>
          <p:nvPr>
            <p:ph sz="quarter" idx="65"/>
          </p:nvPr>
        </p:nvSpPr>
        <p:spPr>
          <a:xfrm>
            <a:off x="107504" y="1926897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F1C4A887-A1CD-415E-B9D2-B510770B1151}"/>
              </a:ext>
            </a:extLst>
          </p:cNvPr>
          <p:cNvSpPr>
            <a:spLocks noGrp="1"/>
          </p:cNvSpPr>
          <p:nvPr>
            <p:ph sz="quarter" idx="66"/>
          </p:nvPr>
        </p:nvSpPr>
        <p:spPr>
          <a:xfrm>
            <a:off x="107504" y="2591571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95E5747F-6D2E-41F0-B32D-7FA5D07C3677}"/>
              </a:ext>
            </a:extLst>
          </p:cNvPr>
          <p:cNvSpPr>
            <a:spLocks noGrp="1"/>
          </p:cNvSpPr>
          <p:nvPr>
            <p:ph sz="quarter" idx="67"/>
          </p:nvPr>
        </p:nvSpPr>
        <p:spPr>
          <a:xfrm>
            <a:off x="107504" y="3233418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  <p:sp>
        <p:nvSpPr>
          <p:cNvPr id="24" name="Inhaltsplatzhalter 3">
            <a:extLst>
              <a:ext uri="{FF2B5EF4-FFF2-40B4-BE49-F238E27FC236}">
                <a16:creationId xmlns:a16="http://schemas.microsoft.com/office/drawing/2014/main" id="{51968C85-9887-419F-B222-0ED2D12AE938}"/>
              </a:ext>
            </a:extLst>
          </p:cNvPr>
          <p:cNvSpPr>
            <a:spLocks noGrp="1"/>
          </p:cNvSpPr>
          <p:nvPr>
            <p:ph sz="quarter" idx="68"/>
          </p:nvPr>
        </p:nvSpPr>
        <p:spPr>
          <a:xfrm>
            <a:off x="107504" y="4529596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>
              <a:lnSpc>
                <a:spcPct val="100000"/>
              </a:lnSpc>
              <a:buNone/>
              <a:defRPr sz="3000" cap="all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48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Користуваць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7">
            <a:extLst>
              <a:ext uri="{FF2B5EF4-FFF2-40B4-BE49-F238E27FC236}">
                <a16:creationId xmlns:a16="http://schemas.microsoft.com/office/drawing/2014/main" id="{F170CF51-EE58-4D53-825E-6E5014270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8635" y="6381328"/>
            <a:ext cx="815861" cy="288032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A8021C8E-212E-45A9-BCF2-F8B28217AEBB}" type="slidenum">
              <a:rPr lang="de-DE" smtClean="0"/>
              <a:pPr/>
              <a:t>‹№›</a:t>
            </a:fld>
            <a:endParaRPr lang="de-DE" dirty="0"/>
          </a:p>
        </p:txBody>
      </p:sp>
      <p:cxnSp>
        <p:nvCxnSpPr>
          <p:cNvPr id="15" name="Gerade Verbindung 13">
            <a:extLst>
              <a:ext uri="{FF2B5EF4-FFF2-40B4-BE49-F238E27FC236}">
                <a16:creationId xmlns:a16="http://schemas.microsoft.com/office/drawing/2014/main" id="{D1EE3058-4B4D-4F81-8F41-EB3B4159232C}"/>
              </a:ext>
            </a:extLst>
          </p:cNvPr>
          <p:cNvCxnSpPr>
            <a:cxnSpLocks/>
          </p:cNvCxnSpPr>
          <p:nvPr userDrawn="1"/>
        </p:nvCxnSpPr>
        <p:spPr>
          <a:xfrm>
            <a:off x="0" y="882987"/>
            <a:ext cx="11562080" cy="0"/>
          </a:xfrm>
          <a:prstGeom prst="line">
            <a:avLst/>
          </a:prstGeom>
          <a:ln w="19050">
            <a:solidFill>
              <a:srgbClr val="73B1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167466C6-1D0D-4F75-A61B-96EEDC52FB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9624" y="969118"/>
            <a:ext cx="3342301" cy="380354"/>
          </a:xfrm>
          <a:prstGeom prst="rect">
            <a:avLst/>
          </a:prstGeom>
        </p:spPr>
        <p:txBody>
          <a:bodyPr tIns="72000">
            <a:noAutofit/>
          </a:bodyPr>
          <a:lstStyle>
            <a:lvl1pPr marL="0" indent="0">
              <a:buNone/>
              <a:defRPr sz="1800" b="1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/>
              <a:t>Subhead</a:t>
            </a:r>
            <a:endParaRPr lang="de-DE" dirty="0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540F78FA-5E4D-455D-9C88-5B3DD8ED5F7F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-1" y="410583"/>
            <a:ext cx="6249972" cy="398462"/>
          </a:xfrm>
          <a:prstGeom prst="homePlate">
            <a:avLst/>
          </a:prstGeom>
          <a:solidFill>
            <a:srgbClr val="73B1C6"/>
          </a:solidFill>
        </p:spPr>
        <p:txBody>
          <a:bodyPr lIns="540000" tIns="0" rIns="10800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de-DE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89953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ußzeilenplatzhalter 4"/>
          <p:cNvSpPr txBox="1">
            <a:spLocks/>
          </p:cNvSpPr>
          <p:nvPr userDrawn="1"/>
        </p:nvSpPr>
        <p:spPr>
          <a:xfrm>
            <a:off x="6100908" y="6577182"/>
            <a:ext cx="2473568" cy="128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57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9" r:id="rId2"/>
    <p:sldLayoutId id="2147483695" r:id="rId3"/>
    <p:sldLayoutId id="2147483699" r:id="rId4"/>
    <p:sldLayoutId id="2147483692" r:id="rId5"/>
    <p:sldLayoutId id="2147483693" r:id="rId6"/>
    <p:sldLayoutId id="2147483696" r:id="rId7"/>
    <p:sldLayoutId id="2147483691" r:id="rId8"/>
    <p:sldLayoutId id="2147483698" r:id="rId9"/>
    <p:sldLayoutId id="2147483690" r:id="rId10"/>
    <p:sldLayoutId id="2147483681" r:id="rId11"/>
    <p:sldLayoutId id="2147483686" r:id="rId12"/>
    <p:sldLayoutId id="214748368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7">
          <p15:clr>
            <a:srgbClr val="F26B43"/>
          </p15:clr>
        </p15:guide>
        <p15:guide id="2" pos="7582">
          <p15:clr>
            <a:srgbClr val="F26B43"/>
          </p15:clr>
        </p15:guide>
        <p15:guide id="3" orient="horz" pos="4224">
          <p15:clr>
            <a:srgbClr val="F26B43"/>
          </p15:clr>
        </p15:guide>
        <p15:guide id="4" pos="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Зображення, що містить комп’ютер, ноутбук, особа, електроніка&#10;&#10;Автоматично згенерований опис">
            <a:extLst>
              <a:ext uri="{FF2B5EF4-FFF2-40B4-BE49-F238E27FC236}">
                <a16:creationId xmlns:a16="http://schemas.microsoft.com/office/drawing/2014/main" id="{77E10930-B7DE-4428-B685-27EFD68305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1" b="11400"/>
          <a:stretch/>
        </p:blipFill>
        <p:spPr>
          <a:xfrm>
            <a:off x="152400" y="153988"/>
            <a:ext cx="11887200" cy="6550023"/>
          </a:xfrm>
          <a:prstGeom prst="rect">
            <a:avLst/>
          </a:prstGeom>
        </p:spPr>
      </p:pic>
      <p:sp>
        <p:nvSpPr>
          <p:cNvPr id="18" name="Rechteck 8">
            <a:extLst>
              <a:ext uri="{FF2B5EF4-FFF2-40B4-BE49-F238E27FC236}">
                <a16:creationId xmlns:a16="http://schemas.microsoft.com/office/drawing/2014/main" id="{668FFAB0-5703-479D-B929-315649FDB014}"/>
              </a:ext>
            </a:extLst>
          </p:cNvPr>
          <p:cNvSpPr/>
          <p:nvPr/>
        </p:nvSpPr>
        <p:spPr>
          <a:xfrm>
            <a:off x="6528021" y="153988"/>
            <a:ext cx="5508403" cy="6551612"/>
          </a:xfrm>
          <a:prstGeom prst="rect">
            <a:avLst/>
          </a:prstGeom>
          <a:solidFill>
            <a:schemeClr val="accent3">
              <a:lumMod val="5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Місце для тексту 7">
            <a:extLst>
              <a:ext uri="{FF2B5EF4-FFF2-40B4-BE49-F238E27FC236}">
                <a16:creationId xmlns:a16="http://schemas.microsoft.com/office/drawing/2014/main" id="{6DFBAFC6-A0CD-4EDD-9405-488A641E11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92508" y="5895410"/>
            <a:ext cx="2511120" cy="469501"/>
          </a:xfrm>
        </p:spPr>
        <p:txBody>
          <a:bodyPr>
            <a:normAutofit/>
          </a:bodyPr>
          <a:lstStyle/>
          <a:p>
            <a:r>
              <a:rPr lang="en-US" dirty="0"/>
              <a:t>Created: Team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224BFB33-2FF9-4313-A4A2-B8D9161842E1}"/>
              </a:ext>
            </a:extLst>
          </p:cNvPr>
          <p:cNvSpPr txBox="1">
            <a:spLocks/>
          </p:cNvSpPr>
          <p:nvPr/>
        </p:nvSpPr>
        <p:spPr>
          <a:xfrm>
            <a:off x="7402664" y="1052161"/>
            <a:ext cx="4636936" cy="1221183"/>
          </a:xfrm>
          <a:prstGeom prst="rect">
            <a:avLst/>
          </a:prstGeom>
          <a:gradFill flip="none" rotWithShape="1">
            <a:gsLst>
              <a:gs pos="100000">
                <a:srgbClr val="6CB4E0"/>
              </a:gs>
              <a:gs pos="13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24000" rIns="0" bIns="0" anchor="b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/>
              <a:t>Python</a:t>
            </a:r>
            <a:endParaRPr lang="de-DE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39553-39C7-4E33-B401-812469CED483}"/>
              </a:ext>
            </a:extLst>
          </p:cNvPr>
          <p:cNvSpPr txBox="1"/>
          <p:nvPr/>
        </p:nvSpPr>
        <p:spPr>
          <a:xfrm>
            <a:off x="8820564" y="2612444"/>
            <a:ext cx="2983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 algn="l"/>
            <a:r>
              <a:rPr lang="uk-UA" sz="2000" b="1" i="1" dirty="0">
                <a:solidFill>
                  <a:schemeClr val="bg1"/>
                </a:solidFill>
                <a:latin typeface="ISOCTEUR" panose="020B0609020202020204" pitchFamily="49" charset="0"/>
              </a:rPr>
              <a:t>«</a:t>
            </a:r>
            <a:r>
              <a:rPr lang="en-US" sz="2000" b="1" i="1" dirty="0">
                <a:solidFill>
                  <a:schemeClr val="bg1"/>
                </a:solidFill>
                <a:effectLst/>
                <a:latin typeface="ISOCTEUR" panose="020B0609020202020204" pitchFamily="49" charset="0"/>
              </a:rPr>
              <a:t>Write less, do more. </a:t>
            </a:r>
            <a:r>
              <a:rPr lang="uk-UA" sz="2000" b="1" i="1" dirty="0">
                <a:solidFill>
                  <a:schemeClr val="bg1"/>
                </a:solidFill>
                <a:effectLst/>
                <a:latin typeface="ISOCTEUR" panose="020B0609020202020204" pitchFamily="49" charset="0"/>
              </a:rPr>
              <a:t>»</a:t>
            </a:r>
            <a:endParaRPr lang="uk-UA" b="1" i="1" spc="0" baseline="0" dirty="0">
              <a:solidFill>
                <a:schemeClr val="bg1"/>
              </a:solidFill>
              <a:latin typeface="ISOCTEUR" panose="020B0609020202020204" pitchFamily="49" charset="0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659470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тексту 1">
            <a:extLst>
              <a:ext uri="{FF2B5EF4-FFF2-40B4-BE49-F238E27FC236}">
                <a16:creationId xmlns:a16="http://schemas.microsoft.com/office/drawing/2014/main" id="{A3405A7B-10F5-461B-B890-810FFB11E6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082176" y="4861695"/>
            <a:ext cx="2511120" cy="1378850"/>
          </a:xfrm>
        </p:spPr>
        <p:txBody>
          <a:bodyPr>
            <a:normAutofit/>
          </a:bodyPr>
          <a:lstStyle/>
          <a:p>
            <a:r>
              <a:rPr lang="en-US" sz="1600" dirty="0"/>
              <a:t>Bondarevskyi V.</a:t>
            </a:r>
          </a:p>
          <a:p>
            <a:r>
              <a:rPr lang="en-US" sz="1600" dirty="0"/>
              <a:t>Bodnar A.</a:t>
            </a:r>
          </a:p>
          <a:p>
            <a:r>
              <a:rPr lang="en-US" sz="1600" dirty="0"/>
              <a:t>Zhokh I.</a:t>
            </a:r>
          </a:p>
          <a:p>
            <a:r>
              <a:rPr lang="en-US" sz="1600" dirty="0"/>
              <a:t>Danylyshyn Y.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8138109-5BBA-4CC0-ADAB-C438BE5EF15D}"/>
              </a:ext>
            </a:extLst>
          </p:cNvPr>
          <p:cNvSpPr>
            <a:spLocks noGrp="1"/>
          </p:cNvSpPr>
          <p:nvPr>
            <p:ph sz="quarter" idx="48"/>
          </p:nvPr>
        </p:nvSpPr>
        <p:spPr/>
        <p:txBody>
          <a:bodyPr/>
          <a:lstStyle/>
          <a:p>
            <a:r>
              <a:rPr lang="en-US" dirty="0"/>
              <a:t>Thanks for attention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686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D466D2C4-DCFC-4B77-BAAD-E69F370E3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21C8E-212E-45A9-BCF2-F8B28217AEB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163F811-75B7-4376-864F-D5D7CB003055}"/>
              </a:ext>
            </a:extLst>
          </p:cNvPr>
          <p:cNvSpPr>
            <a:spLocks noGrp="1"/>
          </p:cNvSpPr>
          <p:nvPr>
            <p:ph sz="quarter" idx="56"/>
          </p:nvPr>
        </p:nvSpPr>
        <p:spPr/>
        <p:txBody>
          <a:bodyPr/>
          <a:lstStyle/>
          <a:p>
            <a:r>
              <a:rPr lang="en-US" cap="none" dirty="0">
                <a:ea typeface="Open Sans" panose="020B0606030504020204" pitchFamily="34" charset="0"/>
                <a:cs typeface="Times New Roman" panose="02020603050405020304" pitchFamily="18" charset="0"/>
              </a:rPr>
              <a:t>LANGUAGES COMPARISON </a:t>
            </a:r>
            <a:endParaRPr lang="de-DE" cap="none" dirty="0"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B5D0672-FC7A-4B23-B5A9-0D5644E26EA0}"/>
              </a:ext>
            </a:extLst>
          </p:cNvPr>
          <p:cNvSpPr>
            <a:spLocks noGrp="1"/>
          </p:cNvSpPr>
          <p:nvPr>
            <p:ph sz="quarter" idx="57"/>
          </p:nvPr>
        </p:nvSpPr>
        <p:spPr/>
        <p:txBody>
          <a:bodyPr/>
          <a:lstStyle/>
          <a:p>
            <a:r>
              <a:rPr lang="en-US" cap="none" dirty="0">
                <a:ea typeface="Open Sans" panose="020B0606030504020204" pitchFamily="34" charset="0"/>
                <a:cs typeface="Times New Roman" panose="02020603050405020304" pitchFamily="18" charset="0"/>
              </a:rPr>
              <a:t>ECOSYSTEM &amp; POPULAR LIBRARIES</a:t>
            </a:r>
            <a:endParaRPr lang="de-DE" cap="none" dirty="0"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7ECE3226-F90E-4BA0-83D5-89FF5D19DC5B}"/>
              </a:ext>
            </a:extLst>
          </p:cNvPr>
          <p:cNvSpPr>
            <a:spLocks noGrp="1"/>
          </p:cNvSpPr>
          <p:nvPr>
            <p:ph sz="quarter" idx="58"/>
          </p:nvPr>
        </p:nvSpPr>
        <p:spPr/>
        <p:txBody>
          <a:bodyPr/>
          <a:lstStyle/>
          <a:p>
            <a:r>
              <a:rPr lang="en-US" cap="none" dirty="0">
                <a:ea typeface="Open Sans" panose="020B0606030504020204" pitchFamily="34" charset="0"/>
                <a:cs typeface="Times New Roman" panose="02020603050405020304" pitchFamily="18" charset="0"/>
                <a:sym typeface="Open Sans" panose="020B0606030504020204" pitchFamily="34" charset="0"/>
              </a:rPr>
              <a:t>CORE SYNTAX CONCEPTS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61CD356D-4D2B-459A-85E2-FA45B29C4A7A}"/>
              </a:ext>
            </a:extLst>
          </p:cNvPr>
          <p:cNvSpPr>
            <a:spLocks noGrp="1"/>
          </p:cNvSpPr>
          <p:nvPr>
            <p:ph sz="quarter" idx="59"/>
          </p:nvPr>
        </p:nvSpPr>
        <p:spPr/>
        <p:txBody>
          <a:bodyPr/>
          <a:lstStyle/>
          <a:p>
            <a:r>
              <a:rPr lang="en-US" cap="none" dirty="0">
                <a:ea typeface="Open Sans" panose="020B0606030504020204" pitchFamily="34" charset="0"/>
                <a:cs typeface="Times New Roman" panose="02020603050405020304" pitchFamily="18" charset="0"/>
                <a:sym typeface="Open Sans" panose="020B0606030504020204" pitchFamily="34" charset="0"/>
              </a:rPr>
              <a:t>AREAS OF PYTHON APPLICATION</a:t>
            </a:r>
          </a:p>
        </p:txBody>
      </p:sp>
      <p:sp>
        <p:nvSpPr>
          <p:cNvPr id="7" name="Місце для вмісту 6">
            <a:extLst>
              <a:ext uri="{FF2B5EF4-FFF2-40B4-BE49-F238E27FC236}">
                <a16:creationId xmlns:a16="http://schemas.microsoft.com/office/drawing/2014/main" id="{064DC810-0ABE-49E9-87E0-CF30748D90B9}"/>
              </a:ext>
            </a:extLst>
          </p:cNvPr>
          <p:cNvSpPr>
            <a:spLocks noGrp="1"/>
          </p:cNvSpPr>
          <p:nvPr>
            <p:ph sz="quarter" idx="60"/>
          </p:nvPr>
        </p:nvSpPr>
        <p:spPr/>
        <p:txBody>
          <a:bodyPr/>
          <a:lstStyle/>
          <a:p>
            <a:r>
              <a:rPr lang="en-US" sz="2800" dirty="0"/>
              <a:t>Key Advantages</a:t>
            </a:r>
            <a:endParaRPr lang="en-US" cap="none" dirty="0">
              <a:ea typeface="Open Sans" panose="020B0606030504020204" pitchFamily="34" charset="0"/>
              <a:cs typeface="Times New Roman" panose="02020603050405020304" pitchFamily="18" charset="0"/>
              <a:sym typeface="Open Sans" panose="020B0606030504020204" pitchFamily="34" charset="0"/>
            </a:endParaRPr>
          </a:p>
        </p:txBody>
      </p:sp>
      <p:sp>
        <p:nvSpPr>
          <p:cNvPr id="8" name="Місце для вмісту 7">
            <a:extLst>
              <a:ext uri="{FF2B5EF4-FFF2-40B4-BE49-F238E27FC236}">
                <a16:creationId xmlns:a16="http://schemas.microsoft.com/office/drawing/2014/main" id="{035CB15A-3B6E-4285-9121-3E2ED0172500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uk-UA" dirty="0"/>
          </a:p>
        </p:txBody>
      </p:sp>
      <p:sp>
        <p:nvSpPr>
          <p:cNvPr id="10" name="Місце для вмісту 9">
            <a:extLst>
              <a:ext uri="{FF2B5EF4-FFF2-40B4-BE49-F238E27FC236}">
                <a16:creationId xmlns:a16="http://schemas.microsoft.com/office/drawing/2014/main" id="{3193DF20-A328-46F0-A1E6-AD6888C9514A}"/>
              </a:ext>
            </a:extLst>
          </p:cNvPr>
          <p:cNvSpPr>
            <a:spLocks noGrp="1"/>
          </p:cNvSpPr>
          <p:nvPr>
            <p:ph sz="quarter" idx="62"/>
          </p:nvPr>
        </p:nvSpPr>
        <p:spPr/>
        <p:txBody>
          <a:bodyPr/>
          <a:lstStyle/>
          <a:p>
            <a:r>
              <a:rPr lang="en-US" dirty="0"/>
              <a:t>Conclusions and Future </a:t>
            </a:r>
            <a:endParaRPr lang="uk-UA" dirty="0"/>
          </a:p>
        </p:txBody>
      </p:sp>
      <p:sp>
        <p:nvSpPr>
          <p:cNvPr id="11" name="Місце для вмісту 6">
            <a:extLst>
              <a:ext uri="{FF2B5EF4-FFF2-40B4-BE49-F238E27FC236}">
                <a16:creationId xmlns:a16="http://schemas.microsoft.com/office/drawing/2014/main" id="{525983B9-35FC-4D92-8E86-5F5B8E063F4C}"/>
              </a:ext>
            </a:extLst>
          </p:cNvPr>
          <p:cNvSpPr txBox="1">
            <a:spLocks/>
          </p:cNvSpPr>
          <p:nvPr/>
        </p:nvSpPr>
        <p:spPr>
          <a:xfrm>
            <a:off x="107504" y="1234723"/>
            <a:ext cx="8686000" cy="541393"/>
          </a:xfrm>
          <a:prstGeom prst="rect">
            <a:avLst/>
          </a:prstGeom>
          <a:gradFill>
            <a:gsLst>
              <a:gs pos="51000">
                <a:srgbClr val="626262">
                  <a:alpha val="91000"/>
                </a:srgbClr>
              </a:gs>
              <a:gs pos="0">
                <a:schemeClr val="bg1">
                  <a:alpha val="5000"/>
                </a:schemeClr>
              </a:gs>
              <a:gs pos="24000">
                <a:schemeClr val="accent3">
                  <a:lumMod val="60000"/>
                  <a:lumOff val="40000"/>
                  <a:alpha val="60000"/>
                </a:schemeClr>
              </a:gs>
            </a:gsLst>
            <a:lin ang="10800000" scaled="1"/>
          </a:gradFill>
        </p:spPr>
        <p:txBody>
          <a:bodyPr lIns="540000"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cap="none" dirty="0">
                <a:ea typeface="Open Sans" panose="020B0606030504020204" pitchFamily="34" charset="0"/>
                <a:cs typeface="Times New Roman" panose="02020603050405020304" pitchFamily="18" charset="0"/>
                <a:sym typeface="Open Sans" panose="020B0606030504020204" pitchFamily="34" charset="0"/>
              </a:rPr>
              <a:t>WHAT IS PYTHON</a:t>
            </a:r>
          </a:p>
        </p:txBody>
      </p:sp>
    </p:spTree>
    <p:extLst>
      <p:ext uri="{BB962C8B-B14F-4D97-AF65-F5344CB8AC3E}">
        <p14:creationId xmlns:p14="http://schemas.microsoft.com/office/powerpoint/2010/main" val="277966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5FE227AE-38D9-431F-85A0-75A2FC2F9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21C8E-212E-45A9-BCF2-F8B28217AEB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2" name="Місце для вмісту 11">
            <a:extLst>
              <a:ext uri="{FF2B5EF4-FFF2-40B4-BE49-F238E27FC236}">
                <a16:creationId xmlns:a16="http://schemas.microsoft.com/office/drawing/2014/main" id="{ABF906B7-AC0C-4E6B-8869-92A6E12B8376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r>
              <a:rPr lang="en-US" cap="none" dirty="0">
                <a:ea typeface="Open Sans" panose="020B0606030504020204" pitchFamily="34" charset="0"/>
                <a:cs typeface="Times New Roman" panose="02020603050405020304" pitchFamily="18" charset="0"/>
                <a:sym typeface="Open Sans" panose="020B0606030504020204" pitchFamily="34" charset="0"/>
              </a:rPr>
              <a:t>WHAT IS PYTHON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" t="16199" r="137" b="7430"/>
          <a:stretch/>
        </p:blipFill>
        <p:spPr>
          <a:xfrm>
            <a:off x="615616" y="1127531"/>
            <a:ext cx="10969893" cy="47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6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5FE227AE-38D9-431F-85A0-75A2FC2F9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21C8E-212E-45A9-BCF2-F8B28217AEB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12" name="Місце для вмісту 11">
            <a:extLst>
              <a:ext uri="{FF2B5EF4-FFF2-40B4-BE49-F238E27FC236}">
                <a16:creationId xmlns:a16="http://schemas.microsoft.com/office/drawing/2014/main" id="{ABF906B7-AC0C-4E6B-8869-92A6E12B8376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r>
              <a:rPr lang="en-US" sz="2400" dirty="0"/>
              <a:t>KEY ADVANTAGES</a:t>
            </a:r>
            <a:endParaRPr lang="en-US" cap="none" dirty="0">
              <a:ea typeface="Open Sans" panose="020B0606030504020204" pitchFamily="34" charset="0"/>
              <a:cs typeface="Times New Roman" panose="02020603050405020304" pitchFamily="18" charset="0"/>
              <a:sym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F5FD9-596B-48B1-8AA2-209B6DB7743C}"/>
              </a:ext>
            </a:extLst>
          </p:cNvPr>
          <p:cNvSpPr txBox="1"/>
          <p:nvPr/>
        </p:nvSpPr>
        <p:spPr>
          <a:xfrm>
            <a:off x="744772" y="1558456"/>
            <a:ext cx="10702455" cy="3959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Simplicity and Readability: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Python's syntax is clean and straightforward, resembling the English language, which drastically reduces "syntactical noise" and makes the code easy to understand and maintain.</a:t>
            </a:r>
          </a:p>
          <a:p>
            <a:pPr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Large Standard Library ("Batteries Included"):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It comes with a vast collection of modules and packages, meaning you don't have to write code for common tasks from scratch.</a:t>
            </a:r>
          </a:p>
          <a:p>
            <a:pPr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Active Community and Ecosystem: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huge, helpful global community provides extensive support, documentation, tutorials, and a massive collection of third-party libraries (Ecosystem).</a:t>
            </a:r>
          </a:p>
          <a:p>
            <a:pPr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Versatility: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Can be used across various domains: web development, data science, machine learning, scripting, and scientific computing.</a:t>
            </a:r>
          </a:p>
          <a:p>
            <a:pPr algn="l"/>
            <a:endParaRPr lang="uk-UA" sz="1529" b="1" spc="0" baseline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99023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5FE227AE-38D9-431F-85A0-75A2FC2F9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21C8E-212E-45A9-BCF2-F8B28217AEB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2" name="Місце для вмісту 11">
            <a:extLst>
              <a:ext uri="{FF2B5EF4-FFF2-40B4-BE49-F238E27FC236}">
                <a16:creationId xmlns:a16="http://schemas.microsoft.com/office/drawing/2014/main" id="{ABF906B7-AC0C-4E6B-8869-92A6E12B8376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r>
              <a:rPr lang="en-US" cap="none" dirty="0">
                <a:ea typeface="Open Sans" panose="020B0606030504020204" pitchFamily="34" charset="0"/>
                <a:cs typeface="Times New Roman" panose="02020603050405020304" pitchFamily="18" charset="0"/>
                <a:sym typeface="Open Sans" panose="020B0606030504020204" pitchFamily="34" charset="0"/>
              </a:rPr>
              <a:t>AREAS OF PYTHON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10CF6-CB55-4D5A-8DBA-A571EAE858B1}"/>
              </a:ext>
            </a:extLst>
          </p:cNvPr>
          <p:cNvSpPr txBox="1"/>
          <p:nvPr/>
        </p:nvSpPr>
        <p:spPr>
          <a:xfrm>
            <a:off x="744772" y="1558456"/>
            <a:ext cx="10702455" cy="4205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defTabSz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Web Development: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Used to build robust web applications and APIs. Key frameworks include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Django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(for large, complex projects)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(for smaller, lightweight projects).</a:t>
            </a:r>
          </a:p>
          <a:p>
            <a:pPr defTabSz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defTabSz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 Analysis &amp; Machine Learning (ML):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Python is the industry standard for data science. Essential libraries include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(data manipulation),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(numerical operations),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(ML algorithms),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(deep learning).</a:t>
            </a:r>
          </a:p>
          <a:p>
            <a:pPr defTabSz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defTabSz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Automation and Scripting: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Ideal for automating repetitive tasks, system administration, and creating simple command-line tools.</a:t>
            </a:r>
          </a:p>
          <a:p>
            <a:pPr defTabSz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 defTabSz="457200">
              <a:spcBef>
                <a:spcPts val="1200"/>
              </a:spcBef>
              <a:defRPr sz="32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Scientific Computing: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Used in fields like physics, biology, and chemistry for complex numerical simulations and data processing.</a:t>
            </a:r>
          </a:p>
          <a:p>
            <a:pPr algn="l"/>
            <a:endParaRPr lang="uk-UA" sz="1529" b="1" spc="0" baseline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74608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5FE227AE-38D9-431F-85A0-75A2FC2F9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21C8E-212E-45A9-BCF2-F8B28217AEB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2" name="Місце для вмісту 11">
            <a:extLst>
              <a:ext uri="{FF2B5EF4-FFF2-40B4-BE49-F238E27FC236}">
                <a16:creationId xmlns:a16="http://schemas.microsoft.com/office/drawing/2014/main" id="{ABF906B7-AC0C-4E6B-8869-92A6E12B8376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r>
              <a:rPr lang="en-US" cap="none" dirty="0">
                <a:ea typeface="Open Sans" panose="020B0606030504020204" pitchFamily="34" charset="0"/>
                <a:cs typeface="Times New Roman" panose="02020603050405020304" pitchFamily="18" charset="0"/>
                <a:sym typeface="Open Sans" panose="020B0606030504020204" pitchFamily="34" charset="0"/>
              </a:rPr>
              <a:t>CORE SYNTAX CONCEPTS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BBB61-78CB-4513-AA98-8C5350981B57}"/>
              </a:ext>
            </a:extLst>
          </p:cNvPr>
          <p:cNvSpPr txBox="1"/>
          <p:nvPr/>
        </p:nvSpPr>
        <p:spPr>
          <a:xfrm>
            <a:off x="744772" y="1415333"/>
            <a:ext cx="10702455" cy="469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457200">
              <a:buNone/>
            </a:pPr>
            <a:r>
              <a:rPr lang="en-US" sz="1600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a language for communicating with a computer.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Like any language, Python has rules for constructing “sentences” so that the interpreter program can understand the commands and execute them. These rules are called syntax.</a:t>
            </a:r>
          </a:p>
          <a:p>
            <a:pPr marL="0" indent="457200">
              <a:buNone/>
            </a:pP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Principles:</a:t>
            </a:r>
          </a:p>
          <a:p>
            <a:pPr marL="0" indent="0">
              <a:buNone/>
            </a:pPr>
            <a:endParaRPr lang="ru-RU" sz="1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73B1C6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Indentation (Structural Indentation)</a:t>
            </a: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Defines code blocks instead of using </a:t>
            </a:r>
            <a:r>
              <a:rPr lang="en-US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{}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73B1C6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Explain the code and are ignored by the interpreter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# , “””…”””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73B1C6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Variables &amp; Data Types</a:t>
            </a: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type of a variable is determined automatically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name = “Ihor”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73B1C6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Conditional Statements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Allow executing code based on conditions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if , elif , else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73B1C6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Loops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 Execute code blocks repeatedly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 , while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73B1C6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- Organize code into reusable blocks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def greet(name)</a:t>
            </a:r>
            <a:r>
              <a:rPr lang="uk-UA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73B1C6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Collections</a:t>
            </a:r>
            <a:r>
              <a:rPr lang="uk-UA" sz="16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ordered, mutable collection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en-US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tuple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ordered, immutable collection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unordered collection of unique elements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dict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dictionary storing key-value pairs</a:t>
            </a:r>
            <a:r>
              <a:rPr lang="uk-UA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73B1C6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Modularity &amp; Imports</a:t>
            </a: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Allows importing ready-made libraries to extend functionality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highlight>
                  <a:srgbClr val="DBECF7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import math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uk-U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uk-UA" sz="1529" b="1" spc="0" baseline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00679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5FE227AE-38D9-431F-85A0-75A2FC2F9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21C8E-212E-45A9-BCF2-F8B28217AEB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2" name="Місце для вмісту 11">
            <a:extLst>
              <a:ext uri="{FF2B5EF4-FFF2-40B4-BE49-F238E27FC236}">
                <a16:creationId xmlns:a16="http://schemas.microsoft.com/office/drawing/2014/main" id="{ABF906B7-AC0C-4E6B-8869-92A6E12B8376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r>
              <a:rPr lang="en-US" cap="none" dirty="0">
                <a:ea typeface="Open Sans" panose="020B0606030504020204" pitchFamily="34" charset="0"/>
                <a:cs typeface="Times New Roman" panose="02020603050405020304" pitchFamily="18" charset="0"/>
              </a:rPr>
              <a:t>ECOSYSTEM &amp; POPULAR LIBRARIES</a:t>
            </a:r>
            <a:endParaRPr lang="de-DE" cap="none" dirty="0"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F97D9-76F2-480B-AC0E-EB6073FAAA14}"/>
              </a:ext>
            </a:extLst>
          </p:cNvPr>
          <p:cNvSpPr txBox="1"/>
          <p:nvPr/>
        </p:nvSpPr>
        <p:spPr>
          <a:xfrm>
            <a:off x="744772" y="1415333"/>
            <a:ext cx="10702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457200">
              <a:buNone/>
            </a:pPr>
            <a:r>
              <a:rPr lang="en-US" sz="1600" b="1" dirty="0">
                <a:solidFill>
                  <a:srgbClr val="488ABA"/>
                </a:solidFill>
              </a:rPr>
              <a:t>Python Ecosystem </a:t>
            </a:r>
            <a:r>
              <a:rPr lang="en-US" sz="1600" dirty="0"/>
              <a:t>— the complete set of tools, libraries, frameworks, and resources that allow developers to efficiently solve a wide range of tasks.</a:t>
            </a:r>
            <a:endParaRPr lang="uk-UA" sz="1600" dirty="0"/>
          </a:p>
          <a:p>
            <a:pPr marL="0" indent="457200">
              <a:buNone/>
            </a:pPr>
            <a:r>
              <a:rPr lang="en-US" sz="1600" dirty="0"/>
              <a:t>Python is well-known for its </a:t>
            </a:r>
            <a:r>
              <a:rPr lang="en-US" sz="1600" dirty="0">
                <a:solidFill>
                  <a:srgbClr val="488ABA"/>
                </a:solidFill>
              </a:rPr>
              <a:t>rich ecosystem</a:t>
            </a:r>
            <a:r>
              <a:rPr lang="en-US" sz="1600" dirty="0"/>
              <a:t>, which includes:</a:t>
            </a:r>
            <a:endParaRPr lang="ru-RU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F6E0B-8692-4B78-B5CF-2540D4220699}"/>
              </a:ext>
            </a:extLst>
          </p:cNvPr>
          <p:cNvSpPr txBox="1"/>
          <p:nvPr/>
        </p:nvSpPr>
        <p:spPr>
          <a:xfrm>
            <a:off x="744773" y="2337683"/>
            <a:ext cx="529026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Scientific and Numerical Computing</a:t>
            </a:r>
            <a:endParaRPr lang="uk-UA" sz="1600" b="1" dirty="0"/>
          </a:p>
          <a:p>
            <a:endParaRPr lang="en-US" sz="1000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NumPy</a:t>
            </a:r>
            <a:r>
              <a:rPr lang="en-US" sz="1600" dirty="0"/>
              <a:t> — working with multidimensional arrays and mathematical operations </a:t>
            </a:r>
            <a:endParaRPr lang="uk-UA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Pandas</a:t>
            </a:r>
            <a:r>
              <a:rPr lang="en-US" sz="1600" dirty="0"/>
              <a:t> — data manipulation and analysis (tables, DataFrame)</a:t>
            </a:r>
            <a:endParaRPr lang="uk-UA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SciPy</a:t>
            </a:r>
            <a:r>
              <a:rPr lang="en-US" sz="1600" dirty="0"/>
              <a:t> — scientific and engineering computations, statistics, integrals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Data Visualization </a:t>
            </a:r>
            <a:endParaRPr lang="uk-UA" sz="1600" b="1" dirty="0"/>
          </a:p>
          <a:p>
            <a:endParaRPr lang="uk-UA" sz="1000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Matplotlib</a:t>
            </a:r>
            <a:r>
              <a:rPr lang="en-US" sz="1600" dirty="0"/>
              <a:t> — basic plots and charts </a:t>
            </a:r>
            <a:endParaRPr lang="uk-U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Seaborn</a:t>
            </a:r>
            <a:r>
              <a:rPr lang="en-US" sz="1600" dirty="0"/>
              <a:t> — enhanced visualization with attractive design </a:t>
            </a:r>
            <a:endParaRPr lang="uk-U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Plotly</a:t>
            </a:r>
            <a:r>
              <a:rPr lang="en-US" sz="1600" dirty="0"/>
              <a:t> — interactive graphs and dashboards </a:t>
            </a:r>
            <a:endParaRPr lang="uk-UA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829B6-3A63-4E35-8030-94D7505C6E29}"/>
              </a:ext>
            </a:extLst>
          </p:cNvPr>
          <p:cNvSpPr txBox="1"/>
          <p:nvPr/>
        </p:nvSpPr>
        <p:spPr>
          <a:xfrm>
            <a:off x="6156960" y="2337683"/>
            <a:ext cx="52902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Machine Learning &amp; Artificial Intelligence</a:t>
            </a:r>
            <a:endParaRPr lang="uk-UA" sz="1600" b="1" dirty="0"/>
          </a:p>
          <a:p>
            <a:endParaRPr lang="ru-RU" sz="1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scikit-learn</a:t>
            </a:r>
            <a:r>
              <a:rPr lang="en-US" sz="1600" dirty="0"/>
              <a:t> — classical machine learning algorithms </a:t>
            </a:r>
            <a:endParaRPr lang="uk-U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TensorFlow / Keras</a:t>
            </a:r>
            <a:r>
              <a:rPr lang="en-US" sz="1600" dirty="0">
                <a:solidFill>
                  <a:srgbClr val="488ABA"/>
                </a:solidFill>
              </a:rPr>
              <a:t> </a:t>
            </a:r>
            <a:r>
              <a:rPr lang="en-US" sz="1600" dirty="0"/>
              <a:t>— deep learning and neural networks </a:t>
            </a:r>
            <a:endParaRPr lang="uk-U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PyTorch</a:t>
            </a:r>
            <a:r>
              <a:rPr lang="en-US" sz="1600" dirty="0"/>
              <a:t> — another popular framework for neural networks</a:t>
            </a:r>
          </a:p>
          <a:p>
            <a:endParaRPr lang="en-US" sz="1000" dirty="0"/>
          </a:p>
          <a:p>
            <a:r>
              <a:rPr lang="en-US" sz="1600" b="1" dirty="0"/>
              <a:t>Web Development </a:t>
            </a:r>
            <a:endParaRPr lang="uk-UA" sz="1600" b="1" dirty="0"/>
          </a:p>
          <a:p>
            <a:endParaRPr lang="uk-UA" sz="1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Django</a:t>
            </a:r>
            <a:r>
              <a:rPr lang="en-US" sz="1600" dirty="0"/>
              <a:t> — full-featured web framework </a:t>
            </a:r>
            <a:endParaRPr lang="uk-U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Flask</a:t>
            </a:r>
            <a:r>
              <a:rPr lang="en-US" sz="1600" dirty="0"/>
              <a:t> — lightweight microframework for web applications</a:t>
            </a:r>
            <a:endParaRPr lang="uk-UA" sz="1600" dirty="0"/>
          </a:p>
          <a:p>
            <a:endParaRPr lang="en-US" sz="1000" b="1" dirty="0"/>
          </a:p>
          <a:p>
            <a:r>
              <a:rPr lang="en-US" sz="1600" b="1" dirty="0"/>
              <a:t>Automation &amp; Utilities </a:t>
            </a:r>
            <a:endParaRPr lang="uk-UA" sz="1600" b="1" dirty="0"/>
          </a:p>
          <a:p>
            <a:endParaRPr lang="uk-UA" sz="1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Requests</a:t>
            </a:r>
            <a:r>
              <a:rPr lang="en-US" sz="1600" dirty="0"/>
              <a:t> — working with HTTP requests </a:t>
            </a:r>
            <a:endParaRPr lang="uk-U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BeautifulSoup / Scrapy</a:t>
            </a:r>
            <a:r>
              <a:rPr lang="en-US" sz="1600" dirty="0">
                <a:solidFill>
                  <a:srgbClr val="488ABA"/>
                </a:solidFill>
              </a:rPr>
              <a:t> </a:t>
            </a:r>
            <a:r>
              <a:rPr lang="en-US" sz="1600" dirty="0"/>
              <a:t>— web scraping and parsing </a:t>
            </a:r>
            <a:endParaRPr lang="uk-U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88ABA"/>
                </a:solidFill>
              </a:rPr>
              <a:t>OpenCV</a:t>
            </a:r>
            <a:r>
              <a:rPr lang="en-US" sz="1600" dirty="0"/>
              <a:t> — image and video processing</a:t>
            </a:r>
          </a:p>
          <a:p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73785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5FE227AE-38D9-431F-85A0-75A2FC2F9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21C8E-212E-45A9-BCF2-F8B28217AEB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2" name="Місце для вмісту 11">
            <a:extLst>
              <a:ext uri="{FF2B5EF4-FFF2-40B4-BE49-F238E27FC236}">
                <a16:creationId xmlns:a16="http://schemas.microsoft.com/office/drawing/2014/main" id="{ABF906B7-AC0C-4E6B-8869-92A6E12B8376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r>
              <a:rPr lang="en-US" cap="none" dirty="0">
                <a:ea typeface="Open Sans" panose="020B0606030504020204" pitchFamily="34" charset="0"/>
                <a:cs typeface="Times New Roman" panose="02020603050405020304" pitchFamily="18" charset="0"/>
              </a:rPr>
              <a:t>LANGUAGES COMPARISON </a:t>
            </a:r>
            <a:endParaRPr lang="de-DE" cap="none" dirty="0"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Знімок екрана 2025-10-18 о 21.16.45.png" descr="Знімок екрана 2025-10-18 о 21.16.45.png">
            <a:extLst>
              <a:ext uri="{FF2B5EF4-FFF2-40B4-BE49-F238E27FC236}">
                <a16:creationId xmlns:a16="http://schemas.microsoft.com/office/drawing/2014/main" id="{BFEEE97C-5CA7-4BDB-9F05-C1BE9AF08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77" y="1098483"/>
            <a:ext cx="7470042" cy="542686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1769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номера слайда 1">
            <a:extLst>
              <a:ext uri="{FF2B5EF4-FFF2-40B4-BE49-F238E27FC236}">
                <a16:creationId xmlns:a16="http://schemas.microsoft.com/office/drawing/2014/main" id="{5FE227AE-38D9-431F-85A0-75A2FC2F9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021C8E-212E-45A9-BCF2-F8B28217AEB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2" name="Місце для вмісту 11">
            <a:extLst>
              <a:ext uri="{FF2B5EF4-FFF2-40B4-BE49-F238E27FC236}">
                <a16:creationId xmlns:a16="http://schemas.microsoft.com/office/drawing/2014/main" id="{ABF906B7-AC0C-4E6B-8869-92A6E12B8376}"/>
              </a:ext>
            </a:extLst>
          </p:cNvPr>
          <p:cNvSpPr>
            <a:spLocks noGrp="1"/>
          </p:cNvSpPr>
          <p:nvPr>
            <p:ph sz="quarter" idx="51"/>
          </p:nvPr>
        </p:nvSpPr>
        <p:spPr/>
        <p:txBody>
          <a:bodyPr/>
          <a:lstStyle/>
          <a:p>
            <a:r>
              <a:rPr lang="en-US" dirty="0"/>
              <a:t>CONCLUSIONS AND FUTURE 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886F2-6AE0-403E-9035-A5C12EE4516E}"/>
              </a:ext>
            </a:extLst>
          </p:cNvPr>
          <p:cNvSpPr txBox="1"/>
          <p:nvPr/>
        </p:nvSpPr>
        <p:spPr>
          <a:xfrm>
            <a:off x="413469" y="1192727"/>
            <a:ext cx="5390984" cy="468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Python is the Top Choice Today</a:t>
            </a:r>
          </a:p>
          <a:p>
            <a:pPr marL="135509" indent="0" defTabSz="443484">
              <a:spcBef>
                <a:spcPts val="1100"/>
              </a:spcBef>
              <a:buSzPct val="123000"/>
              <a:buNone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Simplicity and Development Speed:</a:t>
            </a:r>
          </a:p>
          <a:p>
            <a:pPr marL="421259" indent="-285750" defTabSz="443484">
              <a:spcBef>
                <a:spcPts val="1100"/>
              </a:spcBef>
              <a:buClr>
                <a:srgbClr val="488ABA"/>
              </a:buClr>
              <a:buSzPct val="123000"/>
              <a:buFont typeface="Arial" panose="020B0604020202020204" pitchFamily="34" charset="0"/>
              <a:buChar char="•"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Python allows for </a:t>
            </a:r>
            <a:r>
              <a:rPr lang="en-US" sz="1400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iteration speed</a:t>
            </a:r>
            <a:r>
              <a:rPr lang="en-US" sz="1400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due to its clean and readable syntax.</a:t>
            </a:r>
          </a:p>
          <a:p>
            <a:pPr marL="421259" indent="-285750" defTabSz="443484">
              <a:spcBef>
                <a:spcPts val="1100"/>
              </a:spcBef>
              <a:buClr>
                <a:srgbClr val="488ABA"/>
              </a:buClr>
              <a:buSzPct val="123000"/>
              <a:buFont typeface="Arial" panose="020B0604020202020204" pitchFamily="34" charset="0"/>
              <a:buChar char="•"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Simple syntax means </a:t>
            </a:r>
            <a:r>
              <a:rPr lang="en-US" sz="1400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project delivery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35509" indent="0" defTabSz="443484">
              <a:spcBef>
                <a:spcPts val="1100"/>
              </a:spcBef>
              <a:buSzPct val="123000"/>
              <a:buNone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Versatility (Universal Use):</a:t>
            </a:r>
          </a:p>
          <a:p>
            <a:pPr marL="421259" indent="-285750" defTabSz="443484">
              <a:spcBef>
                <a:spcPts val="1100"/>
              </a:spcBef>
              <a:buClr>
                <a:srgbClr val="488ABA"/>
              </a:buClr>
              <a:buSzPct val="123000"/>
              <a:buFont typeface="Arial" panose="020B0604020202020204" pitchFamily="34" charset="0"/>
              <a:buChar char="•"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It is perfect for </a:t>
            </a:r>
            <a:r>
              <a:rPr lang="en-US" sz="1400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development</a:t>
            </a:r>
            <a:r>
              <a:rPr lang="en-US" sz="1400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r>
              <a:rPr lang="en-US" sz="1400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1400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administration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21259" indent="-285750" defTabSz="443484">
              <a:spcBef>
                <a:spcPts val="1100"/>
              </a:spcBef>
              <a:buClr>
                <a:srgbClr val="488ABA"/>
              </a:buClr>
              <a:buSzPct val="123000"/>
              <a:buFont typeface="Arial" panose="020B0604020202020204" pitchFamily="34" charset="0"/>
              <a:buChar char="•"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Python works for </a:t>
            </a:r>
            <a:r>
              <a:rPr lang="en-US" sz="1400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different tasks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35509" indent="0" defTabSz="443484">
              <a:spcBef>
                <a:spcPts val="1100"/>
              </a:spcBef>
              <a:buSzPct val="123000"/>
              <a:buNone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Leadership in Data Science:</a:t>
            </a:r>
          </a:p>
          <a:p>
            <a:pPr marL="421259" indent="-285750" defTabSz="443484">
              <a:spcBef>
                <a:spcPts val="1100"/>
              </a:spcBef>
              <a:buClr>
                <a:srgbClr val="488ABA"/>
              </a:buClr>
              <a:buSzPct val="123000"/>
              <a:buFont typeface="Arial" panose="020B0604020202020204" pitchFamily="34" charset="0"/>
              <a:buChar char="•"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Python is the </a:t>
            </a:r>
            <a:r>
              <a:rPr lang="en-US" sz="1400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facto standard</a:t>
            </a:r>
            <a:r>
              <a:rPr lang="en-US" sz="1400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Machine Learning (ML) and Artificial Intelligence (AI).</a:t>
            </a:r>
          </a:p>
          <a:p>
            <a:pPr marL="421259" indent="-285750" defTabSz="443484">
              <a:spcBef>
                <a:spcPts val="1100"/>
              </a:spcBef>
              <a:buClr>
                <a:srgbClr val="488ABA"/>
              </a:buClr>
              <a:buSzPct val="123000"/>
              <a:buFont typeface="Arial" panose="020B0604020202020204" pitchFamily="34" charset="0"/>
              <a:buChar char="•"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is thanks to its </a:t>
            </a:r>
            <a:r>
              <a:rPr lang="en-US" sz="1400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huge ecosystem of libraries</a:t>
            </a:r>
            <a:r>
              <a:rPr lang="en-US" sz="1400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(NumPy, Pandas, TensorFlow, PyTorch).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FF9B9-D5A3-43FD-8C4C-EFFB301A8BAF}"/>
              </a:ext>
            </a:extLst>
          </p:cNvPr>
          <p:cNvSpPr txBox="1"/>
          <p:nvPr/>
        </p:nvSpPr>
        <p:spPr>
          <a:xfrm>
            <a:off x="6096000" y="1192727"/>
            <a:ext cx="5390984" cy="4637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488A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Future: Trends and Directions for Python</a:t>
            </a:r>
          </a:p>
          <a:p>
            <a:pPr marL="135509" indent="0" defTabSz="443484">
              <a:spcBef>
                <a:spcPts val="1100"/>
              </a:spcBef>
              <a:buSzPct val="123000"/>
              <a:buNone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dirty="0">
                <a:latin typeface="Arial" panose="020B0604020202020204" pitchFamily="34" charset="0"/>
                <a:ea typeface="Times Roman"/>
                <a:cs typeface="Arial" panose="020B0604020202020204" pitchFamily="34" charset="0"/>
                <a:sym typeface="Times Roman"/>
              </a:rPr>
              <a:t>Continued ML/AI Dominance:</a:t>
            </a:r>
          </a:p>
          <a:p>
            <a:pPr marL="421259" indent="-285750" defTabSz="443484">
              <a:spcBef>
                <a:spcPts val="1100"/>
              </a:spcBef>
              <a:buClr>
                <a:srgbClr val="488ABA"/>
              </a:buClr>
              <a:buSzPct val="123000"/>
              <a:buFont typeface="Arial" panose="020B0604020202020204" pitchFamily="34" charset="0"/>
              <a:buChar char="•"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400" dirty="0">
                <a:latin typeface="Arial" panose="020B0604020202020204" pitchFamily="34" charset="0"/>
                <a:ea typeface="Times Roman"/>
                <a:cs typeface="Arial" panose="020B0604020202020204" pitchFamily="34" charset="0"/>
                <a:sym typeface="Times Roman"/>
              </a:rPr>
              <a:t>It will remain the primary language in this fast-growing field, supported by strong frameworks and an active community.</a:t>
            </a:r>
            <a:endParaRPr lang="uk-UA" sz="1400" dirty="0">
              <a:latin typeface="Arial" panose="020B0604020202020204" pitchFamily="34" charset="0"/>
              <a:ea typeface="Times Roman"/>
              <a:cs typeface="Arial" panose="020B0604020202020204" pitchFamily="34" charset="0"/>
              <a:sym typeface="Times Roman"/>
            </a:endParaRPr>
          </a:p>
          <a:p>
            <a:pPr marL="135509" indent="0" defTabSz="443484">
              <a:spcBef>
                <a:spcPts val="1100"/>
              </a:spcBef>
              <a:buSzPct val="123000"/>
              <a:buNone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dirty="0">
                <a:latin typeface="Arial" panose="020B0604020202020204" pitchFamily="34" charset="0"/>
                <a:ea typeface="Times Roman"/>
                <a:cs typeface="Arial" panose="020B0604020202020204" pitchFamily="34" charset="0"/>
                <a:sym typeface="Times Roman"/>
              </a:rPr>
              <a:t>Performance Improvement:</a:t>
            </a:r>
          </a:p>
          <a:p>
            <a:pPr marL="421259" indent="-285750" defTabSz="443484">
              <a:spcBef>
                <a:spcPts val="1100"/>
              </a:spcBef>
              <a:buClr>
                <a:srgbClr val="488ABA"/>
              </a:buClr>
              <a:buSzPct val="123000"/>
              <a:buFont typeface="Arial" panose="020B0604020202020204" pitchFamily="34" charset="0"/>
              <a:buChar char="•"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400" dirty="0">
                <a:latin typeface="Arial" panose="020B0604020202020204" pitchFamily="34" charset="0"/>
                <a:ea typeface="Times Roman"/>
                <a:cs typeface="Arial" panose="020B0604020202020204" pitchFamily="34" charset="0"/>
                <a:sym typeface="Times Roman"/>
              </a:rPr>
              <a:t>The development of optimizers (like Cinder from Instagram) and tools like Mojo (an AI-focused language compatible with Python) shows we are actively working to overcome performance limits.</a:t>
            </a:r>
            <a:endParaRPr lang="uk-UA" sz="1400" dirty="0">
              <a:latin typeface="Arial" panose="020B0604020202020204" pitchFamily="34" charset="0"/>
              <a:ea typeface="Times Roman"/>
              <a:cs typeface="Arial" panose="020B0604020202020204" pitchFamily="34" charset="0"/>
              <a:sym typeface="Times Roman"/>
            </a:endParaRPr>
          </a:p>
          <a:p>
            <a:pPr marL="135509" indent="0" defTabSz="443484">
              <a:spcBef>
                <a:spcPts val="1100"/>
              </a:spcBef>
              <a:buSzPct val="123000"/>
              <a:buNone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dirty="0">
                <a:latin typeface="Arial" panose="020B0604020202020204" pitchFamily="34" charset="0"/>
                <a:ea typeface="Times Roman"/>
                <a:cs typeface="Arial" panose="020B0604020202020204" pitchFamily="34" charset="0"/>
                <a:sym typeface="Times Roman"/>
              </a:rPr>
              <a:t>Asynchronous Programming:</a:t>
            </a:r>
          </a:p>
          <a:p>
            <a:pPr marL="421259" indent="-285750" defTabSz="443484">
              <a:spcBef>
                <a:spcPts val="1100"/>
              </a:spcBef>
              <a:buClr>
                <a:srgbClr val="488ABA"/>
              </a:buClr>
              <a:buSzPct val="123000"/>
              <a:buFont typeface="Arial" panose="020B0604020202020204" pitchFamily="34" charset="0"/>
              <a:buChar char="•"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400" dirty="0">
                <a:latin typeface="Arial" panose="020B0604020202020204" pitchFamily="34" charset="0"/>
                <a:ea typeface="Times Roman"/>
                <a:cs typeface="Arial" panose="020B0604020202020204" pitchFamily="34" charset="0"/>
                <a:sym typeface="Times Roman"/>
              </a:rPr>
              <a:t>Libraries like asyncio will strengthen Python's role in high-performance network applications and microservices.</a:t>
            </a:r>
          </a:p>
          <a:p>
            <a:pPr marL="135509" indent="0" defTabSz="443484">
              <a:spcBef>
                <a:spcPts val="1100"/>
              </a:spcBef>
              <a:buSzPct val="123000"/>
              <a:buNone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600" dirty="0">
                <a:latin typeface="Arial" panose="020B0604020202020204" pitchFamily="34" charset="0"/>
                <a:ea typeface="Times Roman"/>
                <a:cs typeface="Arial" panose="020B0604020202020204" pitchFamily="34" charset="0"/>
                <a:sym typeface="Times Roman"/>
              </a:rPr>
              <a:t>Typing:</a:t>
            </a:r>
          </a:p>
          <a:p>
            <a:pPr marL="421259" indent="-285750" defTabSz="443484">
              <a:spcBef>
                <a:spcPts val="1100"/>
              </a:spcBef>
              <a:buClr>
                <a:srgbClr val="488ABA"/>
              </a:buClr>
              <a:buSzPct val="123000"/>
              <a:buFont typeface="Arial" panose="020B0604020202020204" pitchFamily="34" charset="0"/>
              <a:buChar char="•"/>
              <a:defRPr sz="213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400" dirty="0">
                <a:latin typeface="Arial" panose="020B0604020202020204" pitchFamily="34" charset="0"/>
                <a:ea typeface="Times Roman"/>
                <a:cs typeface="Arial" panose="020B0604020202020204" pitchFamily="34" charset="0"/>
                <a:sym typeface="Times Roman"/>
              </a:rPr>
              <a:t>The growing use of type hints makes Python code more reliable and easier to maintain in large projects.</a:t>
            </a:r>
          </a:p>
        </p:txBody>
      </p:sp>
    </p:spTree>
    <p:extLst>
      <p:ext uri="{BB962C8B-B14F-4D97-AF65-F5344CB8AC3E}">
        <p14:creationId xmlns:p14="http://schemas.microsoft.com/office/powerpoint/2010/main" val="826930267"/>
      </p:ext>
    </p:extLst>
  </p:cSld>
  <p:clrMapOvr>
    <a:masterClrMapping/>
  </p:clrMapOvr>
</p:sld>
</file>

<file path=ppt/theme/theme1.xml><?xml version="1.0" encoding="utf-8"?>
<a:theme xmlns:a="http://schemas.openxmlformats.org/drawingml/2006/main" name="Bader Presentation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529" b="1" spc="0" baseline="0" dirty="0">
            <a:solidFill>
              <a:srgbClr val="FFFFFF"/>
            </a:solidFill>
            <a:latin typeface="Arial"/>
            <a:cs typeface="Arial"/>
            <a:sym typeface="Arial"/>
            <a:rtl val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6864</TotalTime>
  <Words>854</Words>
  <Application>Microsoft Office PowerPoint</Application>
  <PresentationFormat>Широкий екран</PresentationFormat>
  <Paragraphs>111</Paragraphs>
  <Slides>10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8" baseType="lpstr">
      <vt:lpstr>Arial</vt:lpstr>
      <vt:lpstr>Calibri</vt:lpstr>
      <vt:lpstr>ISOCTEUR</vt:lpstr>
      <vt:lpstr>Open Sans</vt:lpstr>
      <vt:lpstr>Times New Roman</vt:lpstr>
      <vt:lpstr>Times Roman</vt:lpstr>
      <vt:lpstr>Wingdings</vt:lpstr>
      <vt:lpstr>Bader Presentation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Trometer</dc:creator>
  <cp:lastModifiedBy>Ihor Zhokh</cp:lastModifiedBy>
  <cp:revision>98</cp:revision>
  <dcterms:created xsi:type="dcterms:W3CDTF">2022-08-11T08:00:15Z</dcterms:created>
  <dcterms:modified xsi:type="dcterms:W3CDTF">2025-10-21T14:27:54Z</dcterms:modified>
</cp:coreProperties>
</file>