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29" r:id="rId2"/>
    <p:sldId id="382" r:id="rId3"/>
    <p:sldId id="383" r:id="rId4"/>
    <p:sldId id="384" r:id="rId5"/>
    <p:sldId id="385" r:id="rId6"/>
    <p:sldId id="386" r:id="rId7"/>
    <p:sldId id="388" r:id="rId8"/>
    <p:sldId id="387" r:id="rId9"/>
    <p:sldId id="389" r:id="rId10"/>
    <p:sldId id="33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or Zhokh" initials="IZ" lastIdx="4" clrIdx="0">
    <p:extLst>
      <p:ext uri="{19B8F6BF-5375-455C-9EA6-DF929625EA0E}">
        <p15:presenceInfo xmlns:p15="http://schemas.microsoft.com/office/powerpoint/2012/main" userId="Ihor Zho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ABA"/>
    <a:srgbClr val="73B1C6"/>
    <a:srgbClr val="DBECF7"/>
    <a:srgbClr val="6CB4E0"/>
    <a:srgbClr val="CEEEFB"/>
    <a:srgbClr val="3CA6DA"/>
    <a:srgbClr val="4E9BC7"/>
    <a:srgbClr val="93C6DB"/>
    <a:srgbClr val="343334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2939" autoAdjust="0"/>
  </p:normalViewPr>
  <p:slideViewPr>
    <p:cSldViewPr snapToGrid="0">
      <p:cViewPr varScale="1">
        <p:scale>
          <a:sx n="120" d="100"/>
          <a:sy n="120" d="100"/>
        </p:scale>
        <p:origin x="3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686B-AEC2-40E3-9EC7-EB2B557887DC}" type="datetimeFigureOut">
              <a:rPr lang="uk-UA" smtClean="0"/>
              <a:t>21.10.2025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5A19-C217-4894-BD01-95D8CB69645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203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5A19-C217-4894-BD01-95D8CB69645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356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2">
            <a:extLst>
              <a:ext uri="{FF2B5EF4-FFF2-40B4-BE49-F238E27FC236}">
                <a16:creationId xmlns:a16="http://schemas.microsoft.com/office/drawing/2014/main" id="{B40DD834-05C0-CC8B-3C9B-F747E9FC49D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073951" y="153988"/>
            <a:ext cx="4964113" cy="6551612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txBody>
          <a:bodyPr/>
          <a:lstStyle>
            <a:lvl1pPr>
              <a:defRPr sz="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94BB444B-7709-8BB1-A1AD-C38C16C55E73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-1537" y="3474656"/>
            <a:ext cx="4424562" cy="646902"/>
          </a:xfrm>
          <a:prstGeom prst="rect">
            <a:avLst/>
          </a:prstGeom>
          <a:solidFill>
            <a:srgbClr val="73B1C6"/>
          </a:solidFill>
        </p:spPr>
        <p:txBody>
          <a:bodyPr lIns="540000" bIns="0" anchor="b" anchorCtr="0"/>
          <a:lstStyle>
            <a:lvl1pPr marL="0" indent="0">
              <a:lnSpc>
                <a:spcPct val="100000"/>
              </a:lnSpc>
              <a:buNone/>
              <a:defRPr sz="4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74786" y="5936396"/>
            <a:ext cx="2511120" cy="260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21375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foil 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9624" y="969118"/>
            <a:ext cx="3342301" cy="380354"/>
          </a:xfrm>
          <a:prstGeom prst="rect">
            <a:avLst/>
          </a:prstGeom>
        </p:spPr>
        <p:txBody>
          <a:bodyPr tIns="72000"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42080" y="1461819"/>
            <a:ext cx="7741920" cy="1840183"/>
          </a:xfrm>
          <a:prstGeom prst="rect">
            <a:avLst/>
          </a:prstGeom>
        </p:spPr>
        <p:txBody>
          <a:bodyPr>
            <a:noAutofit/>
          </a:bodyPr>
          <a:lstStyle>
            <a:lvl1pPr marL="0" indent="457200">
              <a:buClr>
                <a:schemeClr val="accent1"/>
              </a:buClr>
              <a:buSzPct val="115000"/>
              <a:buFont typeface="Wingdings" panose="05000000000000000000" pitchFamily="2" charset="2"/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Add 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349624" y="1461819"/>
            <a:ext cx="3514164" cy="18401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B887CB6D-DB59-4A93-8F53-4C9422FC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BB75303F-52B3-4996-8497-B6CBF62CBCF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49624" y="3399600"/>
            <a:ext cx="11334376" cy="2797999"/>
          </a:xfrm>
          <a:prstGeom prst="rect">
            <a:avLst/>
          </a:prstGeom>
        </p:spPr>
        <p:txBody>
          <a:bodyPr>
            <a:noAutofit/>
          </a:bodyPr>
          <a:lstStyle>
            <a:lvl1pPr marL="0" indent="457200">
              <a:buClr>
                <a:schemeClr val="accent1"/>
              </a:buClr>
              <a:buSzPct val="115000"/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text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cxnSp>
        <p:nvCxnSpPr>
          <p:cNvPr id="19" name="Gerade Verbindung 10">
            <a:extLst>
              <a:ext uri="{FF2B5EF4-FFF2-40B4-BE49-F238E27FC236}">
                <a16:creationId xmlns:a16="http://schemas.microsoft.com/office/drawing/2014/main" id="{D141E869-D0C4-4E5A-BA02-B984345658CB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3">
            <a:extLst>
              <a:ext uri="{FF2B5EF4-FFF2-40B4-BE49-F238E27FC236}">
                <a16:creationId xmlns:a16="http://schemas.microsoft.com/office/drawing/2014/main" id="{935F2EF9-9309-4429-8556-0FA9D8049E5D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D002ADD6-057B-400C-AE0D-BA79200C7755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41698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oi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4797" y="1529756"/>
            <a:ext cx="1574211" cy="2619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65238" y="2031811"/>
            <a:ext cx="6073775" cy="3787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text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56000" y="6253382"/>
            <a:ext cx="936000" cy="550247"/>
          </a:xfrm>
          <a:prstGeom prst="diamond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fld id="{BD43C3C4-10FF-4E60-9705-052A6EBCB5F0}" type="slidenum">
              <a:rPr lang="de-DE" sz="1200" smtClean="0"/>
              <a:pPr algn="ctr"/>
              <a:t>‹№›</a:t>
            </a:fld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F77977-D642-4C21-B9E7-7AA6460FBAFA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12739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oil 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4797" y="1529756"/>
            <a:ext cx="1574211" cy="2619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1264798" y="2036996"/>
            <a:ext cx="9873102" cy="4139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1568425" y="6284916"/>
            <a:ext cx="936000" cy="936000"/>
          </a:xfrm>
          <a:prstGeom prst="diamond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fld id="{BD43C3C4-10FF-4E60-9705-052A6EBCB5F0}" type="slidenum">
              <a:rPr lang="de-DE" sz="1200" smtClean="0"/>
              <a:pPr algn="ctr"/>
              <a:t>‹№›</a:t>
            </a:fld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FA0E008-5D9E-448F-951D-B236A3142291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008974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fo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5EFFFB-1FE1-4FD9-8EC6-B039E6975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" b="15045"/>
          <a:stretch/>
        </p:blipFill>
        <p:spPr>
          <a:xfrm>
            <a:off x="149225" y="148040"/>
            <a:ext cx="11893550" cy="652422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7071359" y="153988"/>
            <a:ext cx="4965065" cy="6551612"/>
          </a:xfrm>
          <a:prstGeom prst="rect">
            <a:avLst/>
          </a:prstGeom>
          <a:solidFill>
            <a:schemeClr val="accent3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74786" y="4126404"/>
            <a:ext cx="2511120" cy="1814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</a:t>
            </a:r>
          </a:p>
          <a:p>
            <a:pPr lvl="0"/>
            <a:r>
              <a:rPr lang="de-DE" sz="1400" dirty="0">
                <a:solidFill>
                  <a:schemeClr val="bg1"/>
                </a:solidFill>
              </a:rPr>
              <a:t>Phone</a:t>
            </a:r>
          </a:p>
          <a:p>
            <a:r>
              <a:rPr lang="de-DE" sz="1400" dirty="0">
                <a:solidFill>
                  <a:schemeClr val="bg1"/>
                </a:solidFill>
              </a:rPr>
              <a:t>Mobile</a:t>
            </a:r>
          </a:p>
          <a:p>
            <a:r>
              <a:rPr lang="de-DE" sz="1400" dirty="0">
                <a:solidFill>
                  <a:schemeClr val="bg1"/>
                </a:solidFill>
              </a:rPr>
              <a:t>Mail</a:t>
            </a:r>
          </a:p>
          <a:p>
            <a:r>
              <a:rPr lang="de-DE" sz="1400" dirty="0">
                <a:solidFill>
                  <a:schemeClr val="bg1"/>
                </a:solidFill>
              </a:rPr>
              <a:t>Website</a:t>
            </a:r>
          </a:p>
          <a:p>
            <a:pPr lvl="0"/>
            <a:r>
              <a:rPr lang="de-DE" dirty="0"/>
              <a:t> 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94BB444B-7709-8BB1-A1AD-C38C16C55E73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0" y="410583"/>
            <a:ext cx="3648173" cy="398462"/>
          </a:xfrm>
          <a:prstGeom prst="rect">
            <a:avLst/>
          </a:prstGeom>
          <a:solidFill>
            <a:srgbClr val="73B1C6"/>
          </a:solidFill>
        </p:spPr>
        <p:txBody>
          <a:bodyPr lIns="540000" t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58BD4A1-21F7-1457-A215-C825A2669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1832" y="6243573"/>
            <a:ext cx="2264073" cy="259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2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74DF52-25F2-4696-B365-93C37501E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56930"/>
            <a:ext cx="12192000" cy="5214451"/>
          </a:xfrm>
          <a:prstGeom prst="rect">
            <a:avLst/>
          </a:prstGeom>
        </p:spPr>
      </p:pic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6773EFFE-AB85-4419-9212-DF11449100FA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6990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1BE585C6-D56A-4B7E-BA8B-17CB27063DCF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91616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32D76B4B-D982-4757-8906-C2D376722A47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04" y="322688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63702823-B128-4C7B-BEE1-6476D0928393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04" y="256671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69E237A-9734-404E-90B4-14CF41868EC7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04" y="19007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984FCD99-71CF-4306-8D35-3F020F321306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0B8C5F4-75C8-4C99-936E-D88D89BFFF24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0" y="1234724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6B3D953E-3C5A-4E5D-BD64-C7F51549B87A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107504" y="5206944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31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одежа, особа, чоловік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6EC9941E-6D65-43D6-B416-47A322A9B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7" b="24446"/>
          <a:stretch/>
        </p:blipFill>
        <p:spPr>
          <a:xfrm>
            <a:off x="-2" y="960308"/>
            <a:ext cx="12192001" cy="5261195"/>
          </a:xfrm>
          <a:prstGeom prst="rect">
            <a:avLst/>
          </a:prstGeom>
        </p:spPr>
      </p:pic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F46B3BE1-07C9-43E4-AC95-69E6309C9E22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1926898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6773EFFE-AB85-4419-9212-DF11449100FA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1BE585C6-D56A-4B7E-BA8B-17CB27063DCF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88073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32D76B4B-D982-4757-8906-C2D376722A47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04" y="323650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63702823-B128-4C7B-BEE1-6476D0928393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04" y="259226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2A75BB3E-FACA-44FC-8F87-0D7944141C60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4CF11D8B-F51E-4D01-9843-206F2A7B2669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4A48698-B071-476A-9327-23FB51A1FA48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016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B6133CE1-E1E0-4DC6-8E3F-644C6065E7A8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2592314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5C726501-B72C-47EA-BB4A-138A31F2E479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27C5CC4F-D0B0-4097-8455-BC6AF227C926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88073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F370354-B77B-4A9B-AA55-507C9C91BAA4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04" y="323650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0EE545DB-9300-4A28-A9B0-868E07DCE2E6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5EE794C9-D831-4656-B085-677975C5D480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7F5B7CD-888F-4783-B725-4B3264D7BAAE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90BFF602-8953-4631-AE53-1ED06F79159A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5412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3B7E505-EB2A-4055-953B-FDA944A98891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3233419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A93BCE27-F7B4-4352-A769-0F22B9D8072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96A84E3A-D3FD-4367-A496-F383D52DFD4C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88073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8E96BD2F-51FF-4684-B9F2-0BF7D5AB17B0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B07C3F55-FB42-4419-BB3C-631D6F8DB979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E3F4CA0E-F1D2-4EDD-821F-198B8E9CFACF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E56276EE-D9AD-401B-95D3-8A994CD7BA9D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208AD342-EACF-4620-A672-971F1955DD79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31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55AE93F5-B273-48B1-9B4D-11B892C9B589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080E46C-E47F-4B10-9668-B2EE96E9898B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3884716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48D0380A-52BE-46EA-9771-6EAA9C7BB104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BD51D82-9B96-45C0-8EEE-E987F7EA435D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90591366-26CC-4ACC-BC34-33724AED9240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E7EC6D46-2FF8-4F11-AC02-1700C8153ACA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2F54C2BD-563A-4589-91A4-E6D0ACA11FB3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BB9DEA5-33CD-4E59-8AFC-563D8C987427}"/>
              </a:ext>
            </a:extLst>
          </p:cNvPr>
          <p:cNvSpPr>
            <a:spLocks noGrp="1"/>
          </p:cNvSpPr>
          <p:nvPr>
            <p:ph sz="quarter" idx="67"/>
          </p:nvPr>
        </p:nvSpPr>
        <p:spPr>
          <a:xfrm>
            <a:off x="107504" y="32334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5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Biomedical engineering robot in a lab">
            <a:extLst>
              <a:ext uri="{FF2B5EF4-FFF2-40B4-BE49-F238E27FC236}">
                <a16:creationId xmlns:a16="http://schemas.microsoft.com/office/drawing/2014/main" id="{C393A7BC-602E-47C4-BD22-77083C26DC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6" b="19368"/>
          <a:stretch/>
        </p:blipFill>
        <p:spPr>
          <a:xfrm>
            <a:off x="0" y="980806"/>
            <a:ext cx="12192000" cy="5228759"/>
          </a:xfrm>
          <a:prstGeom prst="rect">
            <a:avLst/>
          </a:prstGeom>
        </p:spPr>
      </p:pic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111036F2-9826-4876-8A33-F041734595E3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B5523E1-7FBA-4392-9699-373E799BA4F3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4529597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ADDBDF77-2BFA-4AB5-B895-02D2BBF63C5A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3890386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27B037F3-4C6F-403B-B6BC-235EE5E76A58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DF80F4B1-DCE7-4C74-A5AB-6DB32D35CEA5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CF8F337-452A-4291-83CA-6F11C1835A5E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164A4EEC-FCBE-4C1B-810F-2E29A05A141D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017824B0-CE97-4CAC-8552-5653A8DC5162}"/>
              </a:ext>
            </a:extLst>
          </p:cNvPr>
          <p:cNvSpPr>
            <a:spLocks noGrp="1"/>
          </p:cNvSpPr>
          <p:nvPr>
            <p:ph sz="quarter" idx="67"/>
          </p:nvPr>
        </p:nvSpPr>
        <p:spPr>
          <a:xfrm>
            <a:off x="107504" y="32334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8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8E4F988F-C6FB-438C-9DED-194F478EE65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1C1AC10-8CA6-47CC-9AF9-AABC6A388F75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5169207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C287966C-FAFF-4145-B5E8-9E9FCDF5C782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3890386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4F20D87-2737-45FA-AC52-1438A91E3B6D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608DCE4E-D873-486C-B9D4-C9F21A8B08A0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F1C4A887-A1CD-415E-B9D2-B510770B1151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95E5747F-6D2E-41F0-B32D-7FA5D07C3677}"/>
              </a:ext>
            </a:extLst>
          </p:cNvPr>
          <p:cNvSpPr>
            <a:spLocks noGrp="1"/>
          </p:cNvSpPr>
          <p:nvPr>
            <p:ph sz="quarter" idx="67"/>
          </p:nvPr>
        </p:nvSpPr>
        <p:spPr>
          <a:xfrm>
            <a:off x="107504" y="32334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51968C85-9887-419F-B222-0ED2D12AE938}"/>
              </a:ext>
            </a:extLst>
          </p:cNvPr>
          <p:cNvSpPr>
            <a:spLocks noGrp="1"/>
          </p:cNvSpPr>
          <p:nvPr>
            <p:ph sz="quarter" idx="68"/>
          </p:nvPr>
        </p:nvSpPr>
        <p:spPr>
          <a:xfrm>
            <a:off x="107504" y="4529596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4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167466C6-1D0D-4F75-A61B-96EEDC52FB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9624" y="969118"/>
            <a:ext cx="3342301" cy="380354"/>
          </a:xfrm>
          <a:prstGeom prst="rect">
            <a:avLst/>
          </a:prstGeom>
        </p:spPr>
        <p:txBody>
          <a:bodyPr tIns="72000"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540F78FA-5E4D-455D-9C88-5B3DD8ED5F7F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89953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ßzeilenplatzhalter 4"/>
          <p:cNvSpPr txBox="1">
            <a:spLocks/>
          </p:cNvSpPr>
          <p:nvPr userDrawn="1"/>
        </p:nvSpPr>
        <p:spPr>
          <a:xfrm>
            <a:off x="6100908" y="6577182"/>
            <a:ext cx="2473568" cy="12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7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5" r:id="rId3"/>
    <p:sldLayoutId id="2147483699" r:id="rId4"/>
    <p:sldLayoutId id="2147483692" r:id="rId5"/>
    <p:sldLayoutId id="2147483693" r:id="rId6"/>
    <p:sldLayoutId id="2147483696" r:id="rId7"/>
    <p:sldLayoutId id="2147483691" r:id="rId8"/>
    <p:sldLayoutId id="2147483698" r:id="rId9"/>
    <p:sldLayoutId id="2147483690" r:id="rId10"/>
    <p:sldLayoutId id="2147483681" r:id="rId11"/>
    <p:sldLayoutId id="2147483686" r:id="rId12"/>
    <p:sldLayoutId id="214748368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">
          <p15:clr>
            <a:srgbClr val="F26B43"/>
          </p15:clr>
        </p15:guide>
        <p15:guide id="2" pos="7582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pos="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комп’ютер, ноутбук, особа, електроніка&#10;&#10;Автоматично згенерований опис">
            <a:extLst>
              <a:ext uri="{FF2B5EF4-FFF2-40B4-BE49-F238E27FC236}">
                <a16:creationId xmlns:a16="http://schemas.microsoft.com/office/drawing/2014/main" id="{77E10930-B7DE-4428-B685-27EFD683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" b="11400"/>
          <a:stretch/>
        </p:blipFill>
        <p:spPr>
          <a:xfrm>
            <a:off x="152400" y="153988"/>
            <a:ext cx="11887200" cy="6550023"/>
          </a:xfrm>
          <a:prstGeom prst="rect">
            <a:avLst/>
          </a:prstGeom>
        </p:spPr>
      </p:pic>
      <p:sp>
        <p:nvSpPr>
          <p:cNvPr id="18" name="Rechteck 8">
            <a:extLst>
              <a:ext uri="{FF2B5EF4-FFF2-40B4-BE49-F238E27FC236}">
                <a16:creationId xmlns:a16="http://schemas.microsoft.com/office/drawing/2014/main" id="{668FFAB0-5703-479D-B929-315649FDB014}"/>
              </a:ext>
            </a:extLst>
          </p:cNvPr>
          <p:cNvSpPr/>
          <p:nvPr/>
        </p:nvSpPr>
        <p:spPr>
          <a:xfrm>
            <a:off x="6528021" y="153988"/>
            <a:ext cx="5508403" cy="6551612"/>
          </a:xfrm>
          <a:prstGeom prst="rect">
            <a:avLst/>
          </a:prstGeom>
          <a:solidFill>
            <a:schemeClr val="accent3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6DFBAFC6-A0CD-4EDD-9405-488A641E11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92508" y="5895410"/>
            <a:ext cx="2511120" cy="469501"/>
          </a:xfrm>
        </p:spPr>
        <p:txBody>
          <a:bodyPr>
            <a:normAutofit/>
          </a:bodyPr>
          <a:lstStyle/>
          <a:p>
            <a:r>
              <a:rPr lang="en-US" dirty="0"/>
              <a:t>Created: Team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224BFB33-2FF9-4313-A4A2-B8D9161842E1}"/>
              </a:ext>
            </a:extLst>
          </p:cNvPr>
          <p:cNvSpPr txBox="1">
            <a:spLocks/>
          </p:cNvSpPr>
          <p:nvPr/>
        </p:nvSpPr>
        <p:spPr>
          <a:xfrm>
            <a:off x="7402664" y="1052161"/>
            <a:ext cx="4636936" cy="1221183"/>
          </a:xfrm>
          <a:prstGeom prst="rect">
            <a:avLst/>
          </a:prstGeom>
          <a:gradFill flip="none" rotWithShape="1">
            <a:gsLst>
              <a:gs pos="100000">
                <a:srgbClr val="6CB4E0"/>
              </a:gs>
              <a:gs pos="13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24000" rIns="0" bIns="0" anchor="b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/>
              <a:t>Python</a:t>
            </a:r>
            <a:endParaRPr lang="de-D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39553-39C7-4E33-B401-812469CED483}"/>
              </a:ext>
            </a:extLst>
          </p:cNvPr>
          <p:cNvSpPr txBox="1"/>
          <p:nvPr/>
        </p:nvSpPr>
        <p:spPr>
          <a:xfrm>
            <a:off x="8820564" y="2612444"/>
            <a:ext cx="298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l"/>
            <a:r>
              <a:rPr lang="uk-UA" sz="2000" b="1" i="1" dirty="0">
                <a:solidFill>
                  <a:schemeClr val="bg1"/>
                </a:solidFill>
                <a:latin typeface="ISOCTEUR" panose="020B0609020202020204" pitchFamily="49" charset="0"/>
              </a:rPr>
              <a:t>«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ISOCTEUR" panose="020B0609020202020204" pitchFamily="49" charset="0"/>
              </a:rPr>
              <a:t>Write less, do more. </a:t>
            </a:r>
            <a:r>
              <a:rPr lang="uk-UA" sz="2000" b="1" i="1" dirty="0">
                <a:solidFill>
                  <a:schemeClr val="bg1"/>
                </a:solidFill>
                <a:effectLst/>
                <a:latin typeface="ISOCTEUR" panose="020B0609020202020204" pitchFamily="49" charset="0"/>
              </a:rPr>
              <a:t>»</a:t>
            </a:r>
            <a:endParaRPr lang="uk-UA" b="1" i="1" spc="0" baseline="0" dirty="0">
              <a:solidFill>
                <a:schemeClr val="bg1"/>
              </a:solidFill>
              <a:latin typeface="ISOCTEUR" panose="020B0609020202020204" pitchFamily="49" charset="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594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3405A7B-10F5-461B-B890-810FFB11E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2176" y="4861695"/>
            <a:ext cx="2511120" cy="1378850"/>
          </a:xfrm>
        </p:spPr>
        <p:txBody>
          <a:bodyPr>
            <a:normAutofit/>
          </a:bodyPr>
          <a:lstStyle/>
          <a:p>
            <a:r>
              <a:rPr lang="en-US" sz="1600" dirty="0"/>
              <a:t>Bondarevskyi V.</a:t>
            </a:r>
          </a:p>
          <a:p>
            <a:r>
              <a:rPr lang="en-US" sz="1600" dirty="0"/>
              <a:t>Bodnar A.</a:t>
            </a:r>
          </a:p>
          <a:p>
            <a:r>
              <a:rPr lang="en-US" sz="1600" dirty="0"/>
              <a:t>Zhokh I.</a:t>
            </a:r>
          </a:p>
          <a:p>
            <a:r>
              <a:rPr lang="en-US" sz="1600" dirty="0"/>
              <a:t>Danylyshyn Y.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8138109-5BBA-4CC0-ADAB-C438BE5EF15D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r>
              <a:rPr lang="en-US" dirty="0"/>
              <a:t>Thanks for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D466D2C4-DCFC-4B77-BAAD-E69F370E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63F811-75B7-4376-864F-D5D7CB003055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LANGUAGES COMPARISON 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B5D0672-FC7A-4B23-B5A9-0D5644E26EA0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ECOSYSTEM &amp; POPULAR LIBRARIES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ECE3226-F90E-4BA0-83D5-89FF5D19DC5B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CORE SYNTAX CONCEPTS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1CD356D-4D2B-459A-85E2-FA45B29C4A7A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AREAS OF PYTHON APPLICATION</a:t>
            </a: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064DC810-0ABE-49E9-87E0-CF30748D90B9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/>
          <a:lstStyle/>
          <a:p>
            <a:r>
              <a:rPr lang="en-US" sz="2800" dirty="0"/>
              <a:t>Key Advantages</a:t>
            </a:r>
            <a:endParaRPr lang="en-US" cap="none" dirty="0">
              <a:ea typeface="Open Sans" panose="020B0606030504020204" pitchFamily="34" charset="0"/>
              <a:cs typeface="Times New Roman" panose="02020603050405020304" pitchFamily="18" charset="0"/>
              <a:sym typeface="Open Sans" panose="020B0606030504020204" pitchFamily="34" charset="0"/>
            </a:endParaRP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035CB15A-3B6E-4285-9121-3E2ED0172500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uk-UA" dirty="0"/>
          </a:p>
        </p:txBody>
      </p:sp>
      <p:sp>
        <p:nvSpPr>
          <p:cNvPr id="10" name="Місце для вмісту 9">
            <a:extLst>
              <a:ext uri="{FF2B5EF4-FFF2-40B4-BE49-F238E27FC236}">
                <a16:creationId xmlns:a16="http://schemas.microsoft.com/office/drawing/2014/main" id="{3193DF20-A328-46F0-A1E6-AD6888C9514A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/>
          <a:lstStyle/>
          <a:p>
            <a:r>
              <a:rPr lang="en-US" dirty="0"/>
              <a:t>Conclusions and Future </a:t>
            </a:r>
            <a:endParaRPr lang="uk-UA" dirty="0"/>
          </a:p>
        </p:txBody>
      </p:sp>
      <p:sp>
        <p:nvSpPr>
          <p:cNvPr id="11" name="Місце для вмісту 6">
            <a:extLst>
              <a:ext uri="{FF2B5EF4-FFF2-40B4-BE49-F238E27FC236}">
                <a16:creationId xmlns:a16="http://schemas.microsoft.com/office/drawing/2014/main" id="{525983B9-35FC-4D92-8E86-5F5B8E063F4C}"/>
              </a:ext>
            </a:extLst>
          </p:cNvPr>
          <p:cNvSpPr txBox="1">
            <a:spLocks/>
          </p:cNvSpPr>
          <p:nvPr/>
        </p:nvSpPr>
        <p:spPr>
          <a:xfrm>
            <a:off x="107504" y="123472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WHAT IS PYTHON</a:t>
            </a:r>
          </a:p>
        </p:txBody>
      </p:sp>
    </p:spTree>
    <p:extLst>
      <p:ext uri="{BB962C8B-B14F-4D97-AF65-F5344CB8AC3E}">
        <p14:creationId xmlns:p14="http://schemas.microsoft.com/office/powerpoint/2010/main" val="27796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WHAT IS PYTHON</a:t>
            </a:r>
          </a:p>
        </p:txBody>
      </p:sp>
    </p:spTree>
    <p:extLst>
      <p:ext uri="{BB962C8B-B14F-4D97-AF65-F5344CB8AC3E}">
        <p14:creationId xmlns:p14="http://schemas.microsoft.com/office/powerpoint/2010/main" val="14919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sz="2400" dirty="0"/>
              <a:t>KEY ADVANTAGES</a:t>
            </a:r>
            <a:endParaRPr lang="en-US" cap="none" dirty="0">
              <a:ea typeface="Open Sans" panose="020B0606030504020204" pitchFamily="34" charset="0"/>
              <a:cs typeface="Times New Roman" panose="02020603050405020304" pitchFamily="18" charset="0"/>
              <a:sym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F5FD9-596B-48B1-8AA2-209B6DB7743C}"/>
              </a:ext>
            </a:extLst>
          </p:cNvPr>
          <p:cNvSpPr txBox="1"/>
          <p:nvPr/>
        </p:nvSpPr>
        <p:spPr>
          <a:xfrm>
            <a:off x="744772" y="1558456"/>
            <a:ext cx="10702455" cy="395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Simplicity and Readability: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Python's syntax is clean and straightforward, resembling the English language, which drastically reduces "syntactical noise" and makes the code easy to understand and maintain.</a:t>
            </a:r>
          </a:p>
          <a:p>
            <a:pPr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Large Standard Library ("Batteries Included"):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It comes with a vast collection of modules and packages, meaning you don't have to write code for common tasks from scratch.</a:t>
            </a:r>
          </a:p>
          <a:p>
            <a:pPr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Active Community and Ecosystem: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huge, helpful global community provides extensive support, documentation, tutorials, and a massive collection of third-party libraries (Ecosystem).</a:t>
            </a:r>
          </a:p>
          <a:p>
            <a:pPr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Versatility: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 be used across various domains: web development, data science, machine learning, scripting, and scientific computing.</a:t>
            </a:r>
          </a:p>
          <a:p>
            <a:pPr algn="l"/>
            <a:endParaRPr lang="uk-UA" sz="1529" b="1" spc="0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AREAS OF PYTHON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10CF6-CB55-4D5A-8DBA-A571EAE858B1}"/>
              </a:ext>
            </a:extLst>
          </p:cNvPr>
          <p:cNvSpPr txBox="1"/>
          <p:nvPr/>
        </p:nvSpPr>
        <p:spPr>
          <a:xfrm>
            <a:off x="744772" y="1558456"/>
            <a:ext cx="10702455" cy="420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Web Development: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Used to build robust web applications and APIs. Key frameworks include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(for large, complex projects)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(for smaller, lightweight projects).</a:t>
            </a:r>
          </a:p>
          <a:p>
            <a:pPr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&amp; Machine Learning (ML):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Python is the industry standard for data science. Essential libraries include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(data manipulation),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(numerical operations),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(ML algorithms),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(deep learning).</a:t>
            </a:r>
          </a:p>
          <a:p>
            <a:pPr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Automation and Scripting: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Ideal for automating repetitive tasks, system administration, and creating simple command-line tools.</a:t>
            </a:r>
          </a:p>
          <a:p>
            <a:pPr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Scientific Computing: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Used in fields like physics, biology, and chemistry for complex numerical simulations and data processing.</a:t>
            </a:r>
          </a:p>
          <a:p>
            <a:pPr algn="l"/>
            <a:endParaRPr lang="uk-UA" sz="1529" b="1" spc="0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4608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CORE SYNTAX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BB61-78CB-4513-AA98-8C5350981B57}"/>
              </a:ext>
            </a:extLst>
          </p:cNvPr>
          <p:cNvSpPr txBox="1"/>
          <p:nvPr/>
        </p:nvSpPr>
        <p:spPr>
          <a:xfrm>
            <a:off x="744772" y="1415333"/>
            <a:ext cx="10702455" cy="469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>
              <a:buNone/>
            </a:pPr>
            <a:r>
              <a:rPr lang="en-US" sz="16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language for communicating with a computer.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Like any language, Python has rules for constructing “sentences” so that the interpreter program can understand the commands and execute them. These rules are called syntax.</a:t>
            </a:r>
          </a:p>
          <a:p>
            <a:pPr marL="0" indent="457200">
              <a:buNone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Principles:</a:t>
            </a:r>
          </a:p>
          <a:p>
            <a:pPr marL="0" indent="0">
              <a:buNone/>
            </a:pPr>
            <a:endParaRPr lang="ru-RU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Indentation (Structural Indentation)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Defines code blocks instead of using 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Explain the code and are ignored by the interpreter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, “””…”””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Variables &amp; Data Types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type of a variable is determined automatically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 = “Ihor”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Conditional Statements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Allow executing code based on conditions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 , elif , else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Execute code blocks repeatedly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, while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Organize code into reusable blocks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 greet(name)</a:t>
            </a:r>
            <a:r>
              <a:rPr lang="uk-UA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Collections</a:t>
            </a:r>
            <a:r>
              <a:rPr lang="uk-UA" sz="16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ordered, mutable collection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ordered, immutable collection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unordered collection of unique elements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dictionary storing key-value pairs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Modularity &amp; Imports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Allows importing ready-made libraries to extend functionality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uk-UA" sz="1529" b="1" spc="0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0679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ECOSYSTEM &amp; POPULAR LIBRARIES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F97D9-76F2-480B-AC0E-EB6073FAAA14}"/>
              </a:ext>
            </a:extLst>
          </p:cNvPr>
          <p:cNvSpPr txBox="1"/>
          <p:nvPr/>
        </p:nvSpPr>
        <p:spPr>
          <a:xfrm>
            <a:off x="744772" y="1415333"/>
            <a:ext cx="1070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>
              <a:buNone/>
            </a:pPr>
            <a:r>
              <a:rPr lang="en-US" sz="1600" b="1" dirty="0">
                <a:solidFill>
                  <a:srgbClr val="488ABA"/>
                </a:solidFill>
              </a:rPr>
              <a:t>Python Ecosystem </a:t>
            </a:r>
            <a:r>
              <a:rPr lang="en-US" sz="1600" dirty="0"/>
              <a:t>— the complete set of tools, libraries, frameworks, and resources that allow developers to efficiently solve a wide range of tasks.</a:t>
            </a:r>
            <a:endParaRPr lang="uk-UA" sz="1600" dirty="0"/>
          </a:p>
          <a:p>
            <a:pPr marL="0" indent="457200">
              <a:buNone/>
            </a:pPr>
            <a:r>
              <a:rPr lang="en-US" sz="1600" dirty="0"/>
              <a:t>Python is well-known for its </a:t>
            </a:r>
            <a:r>
              <a:rPr lang="en-US" sz="1600" dirty="0">
                <a:solidFill>
                  <a:srgbClr val="488ABA"/>
                </a:solidFill>
              </a:rPr>
              <a:t>rich ecosystem</a:t>
            </a:r>
            <a:r>
              <a:rPr lang="en-US" sz="1600" dirty="0"/>
              <a:t>, which includes: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F6E0B-8692-4B78-B5CF-2540D4220699}"/>
              </a:ext>
            </a:extLst>
          </p:cNvPr>
          <p:cNvSpPr txBox="1"/>
          <p:nvPr/>
        </p:nvSpPr>
        <p:spPr>
          <a:xfrm>
            <a:off x="744773" y="2337683"/>
            <a:ext cx="52902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Scientific and Numerical Computing</a:t>
            </a:r>
            <a:endParaRPr lang="uk-UA" sz="1600" b="1" dirty="0"/>
          </a:p>
          <a:p>
            <a:endParaRPr lang="en-US" sz="10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NumPy</a:t>
            </a:r>
            <a:r>
              <a:rPr lang="en-US" sz="1600" dirty="0"/>
              <a:t> — working with multidimensional arrays and mathematical operations </a:t>
            </a:r>
            <a:endParaRPr lang="uk-UA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Pandas</a:t>
            </a:r>
            <a:r>
              <a:rPr lang="en-US" sz="1600" dirty="0"/>
              <a:t> — data manipulation and analysis (tables, DataFrame)</a:t>
            </a:r>
            <a:endParaRPr lang="uk-UA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SciPy</a:t>
            </a:r>
            <a:r>
              <a:rPr lang="en-US" sz="1600" dirty="0"/>
              <a:t> — scientific and engineering computations, statistics, integrals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Data Visualization </a:t>
            </a:r>
            <a:endParaRPr lang="uk-UA" sz="1600" b="1" dirty="0"/>
          </a:p>
          <a:p>
            <a:endParaRPr lang="uk-UA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Matplotlib</a:t>
            </a:r>
            <a:r>
              <a:rPr lang="en-US" sz="1600" dirty="0"/>
              <a:t> — basic plots and charts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Seaborn</a:t>
            </a:r>
            <a:r>
              <a:rPr lang="en-US" sz="1600" dirty="0"/>
              <a:t> — enhanced visualization with attractive design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Plotly</a:t>
            </a:r>
            <a:r>
              <a:rPr lang="en-US" sz="1600" dirty="0"/>
              <a:t> — interactive graphs and dashboards </a:t>
            </a:r>
            <a:endParaRPr lang="uk-UA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829B6-3A63-4E35-8030-94D7505C6E29}"/>
              </a:ext>
            </a:extLst>
          </p:cNvPr>
          <p:cNvSpPr txBox="1"/>
          <p:nvPr/>
        </p:nvSpPr>
        <p:spPr>
          <a:xfrm>
            <a:off x="6156960" y="2337683"/>
            <a:ext cx="52902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Machine Learning &amp; Artificial Intelligence</a:t>
            </a:r>
            <a:endParaRPr lang="uk-UA" sz="1600" b="1" dirty="0"/>
          </a:p>
          <a:p>
            <a:endParaRPr lang="ru-RU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scikit-learn</a:t>
            </a:r>
            <a:r>
              <a:rPr lang="en-US" sz="1600" dirty="0"/>
              <a:t> — classical machine learning algorithms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TensorFlow / Keras</a:t>
            </a:r>
            <a:r>
              <a:rPr lang="en-US" sz="1600" dirty="0">
                <a:solidFill>
                  <a:srgbClr val="488ABA"/>
                </a:solidFill>
              </a:rPr>
              <a:t> </a:t>
            </a:r>
            <a:r>
              <a:rPr lang="en-US" sz="1600" dirty="0"/>
              <a:t>— deep learning and neural networks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PyTorch</a:t>
            </a:r>
            <a:r>
              <a:rPr lang="en-US" sz="1600" dirty="0"/>
              <a:t> — another popular framework for neural networks</a:t>
            </a:r>
          </a:p>
          <a:p>
            <a:endParaRPr lang="en-US" sz="1000" dirty="0"/>
          </a:p>
          <a:p>
            <a:r>
              <a:rPr lang="en-US" sz="1600" b="1" dirty="0"/>
              <a:t>Web Development </a:t>
            </a:r>
            <a:endParaRPr lang="uk-UA" sz="1600" b="1" dirty="0"/>
          </a:p>
          <a:p>
            <a:endParaRPr lang="uk-UA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Django</a:t>
            </a:r>
            <a:r>
              <a:rPr lang="en-US" sz="1600" dirty="0"/>
              <a:t> — full-featured web framework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Flask</a:t>
            </a:r>
            <a:r>
              <a:rPr lang="en-US" sz="1600" dirty="0"/>
              <a:t> — lightweight microframework for web applications</a:t>
            </a:r>
            <a:endParaRPr lang="uk-UA" sz="1600" dirty="0"/>
          </a:p>
          <a:p>
            <a:endParaRPr lang="en-US" sz="1000" b="1" dirty="0"/>
          </a:p>
          <a:p>
            <a:r>
              <a:rPr lang="en-US" sz="1600" b="1" dirty="0"/>
              <a:t>Automation &amp; Utilities </a:t>
            </a:r>
            <a:endParaRPr lang="uk-UA" sz="1600" b="1" dirty="0"/>
          </a:p>
          <a:p>
            <a:endParaRPr lang="uk-UA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Requests</a:t>
            </a:r>
            <a:r>
              <a:rPr lang="en-US" sz="1600" dirty="0"/>
              <a:t> — working with HTTP requests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BeautifulSoup / Scrapy</a:t>
            </a:r>
            <a:r>
              <a:rPr lang="en-US" sz="1600" dirty="0">
                <a:solidFill>
                  <a:srgbClr val="488ABA"/>
                </a:solidFill>
              </a:rPr>
              <a:t> </a:t>
            </a:r>
            <a:r>
              <a:rPr lang="en-US" sz="1600" dirty="0"/>
              <a:t>— web scraping and parsing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OpenCV</a:t>
            </a:r>
            <a:r>
              <a:rPr lang="en-US" sz="1600" dirty="0"/>
              <a:t> — image and video processing</a:t>
            </a:r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73785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LANGUAGES COMPARISON 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Знімок екрана 2025-10-18 о 21.16.45.png" descr="Знімок екрана 2025-10-18 о 21.16.45.png">
            <a:extLst>
              <a:ext uri="{FF2B5EF4-FFF2-40B4-BE49-F238E27FC236}">
                <a16:creationId xmlns:a16="http://schemas.microsoft.com/office/drawing/2014/main" id="{BFEEE97C-5CA7-4BDB-9F05-C1BE9AF0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77" y="1098483"/>
            <a:ext cx="7470042" cy="54268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76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dirty="0"/>
              <a:t>CONCLUSIONS AND FUTURE 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886F2-6AE0-403E-9035-A5C12EE4516E}"/>
              </a:ext>
            </a:extLst>
          </p:cNvPr>
          <p:cNvSpPr txBox="1"/>
          <p:nvPr/>
        </p:nvSpPr>
        <p:spPr>
          <a:xfrm>
            <a:off x="413469" y="1192727"/>
            <a:ext cx="5390984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Python is the Top Choice Today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Simplicity and Development Speed: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allows for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iteration speed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due to its clean and readable syntax.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Simple syntax means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project delivery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Versatility (Universal Use):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perfect for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works for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different tasks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Leadership in Data Science: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is the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facto standard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Machine Learning (ML) and Artificial Intelligence (AI).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thanks to its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huge ecosystem of libraries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(NumPy, Pandas, TensorFlow, PyTorch).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FF9B9-D5A3-43FD-8C4C-EFFB301A8BAF}"/>
              </a:ext>
            </a:extLst>
          </p:cNvPr>
          <p:cNvSpPr txBox="1"/>
          <p:nvPr/>
        </p:nvSpPr>
        <p:spPr>
          <a:xfrm>
            <a:off x="6096000" y="1192727"/>
            <a:ext cx="5390984" cy="463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Future: Trends and Directions for Python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Continued ML/AI Dominance: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It will remain the primary language in this fast-growing field, supported by strong frameworks and an active community.</a:t>
            </a:r>
            <a:endParaRPr lang="uk-UA" sz="1400" dirty="0">
              <a:latin typeface="Arial" panose="020B0604020202020204" pitchFamily="34" charset="0"/>
              <a:ea typeface="Times Roman"/>
              <a:cs typeface="Arial" panose="020B0604020202020204" pitchFamily="34" charset="0"/>
              <a:sym typeface="Times Roman"/>
            </a:endParaRP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Performance Improvement: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The development of optimizers (like Cinder from Instagram) and tools like Mojo (an AI-focused language compatible with Python) shows we are actively working to overcome performance limits.</a:t>
            </a:r>
            <a:endParaRPr lang="uk-UA" sz="1400" dirty="0">
              <a:latin typeface="Arial" panose="020B0604020202020204" pitchFamily="34" charset="0"/>
              <a:ea typeface="Times Roman"/>
              <a:cs typeface="Arial" panose="020B0604020202020204" pitchFamily="34" charset="0"/>
              <a:sym typeface="Times Roman"/>
            </a:endParaRP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Asynchronous Programming: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Libraries like asyncio will strengthen Python's role in high-performance network applications and microservices.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Typing: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The growing use of type hints makes Python code more reliable and easier to maintain in large projects.</a:t>
            </a:r>
          </a:p>
        </p:txBody>
      </p:sp>
    </p:spTree>
    <p:extLst>
      <p:ext uri="{BB962C8B-B14F-4D97-AF65-F5344CB8AC3E}">
        <p14:creationId xmlns:p14="http://schemas.microsoft.com/office/powerpoint/2010/main" val="826930267"/>
      </p:ext>
    </p:extLst>
  </p:cSld>
  <p:clrMapOvr>
    <a:masterClrMapping/>
  </p:clrMapOvr>
</p:sld>
</file>

<file path=ppt/theme/theme1.xml><?xml version="1.0" encoding="utf-8"?>
<a:theme xmlns:a="http://schemas.openxmlformats.org/drawingml/2006/main" name="Bader Presentation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529" b="1" spc="0" baseline="0" dirty="0">
            <a:solidFill>
              <a:srgbClr val="FFFFFF"/>
            </a:solidFill>
            <a:latin typeface="Arial"/>
            <a:cs typeface="Arial"/>
            <a:sym typeface="Arial"/>
            <a:rtl val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6862</TotalTime>
  <Words>858</Words>
  <Application>Microsoft Office PowerPoint</Application>
  <PresentationFormat>Широкий екран</PresentationFormat>
  <Paragraphs>111</Paragraphs>
  <Slides>10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Calibri</vt:lpstr>
      <vt:lpstr>ISOCTEUR</vt:lpstr>
      <vt:lpstr>Wingdings</vt:lpstr>
      <vt:lpstr>Bader Presentation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Trometer</dc:creator>
  <cp:lastModifiedBy>Zhokh,Ihor</cp:lastModifiedBy>
  <cp:revision>97</cp:revision>
  <dcterms:created xsi:type="dcterms:W3CDTF">2022-08-11T08:00:15Z</dcterms:created>
  <dcterms:modified xsi:type="dcterms:W3CDTF">2025-10-21T06:45:33Z</dcterms:modified>
</cp:coreProperties>
</file>