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0" r:id="rId7"/>
    <p:sldId id="261" r:id="rId8"/>
    <p:sldId id="262" r:id="rId9"/>
    <p:sldId id="263" r:id="rId10"/>
    <p:sldId id="283" r:id="rId11"/>
    <p:sldId id="264" r:id="rId12"/>
    <p:sldId id="265" r:id="rId13"/>
    <p:sldId id="286" r:id="rId14"/>
    <p:sldId id="267" r:id="rId15"/>
    <p:sldId id="268" r:id="rId16"/>
    <p:sldId id="269" r:id="rId17"/>
    <p:sldId id="270" r:id="rId18"/>
    <p:sldId id="271" r:id="rId19"/>
    <p:sldId id="272" r:id="rId20"/>
    <p:sldId id="284" r:id="rId21"/>
    <p:sldId id="273" r:id="rId22"/>
    <p:sldId id="274" r:id="rId23"/>
    <p:sldId id="275" r:id="rId24"/>
    <p:sldId id="276" r:id="rId25"/>
    <p:sldId id="277" r:id="rId26"/>
    <p:sldId id="278" r:id="rId27"/>
    <p:sldId id="279" r:id="rId28"/>
    <p:sldId id="285"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7" d="100"/>
          <a:sy n="57" d="100"/>
        </p:scale>
        <p:origin x="78"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ABC7-5455-4AC5-B620-0BAEEAE0D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41B521-0F35-4811-8788-A836FB026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744066-DB06-4F20-9741-841FB9601063}"/>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5" name="Footer Placeholder 4">
            <a:extLst>
              <a:ext uri="{FF2B5EF4-FFF2-40B4-BE49-F238E27FC236}">
                <a16:creationId xmlns:a16="http://schemas.microsoft.com/office/drawing/2014/main" id="{DFE3E513-8811-4BFC-B322-01C06E6794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54F0F6-2FDC-40CC-A0CA-2E308C651727}"/>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61865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AF83-EA78-4E3A-B1AA-9E985CA503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C4645B-B580-4409-9A84-C03AFFFBAF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2EE9AC-25A6-4099-81D1-A2A910B5AFC1}"/>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5" name="Footer Placeholder 4">
            <a:extLst>
              <a:ext uri="{FF2B5EF4-FFF2-40B4-BE49-F238E27FC236}">
                <a16:creationId xmlns:a16="http://schemas.microsoft.com/office/drawing/2014/main" id="{CD6D8FD2-BD47-49E0-BB5F-363317007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164CBC-034C-48BE-976E-DD259A38CEF4}"/>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67892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543CF8-67F3-455A-98FB-671D7BEE83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A559A7-5D54-4F9A-8435-EEBC5053B0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E28065-5B42-4167-B95D-CF656AA458B1}"/>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5" name="Footer Placeholder 4">
            <a:extLst>
              <a:ext uri="{FF2B5EF4-FFF2-40B4-BE49-F238E27FC236}">
                <a16:creationId xmlns:a16="http://schemas.microsoft.com/office/drawing/2014/main" id="{FD9C1A7A-9CD7-4712-B241-82EA500F76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2699B0-EEB2-4BC4-876F-B3A49BF51C3B}"/>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71747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A342-83FE-4E99-A10C-AAF5829A95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6F6E62-42EC-49B9-94CF-A181410F9F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EDB34D-EC14-4ED3-A8BA-3ECB2972C6F1}"/>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5" name="Footer Placeholder 4">
            <a:extLst>
              <a:ext uri="{FF2B5EF4-FFF2-40B4-BE49-F238E27FC236}">
                <a16:creationId xmlns:a16="http://schemas.microsoft.com/office/drawing/2014/main" id="{B1928C7E-F992-4026-B285-2F8D224F6E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4F59AD-E3CC-4198-AA8B-3E51A7F47BA5}"/>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4627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74E3-CDE7-4904-B15C-FAFBB02E4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E1CABE9-5A55-464B-A9B2-9C6A2F8A9D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6FC9E-53F8-4392-8319-B1CD9306D90F}"/>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5" name="Footer Placeholder 4">
            <a:extLst>
              <a:ext uri="{FF2B5EF4-FFF2-40B4-BE49-F238E27FC236}">
                <a16:creationId xmlns:a16="http://schemas.microsoft.com/office/drawing/2014/main" id="{869A9317-671D-471E-9E18-46073977EF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BCC1A0-49A3-41AE-BE87-7B287FAE23AE}"/>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89124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DECC-7E8A-44A6-BD9D-3E47143755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76E7AD-1D00-4E57-B615-A47D389408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2E149B-18A1-4319-B5F7-6FFA6A7766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6B4700-D7EF-4A6E-8B69-709DB9F791BE}"/>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6" name="Footer Placeholder 5">
            <a:extLst>
              <a:ext uri="{FF2B5EF4-FFF2-40B4-BE49-F238E27FC236}">
                <a16:creationId xmlns:a16="http://schemas.microsoft.com/office/drawing/2014/main" id="{3EC95715-07F4-42AF-AD91-3C8880B244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67A6EB-9B78-4105-991D-97B82DB98CEF}"/>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04599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1AEE-74A3-4B11-8E01-95FF026522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BF18CA-AC36-443C-BF16-DD588A892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41366A-B962-47C7-9BEC-D3D206B356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6D940A-F1CA-4B8E-B44F-201D4994C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22CF9B-336C-41C7-8B22-C0F6FBEF91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D2DDC0-43C1-4B1F-80B6-FB2FB44009C0}"/>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8" name="Footer Placeholder 7">
            <a:extLst>
              <a:ext uri="{FF2B5EF4-FFF2-40B4-BE49-F238E27FC236}">
                <a16:creationId xmlns:a16="http://schemas.microsoft.com/office/drawing/2014/main" id="{00A0E72C-DCEF-4342-9C81-599EC6139E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52CE94-3EC6-4E2E-A6DB-B0904C25E09A}"/>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31378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3B55-27C7-493D-8B8B-914DDABEF1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947A60-C9A7-48C2-B96C-B121783ABDA4}"/>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4" name="Footer Placeholder 3">
            <a:extLst>
              <a:ext uri="{FF2B5EF4-FFF2-40B4-BE49-F238E27FC236}">
                <a16:creationId xmlns:a16="http://schemas.microsoft.com/office/drawing/2014/main" id="{BBFC3E6E-F3FA-4D66-BC5E-359DA1CABD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7FA54E-6485-4D3B-A920-099320BBBDFE}"/>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138065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BFD2-D5AD-4EAA-961E-C8EEC976391F}"/>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3" name="Footer Placeholder 2">
            <a:extLst>
              <a:ext uri="{FF2B5EF4-FFF2-40B4-BE49-F238E27FC236}">
                <a16:creationId xmlns:a16="http://schemas.microsoft.com/office/drawing/2014/main" id="{9ED85CE3-4402-4DFB-9702-421835EE4B8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818FFB-394C-4BAA-9E5D-E174B7480D05}"/>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35949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B020-F456-49D7-8359-5C9742BD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3DEE05-DE0E-4800-A778-445F6DA6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335A07-408C-4967-BCF8-2C9CC4C1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A40073-7DF0-45BB-9FD4-48ED1AA348D9}"/>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6" name="Footer Placeholder 5">
            <a:extLst>
              <a:ext uri="{FF2B5EF4-FFF2-40B4-BE49-F238E27FC236}">
                <a16:creationId xmlns:a16="http://schemas.microsoft.com/office/drawing/2014/main" id="{0CC385F9-1318-41AA-B34F-3DB682F9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39272D-3E0C-4F25-9D81-CCA6D83690D6}"/>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105821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E76C-ED9C-4506-8D6C-557AF8AF7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4A2ECA-F7C2-4241-9468-1CDC039DE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C99928-43E3-468A-83D2-307E3527B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D7F0F-D61E-4A9E-91E1-2FBA74114B1F}"/>
              </a:ext>
            </a:extLst>
          </p:cNvPr>
          <p:cNvSpPr>
            <a:spLocks noGrp="1"/>
          </p:cNvSpPr>
          <p:nvPr>
            <p:ph type="dt" sz="half" idx="10"/>
          </p:nvPr>
        </p:nvSpPr>
        <p:spPr/>
        <p:txBody>
          <a:bodyPr/>
          <a:lstStyle/>
          <a:p>
            <a:fld id="{DF770F64-E899-4ADB-AC25-297F305EDDE0}" type="datetimeFigureOut">
              <a:rPr lang="en-GB" smtClean="0"/>
              <a:t>02/07/2019</a:t>
            </a:fld>
            <a:endParaRPr lang="en-GB"/>
          </a:p>
        </p:txBody>
      </p:sp>
      <p:sp>
        <p:nvSpPr>
          <p:cNvPr id="6" name="Footer Placeholder 5">
            <a:extLst>
              <a:ext uri="{FF2B5EF4-FFF2-40B4-BE49-F238E27FC236}">
                <a16:creationId xmlns:a16="http://schemas.microsoft.com/office/drawing/2014/main" id="{D7A3B224-1144-4409-97BF-455F5CF789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40F4A-2B5F-4468-8C8E-C08F60018CD8}"/>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45276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43067-1E04-47B2-BCEB-8131F1B54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6D63B1-684B-491C-9FF1-FE6D4B05F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E70BC-7777-467D-A2E1-A1559C907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70F64-E899-4ADB-AC25-297F305EDDE0}" type="datetimeFigureOut">
              <a:rPr lang="en-GB" smtClean="0"/>
              <a:t>02/07/2019</a:t>
            </a:fld>
            <a:endParaRPr lang="en-GB"/>
          </a:p>
        </p:txBody>
      </p:sp>
      <p:sp>
        <p:nvSpPr>
          <p:cNvPr id="5" name="Footer Placeholder 4">
            <a:extLst>
              <a:ext uri="{FF2B5EF4-FFF2-40B4-BE49-F238E27FC236}">
                <a16:creationId xmlns:a16="http://schemas.microsoft.com/office/drawing/2014/main" id="{F022D22C-8709-40D5-A9DF-687DE0718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451CB31-AF34-4470-8910-FC4196E96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F2788-6CDC-4906-841E-42CFEDFAB46F}" type="slidenum">
              <a:rPr lang="en-GB" smtClean="0"/>
              <a:t>‹#›</a:t>
            </a:fld>
            <a:endParaRPr lang="en-GB"/>
          </a:p>
        </p:txBody>
      </p:sp>
    </p:spTree>
    <p:extLst>
      <p:ext uri="{BB962C8B-B14F-4D97-AF65-F5344CB8AC3E}">
        <p14:creationId xmlns:p14="http://schemas.microsoft.com/office/powerpoint/2010/main" val="97555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books.org/wiki/Introduction_to_Software_Engineering/Process/Life_Cycle"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Waterfall_model.svg"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piral_model"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engineering.stackexchange.com/questions/193488/is-the-following-diagrams-correct-for-rad-and-agile-methodologies"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evin-chalmers/set08103/tree/master/assess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DevOps"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DevOp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oyota_Kata" TargetMode="External"/><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3ED8-7DD3-43CA-964F-E24C9801D15B}"/>
              </a:ext>
            </a:extLst>
          </p:cNvPr>
          <p:cNvSpPr>
            <a:spLocks noGrp="1"/>
          </p:cNvSpPr>
          <p:nvPr>
            <p:ph type="ctrTitle"/>
          </p:nvPr>
        </p:nvSpPr>
        <p:spPr/>
        <p:txBody>
          <a:bodyPr/>
          <a:lstStyle/>
          <a:p>
            <a:r>
              <a:rPr lang="en-GB" dirty="0"/>
              <a:t>Introduction to the Module</a:t>
            </a:r>
          </a:p>
        </p:txBody>
      </p:sp>
      <p:sp>
        <p:nvSpPr>
          <p:cNvPr id="3" name="Subtitle 2">
            <a:extLst>
              <a:ext uri="{FF2B5EF4-FFF2-40B4-BE49-F238E27FC236}">
                <a16:creationId xmlns:a16="http://schemas.microsoft.com/office/drawing/2014/main" id="{40B2B0EA-8C61-43F4-AC7B-67EC56FF902C}"/>
              </a:ext>
            </a:extLst>
          </p:cNvPr>
          <p:cNvSpPr>
            <a:spLocks noGrp="1"/>
          </p:cNvSpPr>
          <p:nvPr>
            <p:ph type="subTitle" idx="1"/>
          </p:nvPr>
        </p:nvSpPr>
        <p:spPr/>
        <p:txBody>
          <a:bodyPr/>
          <a:lstStyle/>
          <a:p>
            <a:r>
              <a:rPr lang="en-GB" dirty="0"/>
              <a:t>SET08103 Software Engineering Methods</a:t>
            </a:r>
          </a:p>
          <a:p>
            <a:r>
              <a:rPr lang="en-GB" dirty="0"/>
              <a:t>Dr Kevin Sim</a:t>
            </a:r>
          </a:p>
          <a:p>
            <a:r>
              <a:rPr lang="en-GB" dirty="0"/>
              <a:t>k.chalmers@napier.ac.uk</a:t>
            </a:r>
          </a:p>
        </p:txBody>
      </p:sp>
    </p:spTree>
    <p:extLst>
      <p:ext uri="{BB962C8B-B14F-4D97-AF65-F5344CB8AC3E}">
        <p14:creationId xmlns:p14="http://schemas.microsoft.com/office/powerpoint/2010/main" val="247032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A29DF4-4E60-436C-883A-A2475595D633}"/>
              </a:ext>
            </a:extLst>
          </p:cNvPr>
          <p:cNvSpPr>
            <a:spLocks noGrp="1"/>
          </p:cNvSpPr>
          <p:nvPr>
            <p:ph type="title"/>
          </p:nvPr>
        </p:nvSpPr>
        <p:spPr/>
        <p:txBody>
          <a:bodyPr/>
          <a:lstStyle/>
          <a:p>
            <a:r>
              <a:rPr lang="en-GB" dirty="0"/>
              <a:t>Defining Software Engineering Methods</a:t>
            </a:r>
          </a:p>
        </p:txBody>
      </p:sp>
      <p:sp>
        <p:nvSpPr>
          <p:cNvPr id="5" name="Text Placeholder 4">
            <a:extLst>
              <a:ext uri="{FF2B5EF4-FFF2-40B4-BE49-F238E27FC236}">
                <a16:creationId xmlns:a16="http://schemas.microsoft.com/office/drawing/2014/main" id="{CC6BB76D-B833-4F3E-B767-7E24F2797E9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8305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p:txBody>
          <a:bodyPr/>
          <a:lstStyle/>
          <a:p>
            <a:r>
              <a:rPr lang="en-GB" dirty="0"/>
              <a:t>What is a Software Engineering Method?</a:t>
            </a:r>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idx="1"/>
          </p:nvPr>
        </p:nvSpPr>
        <p:spPr>
          <a:xfrm>
            <a:off x="838200" y="1825625"/>
            <a:ext cx="10515600" cy="4351338"/>
          </a:xfrm>
        </p:spPr>
        <p:txBody>
          <a:bodyPr/>
          <a:lstStyle/>
          <a:p>
            <a:pPr marL="0" indent="0">
              <a:buNone/>
            </a:pPr>
            <a:r>
              <a:rPr lang="en-GB" dirty="0"/>
              <a:t>Two concepts to define:</a:t>
            </a:r>
          </a:p>
          <a:p>
            <a:r>
              <a:rPr lang="en-GB" b="1" dirty="0"/>
              <a:t>Software Engineering</a:t>
            </a:r>
          </a:p>
          <a:p>
            <a:r>
              <a:rPr lang="en-GB" b="1" dirty="0"/>
              <a:t>Method</a:t>
            </a:r>
          </a:p>
          <a:p>
            <a:endParaRPr lang="en-GB" b="1" dirty="0"/>
          </a:p>
          <a:p>
            <a:pPr marL="0" indent="0">
              <a:buNone/>
            </a:pPr>
            <a:r>
              <a:rPr lang="en-GB" dirty="0"/>
              <a:t>We will start with Software Engineering – from Wikipedia:</a:t>
            </a:r>
          </a:p>
          <a:p>
            <a:r>
              <a:rPr lang="en-GB" dirty="0"/>
              <a:t>Software engineering is the </a:t>
            </a:r>
            <a:r>
              <a:rPr lang="en-GB" b="1" dirty="0"/>
              <a:t>application of engineering</a:t>
            </a:r>
            <a:r>
              <a:rPr lang="en-GB" dirty="0"/>
              <a:t> to the </a:t>
            </a:r>
            <a:r>
              <a:rPr lang="en-GB" b="1" dirty="0"/>
              <a:t>development of software</a:t>
            </a:r>
            <a:r>
              <a:rPr lang="en-GB" dirty="0"/>
              <a:t> in a </a:t>
            </a:r>
            <a:r>
              <a:rPr lang="en-GB" b="1" dirty="0"/>
              <a:t>systematic method</a:t>
            </a:r>
            <a:r>
              <a:rPr lang="en-GB" dirty="0"/>
              <a:t>.</a:t>
            </a:r>
          </a:p>
        </p:txBody>
      </p:sp>
    </p:spTree>
    <p:extLst>
      <p:ext uri="{BB962C8B-B14F-4D97-AF65-F5344CB8AC3E}">
        <p14:creationId xmlns:p14="http://schemas.microsoft.com/office/powerpoint/2010/main" val="139316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What is Software Development?</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sz="half" idx="1"/>
          </p:nvPr>
        </p:nvSpPr>
        <p:spPr/>
        <p:txBody>
          <a:bodyPr>
            <a:normAutofit lnSpcReduction="10000"/>
          </a:bodyPr>
          <a:lstStyle/>
          <a:p>
            <a:pPr marL="0" indent="0">
              <a:buNone/>
            </a:pPr>
            <a:r>
              <a:rPr lang="en-GB" dirty="0"/>
              <a:t>Again from Wikipedia:</a:t>
            </a:r>
          </a:p>
          <a:p>
            <a:r>
              <a:rPr lang="en-GB" dirty="0"/>
              <a:t>Software development is the process of </a:t>
            </a:r>
            <a:r>
              <a:rPr lang="en-GB" b="1" dirty="0"/>
              <a:t>conceiving</a:t>
            </a:r>
            <a:r>
              <a:rPr lang="en-GB" dirty="0"/>
              <a:t>, </a:t>
            </a:r>
            <a:r>
              <a:rPr lang="en-GB" b="1" dirty="0"/>
              <a:t>specifying</a:t>
            </a:r>
            <a:r>
              <a:rPr lang="en-GB" dirty="0"/>
              <a:t>, </a:t>
            </a:r>
            <a:r>
              <a:rPr lang="en-GB" b="1" dirty="0"/>
              <a:t>designing</a:t>
            </a:r>
            <a:r>
              <a:rPr lang="en-GB" dirty="0"/>
              <a:t>, </a:t>
            </a:r>
            <a:r>
              <a:rPr lang="en-GB" b="1" dirty="0"/>
              <a:t>programming</a:t>
            </a:r>
            <a:r>
              <a:rPr lang="en-GB" dirty="0"/>
              <a:t>, </a:t>
            </a:r>
            <a:r>
              <a:rPr lang="en-GB" b="1" dirty="0"/>
              <a:t>documenting</a:t>
            </a:r>
            <a:r>
              <a:rPr lang="en-GB" dirty="0"/>
              <a:t>, </a:t>
            </a:r>
            <a:r>
              <a:rPr lang="en-GB" b="1" dirty="0"/>
              <a:t>testing</a:t>
            </a:r>
            <a:r>
              <a:rPr lang="en-GB" dirty="0"/>
              <a:t>, and </a:t>
            </a:r>
            <a:r>
              <a:rPr lang="en-GB" b="1" dirty="0"/>
              <a:t>bug fixing</a:t>
            </a:r>
            <a:r>
              <a:rPr lang="en-GB" dirty="0"/>
              <a:t> involved in creating and maintaining applications, frameworks, or other software components.</a:t>
            </a:r>
          </a:p>
        </p:txBody>
      </p:sp>
      <p:sp>
        <p:nvSpPr>
          <p:cNvPr id="4" name="Content Placeholder 3">
            <a:extLst>
              <a:ext uri="{FF2B5EF4-FFF2-40B4-BE49-F238E27FC236}">
                <a16:creationId xmlns:a16="http://schemas.microsoft.com/office/drawing/2014/main" id="{6D232B29-9491-4A77-8AB2-EA10889A63C5}"/>
              </a:ext>
            </a:extLst>
          </p:cNvPr>
          <p:cNvSpPr>
            <a:spLocks noGrp="1"/>
          </p:cNvSpPr>
          <p:nvPr>
            <p:ph sz="half" idx="2"/>
          </p:nvPr>
        </p:nvSpPr>
        <p:spPr/>
        <p:txBody>
          <a:bodyPr>
            <a:normAutofit lnSpcReduction="10000"/>
          </a:bodyPr>
          <a:lstStyle/>
          <a:p>
            <a:pPr marL="514350" indent="-514350">
              <a:buFont typeface="+mj-lt"/>
              <a:buAutoNum type="arabicPeriod"/>
            </a:pPr>
            <a:r>
              <a:rPr lang="en-GB" b="1" dirty="0"/>
              <a:t>Conceiving</a:t>
            </a:r>
            <a:r>
              <a:rPr lang="en-GB" dirty="0"/>
              <a:t> or coming up with an idea.</a:t>
            </a:r>
          </a:p>
          <a:p>
            <a:pPr marL="514350" indent="-514350">
              <a:buFont typeface="+mj-lt"/>
              <a:buAutoNum type="arabicPeriod"/>
            </a:pPr>
            <a:r>
              <a:rPr lang="en-GB" b="1" dirty="0"/>
              <a:t>Specifying</a:t>
            </a:r>
            <a:r>
              <a:rPr lang="en-GB" dirty="0"/>
              <a:t> the requirements.</a:t>
            </a:r>
          </a:p>
          <a:p>
            <a:pPr marL="514350" indent="-514350">
              <a:buFont typeface="+mj-lt"/>
              <a:buAutoNum type="arabicPeriod"/>
            </a:pPr>
            <a:r>
              <a:rPr lang="en-GB" b="1" dirty="0"/>
              <a:t>Designing</a:t>
            </a:r>
            <a:r>
              <a:rPr lang="en-GB" dirty="0"/>
              <a:t> (we use UML).</a:t>
            </a:r>
          </a:p>
          <a:p>
            <a:pPr marL="514350" indent="-514350">
              <a:buFont typeface="+mj-lt"/>
              <a:buAutoNum type="arabicPeriod"/>
            </a:pPr>
            <a:r>
              <a:rPr lang="en-GB" b="1" dirty="0"/>
              <a:t>Programming.</a:t>
            </a:r>
            <a:endParaRPr lang="en-GB" dirty="0"/>
          </a:p>
          <a:p>
            <a:pPr marL="514350" indent="-514350">
              <a:buFont typeface="+mj-lt"/>
              <a:buAutoNum type="arabicPeriod"/>
            </a:pPr>
            <a:r>
              <a:rPr lang="en-GB" b="1" dirty="0"/>
              <a:t>Documenting</a:t>
            </a:r>
            <a:r>
              <a:rPr lang="en-GB" dirty="0"/>
              <a:t> is fundamental for reuse.</a:t>
            </a:r>
          </a:p>
          <a:p>
            <a:pPr marL="514350" indent="-514350">
              <a:buFont typeface="+mj-lt"/>
              <a:buAutoNum type="arabicPeriod"/>
            </a:pPr>
            <a:r>
              <a:rPr lang="en-GB" b="1" dirty="0"/>
              <a:t>Testing</a:t>
            </a:r>
            <a:r>
              <a:rPr lang="en-GB" dirty="0"/>
              <a:t> (we will use unit testing).</a:t>
            </a:r>
          </a:p>
          <a:p>
            <a:pPr marL="514350" indent="-514350">
              <a:buFont typeface="+mj-lt"/>
              <a:buAutoNum type="arabicPeriod"/>
            </a:pPr>
            <a:r>
              <a:rPr lang="en-GB" b="1" dirty="0"/>
              <a:t>Bug fixing</a:t>
            </a:r>
            <a:r>
              <a:rPr lang="en-GB" dirty="0"/>
              <a:t> in production.</a:t>
            </a:r>
          </a:p>
        </p:txBody>
      </p:sp>
    </p:spTree>
    <p:extLst>
      <p:ext uri="{BB962C8B-B14F-4D97-AF65-F5344CB8AC3E}">
        <p14:creationId xmlns:p14="http://schemas.microsoft.com/office/powerpoint/2010/main" val="394854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6E9F0C-D5A7-4F8F-A278-79D0285580CD}"/>
              </a:ext>
            </a:extLst>
          </p:cNvPr>
          <p:cNvSpPr>
            <a:spLocks noGrp="1"/>
          </p:cNvSpPr>
          <p:nvPr>
            <p:ph type="title"/>
          </p:nvPr>
        </p:nvSpPr>
        <p:spPr/>
        <p:txBody>
          <a:bodyPr/>
          <a:lstStyle/>
          <a:p>
            <a:r>
              <a:rPr lang="en-GB" dirty="0"/>
              <a:t>What is Engineering?</a:t>
            </a:r>
          </a:p>
        </p:txBody>
      </p:sp>
      <p:sp>
        <p:nvSpPr>
          <p:cNvPr id="8" name="Content Placeholder 7">
            <a:extLst>
              <a:ext uri="{FF2B5EF4-FFF2-40B4-BE49-F238E27FC236}">
                <a16:creationId xmlns:a16="http://schemas.microsoft.com/office/drawing/2014/main" id="{B5155F46-A9A6-4583-A586-053C285CED27}"/>
              </a:ext>
            </a:extLst>
          </p:cNvPr>
          <p:cNvSpPr>
            <a:spLocks noGrp="1"/>
          </p:cNvSpPr>
          <p:nvPr>
            <p:ph idx="1"/>
          </p:nvPr>
        </p:nvSpPr>
        <p:spPr/>
        <p:txBody>
          <a:bodyPr>
            <a:normAutofit fontScale="92500" lnSpcReduction="20000"/>
          </a:bodyPr>
          <a:lstStyle/>
          <a:p>
            <a:pPr marL="0" indent="0">
              <a:buNone/>
            </a:pPr>
            <a:r>
              <a:rPr lang="en-GB" dirty="0"/>
              <a:t>From Wikipedia:</a:t>
            </a:r>
          </a:p>
          <a:p>
            <a:r>
              <a:rPr lang="en-GB" dirty="0"/>
              <a:t>Engineering is the </a:t>
            </a:r>
            <a:r>
              <a:rPr lang="en-GB" b="1" dirty="0"/>
              <a:t>creative application of science</a:t>
            </a:r>
            <a:r>
              <a:rPr lang="en-GB" dirty="0"/>
              <a:t>, </a:t>
            </a:r>
            <a:r>
              <a:rPr lang="en-GB" b="1" dirty="0"/>
              <a:t>mathematical methods</a:t>
            </a:r>
            <a:r>
              <a:rPr lang="en-GB" dirty="0"/>
              <a:t>, and </a:t>
            </a:r>
            <a:r>
              <a:rPr lang="en-GB" b="1" dirty="0"/>
              <a:t>empirical evidence</a:t>
            </a:r>
            <a:r>
              <a:rPr lang="en-GB" dirty="0"/>
              <a:t> to the innovation, design, construction, operation and maintenance of structures, machines, materials, devices, systems, processes, and organizations.</a:t>
            </a:r>
          </a:p>
          <a:p>
            <a:pPr marL="0" indent="0">
              <a:buNone/>
            </a:pPr>
            <a:r>
              <a:rPr lang="en-GB" dirty="0"/>
              <a:t>Engineering has three strands:</a:t>
            </a:r>
          </a:p>
          <a:p>
            <a:pPr marL="514350" indent="-514350">
              <a:buFont typeface="+mj-lt"/>
              <a:buAutoNum type="arabicPeriod"/>
            </a:pPr>
            <a:r>
              <a:rPr lang="en-GB" dirty="0"/>
              <a:t>The </a:t>
            </a:r>
            <a:r>
              <a:rPr lang="en-GB" b="1" dirty="0"/>
              <a:t>application of science </a:t>
            </a:r>
            <a:r>
              <a:rPr lang="en-GB" dirty="0"/>
              <a:t>– computer science underpins software development.</a:t>
            </a:r>
          </a:p>
          <a:p>
            <a:pPr marL="514350" indent="-514350">
              <a:buFont typeface="+mj-lt"/>
              <a:buAutoNum type="arabicPeriod"/>
            </a:pPr>
            <a:r>
              <a:rPr lang="en-GB" b="1" dirty="0"/>
              <a:t>Mathematical methods </a:t>
            </a:r>
            <a:r>
              <a:rPr lang="en-GB" dirty="0"/>
              <a:t>to model (not in the module).  From computer science.</a:t>
            </a:r>
          </a:p>
          <a:p>
            <a:pPr marL="514350" indent="-514350">
              <a:buFont typeface="+mj-lt"/>
              <a:buAutoNum type="arabicPeriod"/>
            </a:pPr>
            <a:r>
              <a:rPr lang="en-GB" b="1" dirty="0"/>
              <a:t>Empirical evidence </a:t>
            </a:r>
            <a:r>
              <a:rPr lang="en-GB" dirty="0"/>
              <a:t>means that we measure something to gain information (e.g. testing).</a:t>
            </a:r>
          </a:p>
        </p:txBody>
      </p:sp>
    </p:spTree>
    <p:extLst>
      <p:ext uri="{BB962C8B-B14F-4D97-AF65-F5344CB8AC3E}">
        <p14:creationId xmlns:p14="http://schemas.microsoft.com/office/powerpoint/2010/main" val="266507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p:txBody>
          <a:bodyPr/>
          <a:lstStyle/>
          <a:p>
            <a:r>
              <a:rPr lang="en-GB" dirty="0"/>
              <a:t>So what is Software Engineering?</a:t>
            </a:r>
          </a:p>
        </p:txBody>
      </p:sp>
      <p:sp>
        <p:nvSpPr>
          <p:cNvPr id="3" name="Content Placeholder 2">
            <a:extLst>
              <a:ext uri="{FF2B5EF4-FFF2-40B4-BE49-F238E27FC236}">
                <a16:creationId xmlns:a16="http://schemas.microsoft.com/office/drawing/2014/main" id="{A537FA25-9099-4C12-A916-FFB9B6590475}"/>
              </a:ext>
            </a:extLst>
          </p:cNvPr>
          <p:cNvSpPr>
            <a:spLocks noGrp="1"/>
          </p:cNvSpPr>
          <p:nvPr>
            <p:ph idx="1"/>
          </p:nvPr>
        </p:nvSpPr>
        <p:spPr/>
        <p:txBody>
          <a:bodyPr/>
          <a:lstStyle/>
          <a:p>
            <a:pPr marL="0" indent="0">
              <a:buNone/>
            </a:pPr>
            <a:r>
              <a:rPr lang="en-GB" dirty="0"/>
              <a:t>The working definition for the module:</a:t>
            </a:r>
          </a:p>
          <a:p>
            <a:pPr marL="0" indent="0">
              <a:buNone/>
            </a:pPr>
            <a:endParaRPr lang="en-GB" dirty="0"/>
          </a:p>
          <a:p>
            <a:pPr marL="0" indent="0">
              <a:buNone/>
            </a:pPr>
            <a:r>
              <a:rPr lang="en-GB" i="1" dirty="0"/>
              <a:t>A collection of techniques (e.g. designing, programming, testing) to develop software using ideas from computer science in a manner that is systematic.  We require evidence about our software to determine if it is working as expected.</a:t>
            </a:r>
          </a:p>
        </p:txBody>
      </p:sp>
    </p:spTree>
    <p:extLst>
      <p:ext uri="{BB962C8B-B14F-4D97-AF65-F5344CB8AC3E}">
        <p14:creationId xmlns:p14="http://schemas.microsoft.com/office/powerpoint/2010/main" val="136588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06848A-8B1F-40A9-B4D8-033BA9D20C53}"/>
              </a:ext>
            </a:extLst>
          </p:cNvPr>
          <p:cNvSpPr>
            <a:spLocks noGrp="1"/>
          </p:cNvSpPr>
          <p:nvPr>
            <p:ph type="title"/>
          </p:nvPr>
        </p:nvSpPr>
        <p:spPr/>
        <p:txBody>
          <a:bodyPr/>
          <a:lstStyle/>
          <a:p>
            <a:r>
              <a:rPr lang="en-GB" dirty="0"/>
              <a:t>What is a Method?</a:t>
            </a:r>
          </a:p>
        </p:txBody>
      </p:sp>
      <p:sp>
        <p:nvSpPr>
          <p:cNvPr id="5" name="Content Placeholder 4">
            <a:extLst>
              <a:ext uri="{FF2B5EF4-FFF2-40B4-BE49-F238E27FC236}">
                <a16:creationId xmlns:a16="http://schemas.microsoft.com/office/drawing/2014/main" id="{26A442A9-7BF4-47D7-BF53-B85F2D6A97FC}"/>
              </a:ext>
            </a:extLst>
          </p:cNvPr>
          <p:cNvSpPr>
            <a:spLocks noGrp="1"/>
          </p:cNvSpPr>
          <p:nvPr>
            <p:ph sz="half" idx="1"/>
          </p:nvPr>
        </p:nvSpPr>
        <p:spPr/>
        <p:txBody>
          <a:bodyPr/>
          <a:lstStyle/>
          <a:p>
            <a:pPr marL="0" indent="0">
              <a:buNone/>
            </a:pPr>
            <a:r>
              <a:rPr lang="en-GB" dirty="0"/>
              <a:t>Effectively, an approach to do something – a series of steps.</a:t>
            </a:r>
          </a:p>
          <a:p>
            <a:pPr marL="0" indent="0">
              <a:buNone/>
            </a:pPr>
            <a:r>
              <a:rPr lang="en-GB" dirty="0"/>
              <a:t>Software engineering is underpinned by the </a:t>
            </a:r>
            <a:r>
              <a:rPr lang="en-GB" i="1" dirty="0"/>
              <a:t>Software Development Lifecycle.</a:t>
            </a:r>
          </a:p>
          <a:p>
            <a:pPr marL="0" indent="0">
              <a:buNone/>
            </a:pPr>
            <a:r>
              <a:rPr lang="en-GB" dirty="0"/>
              <a:t>Three key methods:</a:t>
            </a:r>
          </a:p>
          <a:p>
            <a:pPr marL="514350" indent="-514350">
              <a:buFont typeface="+mj-lt"/>
              <a:buAutoNum type="arabicPeriod"/>
            </a:pPr>
            <a:r>
              <a:rPr lang="en-GB" dirty="0"/>
              <a:t>Waterfall.</a:t>
            </a:r>
          </a:p>
          <a:p>
            <a:pPr marL="514350" indent="-514350">
              <a:buFont typeface="+mj-lt"/>
              <a:buAutoNum type="arabicPeriod"/>
            </a:pPr>
            <a:r>
              <a:rPr lang="en-GB" dirty="0"/>
              <a:t>Spiral or incremental.</a:t>
            </a:r>
          </a:p>
          <a:p>
            <a:pPr marL="514350" indent="-514350">
              <a:buFont typeface="+mj-lt"/>
              <a:buAutoNum type="arabicPeriod"/>
            </a:pPr>
            <a:r>
              <a:rPr lang="en-GB" dirty="0"/>
              <a:t>Agile.</a:t>
            </a:r>
          </a:p>
        </p:txBody>
      </p:sp>
      <p:pic>
        <p:nvPicPr>
          <p:cNvPr id="8" name="Content Placeholder 7" descr="A close up of text on a white background&#10;&#10;Description generated with very high confidence">
            <a:extLst>
              <a:ext uri="{FF2B5EF4-FFF2-40B4-BE49-F238E27FC236}">
                <a16:creationId xmlns:a16="http://schemas.microsoft.com/office/drawing/2014/main" id="{3CA1EA46-8A23-4302-9E3D-E5D73DC713C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378446"/>
            <a:ext cx="5181600" cy="3245696"/>
          </a:xfrm>
        </p:spPr>
      </p:pic>
      <p:sp>
        <p:nvSpPr>
          <p:cNvPr id="9" name="TextBox 8">
            <a:extLst>
              <a:ext uri="{FF2B5EF4-FFF2-40B4-BE49-F238E27FC236}">
                <a16:creationId xmlns:a16="http://schemas.microsoft.com/office/drawing/2014/main" id="{97332EC0-C8B7-4466-B14A-5CF7BDB63589}"/>
              </a:ext>
            </a:extLst>
          </p:cNvPr>
          <p:cNvSpPr txBox="1"/>
          <p:nvPr/>
        </p:nvSpPr>
        <p:spPr>
          <a:xfrm>
            <a:off x="6172200" y="5624142"/>
            <a:ext cx="5181600" cy="230832"/>
          </a:xfrm>
          <a:prstGeom prst="rect">
            <a:avLst/>
          </a:prstGeom>
          <a:noFill/>
        </p:spPr>
        <p:txBody>
          <a:bodyPr wrap="square" rtlCol="0">
            <a:spAutoFit/>
          </a:bodyPr>
          <a:lstStyle/>
          <a:p>
            <a:r>
              <a:rPr lang="en-GB" sz="900">
                <a:hlinkClick r:id="rId3" tooltip="https://en.wikibooks.org/wiki/Introduction_to_Software_Engineering/Process/Life_Cycle"/>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551437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Waterfall Method</a:t>
            </a:r>
          </a:p>
        </p:txBody>
      </p:sp>
      <p:sp>
        <p:nvSpPr>
          <p:cNvPr id="4" name="Content Placeholder 3">
            <a:extLst>
              <a:ext uri="{FF2B5EF4-FFF2-40B4-BE49-F238E27FC236}">
                <a16:creationId xmlns:a16="http://schemas.microsoft.com/office/drawing/2014/main" id="{EF5D4B76-BAB7-419C-815D-4E5F977F24BA}"/>
              </a:ext>
            </a:extLst>
          </p:cNvPr>
          <p:cNvSpPr>
            <a:spLocks noGrp="1"/>
          </p:cNvSpPr>
          <p:nvPr>
            <p:ph sz="half" idx="1"/>
          </p:nvPr>
        </p:nvSpPr>
        <p:spPr/>
        <p:txBody>
          <a:bodyPr>
            <a:normAutofit fontScale="85000" lnSpcReduction="20000"/>
          </a:bodyPr>
          <a:lstStyle/>
          <a:p>
            <a:pPr marL="0" indent="0">
              <a:buNone/>
            </a:pPr>
            <a:r>
              <a:rPr lang="en-GB" dirty="0"/>
              <a:t>Each stage is completed before moving onto the next. </a:t>
            </a:r>
          </a:p>
          <a:p>
            <a:r>
              <a:rPr lang="en-GB" b="1" dirty="0"/>
              <a:t>Requirements gathering</a:t>
            </a:r>
            <a:r>
              <a:rPr lang="en-GB" dirty="0"/>
              <a:t> or defining what is needed in the software.</a:t>
            </a:r>
          </a:p>
          <a:p>
            <a:r>
              <a:rPr lang="en-GB" b="1" dirty="0"/>
              <a:t>Analysis of the requirements</a:t>
            </a:r>
            <a:r>
              <a:rPr lang="en-GB" dirty="0"/>
              <a:t> to define models and rules.</a:t>
            </a:r>
          </a:p>
          <a:p>
            <a:r>
              <a:rPr lang="en-GB" b="1" dirty="0"/>
              <a:t>Design</a:t>
            </a:r>
            <a:r>
              <a:rPr lang="en-GB" dirty="0"/>
              <a:t> to produce the software architecture.</a:t>
            </a:r>
          </a:p>
          <a:p>
            <a:r>
              <a:rPr lang="en-GB" b="1" dirty="0"/>
              <a:t>Coding</a:t>
            </a:r>
            <a:r>
              <a:rPr lang="en-GB" dirty="0"/>
              <a:t> to build the software.</a:t>
            </a:r>
          </a:p>
          <a:p>
            <a:r>
              <a:rPr lang="en-GB" b="1" dirty="0"/>
              <a:t>Testing</a:t>
            </a:r>
            <a:r>
              <a:rPr lang="en-GB" dirty="0"/>
              <a:t> to ensure the software is working as expected.</a:t>
            </a:r>
          </a:p>
          <a:p>
            <a:r>
              <a:rPr lang="en-GB" b="1" dirty="0"/>
              <a:t>Operation</a:t>
            </a:r>
            <a:r>
              <a:rPr lang="en-GB" dirty="0"/>
              <a:t> of the software where needed.</a:t>
            </a:r>
          </a:p>
        </p:txBody>
      </p:sp>
      <p:pic>
        <p:nvPicPr>
          <p:cNvPr id="7" name="Content Placeholder 6" descr="A black sign with white text&#10;&#10;Description generated with high confidence">
            <a:extLst>
              <a:ext uri="{FF2B5EF4-FFF2-40B4-BE49-F238E27FC236}">
                <a16:creationId xmlns:a16="http://schemas.microsoft.com/office/drawing/2014/main" id="{05D6278A-418C-49D4-9CD7-75DB9D8880B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058194"/>
            <a:ext cx="5181600" cy="3886200"/>
          </a:xfrm>
        </p:spPr>
      </p:pic>
      <p:sp>
        <p:nvSpPr>
          <p:cNvPr id="8" name="TextBox 7">
            <a:extLst>
              <a:ext uri="{FF2B5EF4-FFF2-40B4-BE49-F238E27FC236}">
                <a16:creationId xmlns:a16="http://schemas.microsoft.com/office/drawing/2014/main" id="{7F06ADF4-31C5-4D72-B6AD-98A19B8D6CCB}"/>
              </a:ext>
            </a:extLst>
          </p:cNvPr>
          <p:cNvSpPr txBox="1"/>
          <p:nvPr/>
        </p:nvSpPr>
        <p:spPr>
          <a:xfrm>
            <a:off x="6172200" y="5944394"/>
            <a:ext cx="5181600" cy="230832"/>
          </a:xfrm>
          <a:prstGeom prst="rect">
            <a:avLst/>
          </a:prstGeom>
          <a:noFill/>
        </p:spPr>
        <p:txBody>
          <a:bodyPr wrap="square" rtlCol="0">
            <a:spAutoFit/>
          </a:bodyPr>
          <a:lstStyle/>
          <a:p>
            <a:r>
              <a:rPr lang="en-GB" sz="900">
                <a:hlinkClick r:id="rId3" tooltip="https://commons.wikimedia.org/wiki/File:Waterfall_model.sv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422606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Spiral Method</a:t>
            </a:r>
          </a:p>
        </p:txBody>
      </p:sp>
      <p:sp>
        <p:nvSpPr>
          <p:cNvPr id="4" name="Content Placeholder 3">
            <a:extLst>
              <a:ext uri="{FF2B5EF4-FFF2-40B4-BE49-F238E27FC236}">
                <a16:creationId xmlns:a16="http://schemas.microsoft.com/office/drawing/2014/main" id="{577F84E8-77E4-4D04-AE70-43646DD66710}"/>
              </a:ext>
            </a:extLst>
          </p:cNvPr>
          <p:cNvSpPr>
            <a:spLocks noGrp="1"/>
          </p:cNvSpPr>
          <p:nvPr>
            <p:ph sz="half" idx="1"/>
          </p:nvPr>
        </p:nvSpPr>
        <p:spPr/>
        <p:txBody>
          <a:bodyPr>
            <a:normAutofit lnSpcReduction="10000"/>
          </a:bodyPr>
          <a:lstStyle/>
          <a:p>
            <a:pPr marL="0" indent="0">
              <a:buNone/>
            </a:pPr>
            <a:r>
              <a:rPr lang="en-GB" dirty="0"/>
              <a:t>Software is iteratively developed through four stages to produce better prototypes.</a:t>
            </a:r>
          </a:p>
          <a:p>
            <a:pPr marL="514350" indent="-514350">
              <a:buFont typeface="+mj-lt"/>
              <a:buAutoNum type="arabicPeriod"/>
            </a:pPr>
            <a:r>
              <a:rPr lang="en-GB" b="1" dirty="0"/>
              <a:t>Determine objectives </a:t>
            </a:r>
            <a:r>
              <a:rPr lang="en-GB" dirty="0"/>
              <a:t>for this iteration.</a:t>
            </a:r>
          </a:p>
          <a:p>
            <a:pPr marL="514350" indent="-514350">
              <a:buFont typeface="+mj-lt"/>
              <a:buAutoNum type="arabicPeriod"/>
            </a:pPr>
            <a:r>
              <a:rPr lang="en-GB" b="1" dirty="0"/>
              <a:t>Identify and resolve risks </a:t>
            </a:r>
            <a:r>
              <a:rPr lang="en-GB" dirty="0"/>
              <a:t>for this iteration.</a:t>
            </a:r>
          </a:p>
          <a:p>
            <a:pPr marL="514350" indent="-514350">
              <a:buFont typeface="+mj-lt"/>
              <a:buAutoNum type="arabicPeriod"/>
            </a:pPr>
            <a:r>
              <a:rPr lang="en-GB" b="1" dirty="0"/>
              <a:t>Development and test </a:t>
            </a:r>
            <a:r>
              <a:rPr lang="en-GB" dirty="0"/>
              <a:t>for this iteration.</a:t>
            </a:r>
          </a:p>
          <a:p>
            <a:pPr marL="514350" indent="-514350">
              <a:buFont typeface="+mj-lt"/>
              <a:buAutoNum type="arabicPeriod"/>
            </a:pPr>
            <a:r>
              <a:rPr lang="en-GB" b="1" dirty="0"/>
              <a:t>Plan the next iteration</a:t>
            </a:r>
            <a:r>
              <a:rPr lang="en-GB" dirty="0"/>
              <a:t>.</a:t>
            </a:r>
          </a:p>
        </p:txBody>
      </p:sp>
      <p:pic>
        <p:nvPicPr>
          <p:cNvPr id="7" name="Content Placeholder 6" descr="A close up of a logo&#10;&#10;Description generated with high confidence">
            <a:extLst>
              <a:ext uri="{FF2B5EF4-FFF2-40B4-BE49-F238E27FC236}">
                <a16:creationId xmlns:a16="http://schemas.microsoft.com/office/drawing/2014/main" id="{3C8B58CB-FCFB-469D-A4B1-7A37AB9C5CE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1842294"/>
            <a:ext cx="5181600" cy="4318000"/>
          </a:xfrm>
        </p:spPr>
      </p:pic>
      <p:sp>
        <p:nvSpPr>
          <p:cNvPr id="8" name="TextBox 7">
            <a:extLst>
              <a:ext uri="{FF2B5EF4-FFF2-40B4-BE49-F238E27FC236}">
                <a16:creationId xmlns:a16="http://schemas.microsoft.com/office/drawing/2014/main" id="{E3C258F2-8404-458F-8CB8-60DA9BFF6D84}"/>
              </a:ext>
            </a:extLst>
          </p:cNvPr>
          <p:cNvSpPr txBox="1"/>
          <p:nvPr/>
        </p:nvSpPr>
        <p:spPr>
          <a:xfrm>
            <a:off x="6172200" y="6160294"/>
            <a:ext cx="5181600" cy="230832"/>
          </a:xfrm>
          <a:prstGeom prst="rect">
            <a:avLst/>
          </a:prstGeom>
          <a:noFill/>
        </p:spPr>
        <p:txBody>
          <a:bodyPr wrap="square" rtlCol="0">
            <a:spAutoFit/>
          </a:bodyPr>
          <a:lstStyle/>
          <a:p>
            <a:r>
              <a:rPr lang="en-GB" sz="900">
                <a:hlinkClick r:id="rId3" tooltip="https://en.wikipedia.org/wiki/Spiral_model"/>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43032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0E20EE-03A1-4329-AC65-3FC76635B659}"/>
              </a:ext>
            </a:extLst>
          </p:cNvPr>
          <p:cNvSpPr>
            <a:spLocks noGrp="1"/>
          </p:cNvSpPr>
          <p:nvPr>
            <p:ph type="title"/>
          </p:nvPr>
        </p:nvSpPr>
        <p:spPr/>
        <p:txBody>
          <a:bodyPr/>
          <a:lstStyle/>
          <a:p>
            <a:r>
              <a:rPr lang="en-GB" dirty="0"/>
              <a:t>Agile Method</a:t>
            </a:r>
          </a:p>
        </p:txBody>
      </p:sp>
      <p:sp>
        <p:nvSpPr>
          <p:cNvPr id="5" name="Content Placeholder 4">
            <a:extLst>
              <a:ext uri="{FF2B5EF4-FFF2-40B4-BE49-F238E27FC236}">
                <a16:creationId xmlns:a16="http://schemas.microsoft.com/office/drawing/2014/main" id="{A20AAA3C-F17F-46DE-ADF1-C46C3881BCE4}"/>
              </a:ext>
            </a:extLst>
          </p:cNvPr>
          <p:cNvSpPr>
            <a:spLocks noGrp="1"/>
          </p:cNvSpPr>
          <p:nvPr>
            <p:ph sz="half" idx="1"/>
          </p:nvPr>
        </p:nvSpPr>
        <p:spPr/>
        <p:txBody>
          <a:bodyPr>
            <a:normAutofit lnSpcReduction="10000"/>
          </a:bodyPr>
          <a:lstStyle/>
          <a:p>
            <a:pPr marL="0" indent="0">
              <a:buNone/>
            </a:pPr>
            <a:r>
              <a:rPr lang="en-GB" dirty="0"/>
              <a:t>Extend the iterative ideas, but focus on </a:t>
            </a:r>
            <a:r>
              <a:rPr lang="en-GB" b="1" dirty="0"/>
              <a:t>human-centric</a:t>
            </a:r>
            <a:r>
              <a:rPr lang="en-GB" dirty="0"/>
              <a:t> ideas.</a:t>
            </a:r>
          </a:p>
          <a:p>
            <a:pPr marL="0" indent="0">
              <a:buNone/>
            </a:pPr>
            <a:r>
              <a:rPr lang="en-GB" dirty="0"/>
              <a:t>Software is </a:t>
            </a:r>
            <a:r>
              <a:rPr lang="en-GB" b="1" dirty="0"/>
              <a:t>evolved</a:t>
            </a:r>
            <a:r>
              <a:rPr lang="en-GB" dirty="0"/>
              <a:t> by collaboration between developers and clients.</a:t>
            </a:r>
          </a:p>
          <a:p>
            <a:pPr marL="0" indent="0">
              <a:buNone/>
            </a:pPr>
            <a:r>
              <a:rPr lang="en-GB" dirty="0"/>
              <a:t>Teams are </a:t>
            </a:r>
            <a:r>
              <a:rPr lang="en-GB" b="1" dirty="0"/>
              <a:t>self-organising </a:t>
            </a:r>
            <a:r>
              <a:rPr lang="en-GB" dirty="0"/>
              <a:t>and support multiple parts of the process.</a:t>
            </a:r>
          </a:p>
          <a:p>
            <a:pPr marL="0" indent="0">
              <a:buNone/>
            </a:pPr>
            <a:r>
              <a:rPr lang="en-GB" dirty="0"/>
              <a:t>Teams can </a:t>
            </a:r>
            <a:r>
              <a:rPr lang="en-GB" b="1" dirty="0"/>
              <a:t>adapt</a:t>
            </a:r>
            <a:r>
              <a:rPr lang="en-GB" dirty="0"/>
              <a:t> (</a:t>
            </a:r>
            <a:r>
              <a:rPr lang="en-GB" i="1" dirty="0"/>
              <a:t>be agile</a:t>
            </a:r>
            <a:r>
              <a:rPr lang="en-GB" dirty="0"/>
              <a:t>) as requirements and challenges evolve.</a:t>
            </a:r>
          </a:p>
        </p:txBody>
      </p:sp>
      <p:pic>
        <p:nvPicPr>
          <p:cNvPr id="8" name="Content Placeholder 7" descr="A close up of a map&#10;&#10;Description generated with high confidence">
            <a:extLst>
              <a:ext uri="{FF2B5EF4-FFF2-40B4-BE49-F238E27FC236}">
                <a16:creationId xmlns:a16="http://schemas.microsoft.com/office/drawing/2014/main" id="{219F360A-8BAE-47D4-899E-C5BC33354FB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070164"/>
            <a:ext cx="5181600" cy="3862260"/>
          </a:xfrm>
        </p:spPr>
      </p:pic>
      <p:sp>
        <p:nvSpPr>
          <p:cNvPr id="9" name="TextBox 8">
            <a:extLst>
              <a:ext uri="{FF2B5EF4-FFF2-40B4-BE49-F238E27FC236}">
                <a16:creationId xmlns:a16="http://schemas.microsoft.com/office/drawing/2014/main" id="{A8DD8887-983A-4B0E-B0BD-1BFD3E3E52A3}"/>
              </a:ext>
            </a:extLst>
          </p:cNvPr>
          <p:cNvSpPr txBox="1"/>
          <p:nvPr/>
        </p:nvSpPr>
        <p:spPr>
          <a:xfrm>
            <a:off x="6172200" y="5932424"/>
            <a:ext cx="5181600" cy="230832"/>
          </a:xfrm>
          <a:prstGeom prst="rect">
            <a:avLst/>
          </a:prstGeom>
          <a:noFill/>
        </p:spPr>
        <p:txBody>
          <a:bodyPr wrap="square" rtlCol="0">
            <a:spAutoFit/>
          </a:bodyPr>
          <a:lstStyle/>
          <a:p>
            <a:r>
              <a:rPr lang="en-GB" sz="900">
                <a:hlinkClick r:id="rId3" tooltip="https://softwareengineering.stackexchange.com/questions/193488/is-the-following-diagrams-correct-for-rad-and-agile-methodologies"/>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08885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p:txBody>
          <a:bodyPr/>
          <a:lstStyle/>
          <a:p>
            <a:r>
              <a:rPr lang="en-GB" dirty="0"/>
              <a:t>Linking to Module Learning Outcomes</a:t>
            </a:r>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idx="1"/>
          </p:nvPr>
        </p:nvSpPr>
        <p:spPr/>
        <p:txBody>
          <a:bodyPr>
            <a:normAutofit fontScale="92500" lnSpcReduction="20000"/>
          </a:bodyPr>
          <a:lstStyle/>
          <a:p>
            <a:pPr marL="514350" indent="-514350">
              <a:buFont typeface="+mj-lt"/>
              <a:buAutoNum type="arabicPeriod"/>
            </a:pPr>
            <a:r>
              <a:rPr lang="en-GB" b="1" dirty="0"/>
              <a:t>Demonstrate understanding </a:t>
            </a:r>
            <a:r>
              <a:rPr lang="en-GB" dirty="0"/>
              <a:t>of </a:t>
            </a:r>
            <a:r>
              <a:rPr lang="en-GB" i="1" dirty="0"/>
              <a:t>a modern software development lifecycle</a:t>
            </a:r>
            <a:r>
              <a:rPr lang="en-GB" dirty="0"/>
              <a:t>. (</a:t>
            </a:r>
            <a:r>
              <a:rPr lang="en-GB" b="1" dirty="0"/>
              <a:t>coursework</a:t>
            </a:r>
            <a:r>
              <a:rPr lang="en-GB" dirty="0"/>
              <a:t>)</a:t>
            </a:r>
          </a:p>
          <a:p>
            <a:pPr marL="514350" indent="-514350">
              <a:buFont typeface="+mj-lt"/>
              <a:buAutoNum type="arabicPeriod"/>
            </a:pPr>
            <a:r>
              <a:rPr lang="en-GB" b="1" dirty="0"/>
              <a:t>Explain</a:t>
            </a:r>
            <a:r>
              <a:rPr lang="en-GB" dirty="0"/>
              <a:t> the </a:t>
            </a:r>
            <a:r>
              <a:rPr lang="en-GB" i="1" dirty="0"/>
              <a:t>different techniques supporting modern software engineering methods</a:t>
            </a:r>
            <a:r>
              <a:rPr lang="en-GB" dirty="0"/>
              <a:t>. (</a:t>
            </a:r>
            <a:r>
              <a:rPr lang="en-GB" b="1" dirty="0"/>
              <a:t>exam</a:t>
            </a:r>
            <a:r>
              <a:rPr lang="en-GB" dirty="0"/>
              <a:t>)</a:t>
            </a:r>
          </a:p>
          <a:p>
            <a:pPr marL="514350" indent="-514350">
              <a:buFont typeface="+mj-lt"/>
              <a:buAutoNum type="arabicPeriod"/>
            </a:pPr>
            <a:r>
              <a:rPr lang="en-GB" b="1" dirty="0"/>
              <a:t>Define and analyse</a:t>
            </a:r>
            <a:r>
              <a:rPr lang="en-GB" dirty="0"/>
              <a:t> </a:t>
            </a:r>
            <a:r>
              <a:rPr lang="en-GB" i="1" dirty="0"/>
              <a:t>systems requirements and needs</a:t>
            </a:r>
            <a:r>
              <a:rPr lang="en-GB" dirty="0"/>
              <a:t> and </a:t>
            </a:r>
            <a:r>
              <a:rPr lang="en-GB" b="1" dirty="0"/>
              <a:t>specify</a:t>
            </a:r>
            <a:r>
              <a:rPr lang="en-GB" dirty="0"/>
              <a:t> </a:t>
            </a:r>
            <a:r>
              <a:rPr lang="en-GB" i="1" dirty="0"/>
              <a:t>a system design to deliver these requirements</a:t>
            </a:r>
            <a:r>
              <a:rPr lang="en-GB" dirty="0"/>
              <a:t>. (</a:t>
            </a:r>
            <a:r>
              <a:rPr lang="en-GB" b="1" dirty="0"/>
              <a:t>coursework</a:t>
            </a:r>
            <a:r>
              <a:rPr lang="en-GB" dirty="0"/>
              <a:t>)</a:t>
            </a:r>
          </a:p>
          <a:p>
            <a:pPr marL="514350" indent="-514350">
              <a:buFont typeface="+mj-lt"/>
              <a:buAutoNum type="arabicPeriod"/>
            </a:pPr>
            <a:r>
              <a:rPr lang="en-GB" b="1" dirty="0"/>
              <a:t>Apply</a:t>
            </a:r>
            <a:r>
              <a:rPr lang="en-GB" dirty="0"/>
              <a:t> </a:t>
            </a:r>
            <a:r>
              <a:rPr lang="en-GB" i="1" dirty="0"/>
              <a:t>modern software engineering methods and techniques to a software development project</a:t>
            </a:r>
            <a:r>
              <a:rPr lang="en-GB" dirty="0"/>
              <a:t>. (</a:t>
            </a:r>
            <a:r>
              <a:rPr lang="en-GB" b="1" dirty="0"/>
              <a:t>coursework</a:t>
            </a:r>
            <a:r>
              <a:rPr lang="en-GB" dirty="0"/>
              <a:t>)</a:t>
            </a:r>
          </a:p>
          <a:p>
            <a:pPr marL="514350" indent="-514350">
              <a:buFont typeface="+mj-lt"/>
              <a:buAutoNum type="arabicPeriod"/>
            </a:pPr>
            <a:r>
              <a:rPr lang="en-GB" b="1" dirty="0"/>
              <a:t>Explain</a:t>
            </a:r>
            <a:r>
              <a:rPr lang="en-GB" dirty="0"/>
              <a:t> the </a:t>
            </a:r>
            <a:r>
              <a:rPr lang="en-GB" i="1" dirty="0"/>
              <a:t>role of a computing professional in relation to social, ethical and legal issues surrounding projects</a:t>
            </a:r>
            <a:r>
              <a:rPr lang="en-GB" dirty="0"/>
              <a:t>. (</a:t>
            </a:r>
            <a:r>
              <a:rPr lang="en-GB" b="1" dirty="0"/>
              <a:t>exam</a:t>
            </a:r>
            <a:r>
              <a:rPr lang="en-GB" dirty="0"/>
              <a:t>)</a:t>
            </a:r>
          </a:p>
          <a:p>
            <a:pPr marL="514350" indent="-514350">
              <a:buFont typeface="+mj-lt"/>
              <a:buAutoNum type="arabicPeriod"/>
            </a:pPr>
            <a:r>
              <a:rPr lang="en-GB" b="1" dirty="0"/>
              <a:t>Consider</a:t>
            </a:r>
            <a:r>
              <a:rPr lang="en-GB" dirty="0"/>
              <a:t> </a:t>
            </a:r>
            <a:r>
              <a:rPr lang="en-GB" i="1" dirty="0"/>
              <a:t>information security requirements in the development and delivery of software</a:t>
            </a:r>
            <a:r>
              <a:rPr lang="en-GB" dirty="0"/>
              <a:t>. (</a:t>
            </a:r>
            <a:r>
              <a:rPr lang="en-GB" b="1" dirty="0"/>
              <a:t>exam</a:t>
            </a:r>
            <a:r>
              <a:rPr lang="en-GB" dirty="0"/>
              <a:t>)</a:t>
            </a:r>
          </a:p>
        </p:txBody>
      </p:sp>
    </p:spTree>
    <p:extLst>
      <p:ext uri="{BB962C8B-B14F-4D97-AF65-F5344CB8AC3E}">
        <p14:creationId xmlns:p14="http://schemas.microsoft.com/office/powerpoint/2010/main" val="341409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News</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idx="1"/>
          </p:nvPr>
        </p:nvSpPr>
        <p:spPr/>
        <p:txBody>
          <a:bodyPr/>
          <a:lstStyle/>
          <a:p>
            <a:r>
              <a:rPr lang="en-GB" dirty="0"/>
              <a:t>Coursework is available now!</a:t>
            </a:r>
          </a:p>
          <a:p>
            <a:r>
              <a:rPr lang="en-GB" dirty="0"/>
              <a:t>Specification is available at </a:t>
            </a:r>
            <a:r>
              <a:rPr lang="en-GB" dirty="0">
                <a:hlinkClick r:id="rId2"/>
              </a:rPr>
              <a:t>https://github.com/kevin-chalmers/set08103/tree/master/assessment</a:t>
            </a:r>
            <a:endParaRPr lang="en-GB" dirty="0"/>
          </a:p>
          <a:p>
            <a:r>
              <a:rPr lang="en-GB" dirty="0"/>
              <a:t>We will do a coursework group forming session in the next lecture.</a:t>
            </a:r>
          </a:p>
          <a:p>
            <a:pPr marL="0" indent="0">
              <a:buNone/>
            </a:pPr>
            <a:endParaRPr lang="en-GB" dirty="0"/>
          </a:p>
        </p:txBody>
      </p:sp>
    </p:spTree>
    <p:extLst>
      <p:ext uri="{BB962C8B-B14F-4D97-AF65-F5344CB8AC3E}">
        <p14:creationId xmlns:p14="http://schemas.microsoft.com/office/powerpoint/2010/main" val="2253548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9890EE-8011-416F-B0ED-17D759B56F5E}"/>
              </a:ext>
            </a:extLst>
          </p:cNvPr>
          <p:cNvSpPr>
            <a:spLocks noGrp="1"/>
          </p:cNvSpPr>
          <p:nvPr>
            <p:ph type="title"/>
          </p:nvPr>
        </p:nvSpPr>
        <p:spPr/>
        <p:txBody>
          <a:bodyPr/>
          <a:lstStyle/>
          <a:p>
            <a:r>
              <a:rPr lang="en-GB" dirty="0"/>
              <a:t>A Brief History of Software Engineering Methods</a:t>
            </a:r>
          </a:p>
        </p:txBody>
      </p:sp>
      <p:sp>
        <p:nvSpPr>
          <p:cNvPr id="5" name="Text Placeholder 4">
            <a:extLst>
              <a:ext uri="{FF2B5EF4-FFF2-40B4-BE49-F238E27FC236}">
                <a16:creationId xmlns:a16="http://schemas.microsoft.com/office/drawing/2014/main" id="{6777CE65-048F-44F7-88F6-EAB4295EA2C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47848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History of Software Engineering (part 1)</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idx="1"/>
          </p:nvPr>
        </p:nvSpPr>
        <p:spPr/>
        <p:txBody>
          <a:bodyPr>
            <a:normAutofit fontScale="92500" lnSpcReduction="20000"/>
          </a:bodyPr>
          <a:lstStyle/>
          <a:p>
            <a:pPr marL="0" indent="0">
              <a:buNone/>
            </a:pPr>
            <a:r>
              <a:rPr lang="en-GB" b="1" dirty="0"/>
              <a:t>Pre 1965 </a:t>
            </a:r>
            <a:r>
              <a:rPr lang="en-GB" dirty="0"/>
              <a:t>work on defining a discipline, but the term Software Engineering.</a:t>
            </a:r>
          </a:p>
          <a:p>
            <a:pPr marL="0" indent="0">
              <a:buNone/>
            </a:pPr>
            <a:r>
              <a:rPr lang="en-GB" b="1" dirty="0"/>
              <a:t>1965</a:t>
            </a:r>
            <a:r>
              <a:rPr lang="en-GB" dirty="0"/>
              <a:t> various letters to the ACM, lectures, and advertisements mention the term Software Engineering.</a:t>
            </a:r>
          </a:p>
          <a:p>
            <a:pPr marL="0" indent="0">
              <a:buNone/>
            </a:pPr>
            <a:r>
              <a:rPr lang="en-GB" b="1" dirty="0"/>
              <a:t>1965 to 1985 </a:t>
            </a:r>
            <a:r>
              <a:rPr lang="en-GB" i="1" dirty="0"/>
              <a:t>the software crisis </a:t>
            </a:r>
            <a:r>
              <a:rPr lang="en-GB" dirty="0"/>
              <a:t>- software runs over budget, schedule, causes faults that lead to loss of life. Software quality becomes a key idea.</a:t>
            </a:r>
          </a:p>
          <a:p>
            <a:pPr marL="0" indent="0">
              <a:buNone/>
            </a:pPr>
            <a:r>
              <a:rPr lang="en-GB" b="1" dirty="0"/>
              <a:t>1970s</a:t>
            </a:r>
            <a:r>
              <a:rPr lang="en-GB" dirty="0"/>
              <a:t> </a:t>
            </a:r>
            <a:r>
              <a:rPr lang="en-GB" i="1" dirty="0"/>
              <a:t>structured programming </a:t>
            </a:r>
            <a:r>
              <a:rPr lang="en-GB" dirty="0"/>
              <a:t>- using if, functions, etc.</a:t>
            </a:r>
          </a:p>
          <a:p>
            <a:pPr marL="0" indent="0">
              <a:buNone/>
            </a:pPr>
            <a:r>
              <a:rPr lang="en-GB" b="1" dirty="0"/>
              <a:t>1980s</a:t>
            </a:r>
            <a:r>
              <a:rPr lang="en-GB" dirty="0"/>
              <a:t> </a:t>
            </a:r>
            <a:r>
              <a:rPr lang="en-GB" i="1" dirty="0"/>
              <a:t>Structured Systems Analysis and Design Methodology (SSADM).</a:t>
            </a:r>
          </a:p>
          <a:p>
            <a:pPr marL="0" indent="0">
              <a:buNone/>
            </a:pPr>
            <a:r>
              <a:rPr lang="en-GB" b="1" dirty="0"/>
              <a:t>1985 to 1989 </a:t>
            </a:r>
            <a:r>
              <a:rPr lang="en-GB" i="1" dirty="0"/>
              <a:t>'no silver bullet' idea </a:t>
            </a:r>
            <a:r>
              <a:rPr lang="en-GB" dirty="0"/>
              <a:t>- no single technology or approach will solve the software crisis.</a:t>
            </a:r>
          </a:p>
          <a:p>
            <a:pPr marL="0" indent="0">
              <a:buNone/>
            </a:pPr>
            <a:r>
              <a:rPr lang="en-GB" b="1" dirty="0"/>
              <a:t>1990s</a:t>
            </a:r>
            <a:r>
              <a:rPr lang="en-GB" dirty="0"/>
              <a:t> </a:t>
            </a:r>
            <a:r>
              <a:rPr lang="en-GB" i="1" dirty="0"/>
              <a:t>Object-Oriented Programming (OOP).</a:t>
            </a:r>
          </a:p>
          <a:p>
            <a:pPr marL="0" indent="0">
              <a:buNone/>
            </a:pPr>
            <a:r>
              <a:rPr lang="en-GB" b="1" dirty="0"/>
              <a:t>1990s</a:t>
            </a:r>
            <a:r>
              <a:rPr lang="en-GB" dirty="0"/>
              <a:t> </a:t>
            </a:r>
            <a:r>
              <a:rPr lang="en-GB" i="1" dirty="0"/>
              <a:t>Internet</a:t>
            </a:r>
            <a:r>
              <a:rPr lang="en-GB" dirty="0"/>
              <a:t> becomes dominant technology.</a:t>
            </a:r>
          </a:p>
        </p:txBody>
      </p:sp>
    </p:spTree>
    <p:extLst>
      <p:ext uri="{BB962C8B-B14F-4D97-AF65-F5344CB8AC3E}">
        <p14:creationId xmlns:p14="http://schemas.microsoft.com/office/powerpoint/2010/main" val="3738454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History of Software Engineering (part 2)</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normAutofit fontScale="92500" lnSpcReduction="10000"/>
          </a:bodyPr>
          <a:lstStyle/>
          <a:p>
            <a:pPr marL="0" indent="0">
              <a:buNone/>
            </a:pPr>
            <a:r>
              <a:rPr lang="en-GB" b="1" dirty="0"/>
              <a:t>1991</a:t>
            </a:r>
            <a:r>
              <a:rPr lang="en-GB" dirty="0"/>
              <a:t> </a:t>
            </a:r>
            <a:r>
              <a:rPr lang="en-GB" i="1" dirty="0"/>
              <a:t>Rapid Application Development (RAD) </a:t>
            </a:r>
            <a:r>
              <a:rPr lang="en-GB" dirty="0"/>
              <a:t>- still common in user-interface design methods.</a:t>
            </a:r>
          </a:p>
          <a:p>
            <a:pPr marL="0" indent="0">
              <a:buNone/>
            </a:pPr>
            <a:r>
              <a:rPr lang="en-GB" b="1" dirty="0"/>
              <a:t>1994</a:t>
            </a:r>
            <a:r>
              <a:rPr lang="en-GB" dirty="0"/>
              <a:t> </a:t>
            </a:r>
            <a:r>
              <a:rPr lang="en-GB" i="1" dirty="0"/>
              <a:t>Dynamic Systems Development Method (DSDM) </a:t>
            </a:r>
            <a:r>
              <a:rPr lang="en-GB" dirty="0"/>
              <a:t>- the first agile method.</a:t>
            </a:r>
          </a:p>
          <a:p>
            <a:pPr marL="0" indent="0">
              <a:buNone/>
            </a:pPr>
            <a:r>
              <a:rPr lang="en-GB" b="1" dirty="0"/>
              <a:t>1995</a:t>
            </a:r>
            <a:r>
              <a:rPr lang="en-GB" dirty="0"/>
              <a:t> </a:t>
            </a:r>
            <a:r>
              <a:rPr lang="en-GB" i="1" dirty="0"/>
              <a:t>Scrum</a:t>
            </a:r>
            <a:r>
              <a:rPr lang="en-GB" dirty="0"/>
              <a:t>.</a:t>
            </a:r>
          </a:p>
          <a:p>
            <a:pPr marL="0" indent="0">
              <a:buNone/>
            </a:pPr>
            <a:r>
              <a:rPr lang="en-GB" b="1" dirty="0"/>
              <a:t>1999</a:t>
            </a:r>
            <a:r>
              <a:rPr lang="en-GB" dirty="0"/>
              <a:t> </a:t>
            </a:r>
            <a:r>
              <a:rPr lang="en-GB" i="1" dirty="0" err="1"/>
              <a:t>eXtreme</a:t>
            </a:r>
            <a:r>
              <a:rPr lang="en-GB" i="1" dirty="0"/>
              <a:t> Programming (XP)</a:t>
            </a:r>
            <a:r>
              <a:rPr lang="en-GB" dirty="0"/>
              <a:t>.</a:t>
            </a:r>
          </a:p>
          <a:p>
            <a:pPr marL="0" indent="0">
              <a:buNone/>
            </a:pPr>
            <a:r>
              <a:rPr lang="en-GB" b="1" dirty="0"/>
              <a:t>2000 to today </a:t>
            </a:r>
            <a:r>
              <a:rPr lang="en-GB" dirty="0"/>
              <a:t>rise of lightweight methods (the focus of this module).</a:t>
            </a:r>
          </a:p>
          <a:p>
            <a:pPr marL="0" indent="0">
              <a:buNone/>
            </a:pPr>
            <a:r>
              <a:rPr lang="en-GB" b="1" dirty="0"/>
              <a:t>2000s </a:t>
            </a:r>
            <a:r>
              <a:rPr lang="en-GB" dirty="0"/>
              <a:t>various </a:t>
            </a:r>
            <a:r>
              <a:rPr lang="en-GB" i="1" dirty="0"/>
              <a:t>agile methods </a:t>
            </a:r>
            <a:r>
              <a:rPr lang="en-GB" dirty="0"/>
              <a:t>defined.</a:t>
            </a:r>
          </a:p>
          <a:p>
            <a:pPr marL="0" indent="0">
              <a:buNone/>
            </a:pPr>
            <a:r>
              <a:rPr lang="en-GB" b="1" dirty="0"/>
              <a:t>2001</a:t>
            </a:r>
            <a:r>
              <a:rPr lang="en-GB" dirty="0"/>
              <a:t> </a:t>
            </a:r>
            <a:r>
              <a:rPr lang="en-GB" i="1" dirty="0"/>
              <a:t>The Manifesto for Agile Software Development</a:t>
            </a:r>
            <a:r>
              <a:rPr lang="en-GB" dirty="0"/>
              <a:t>.</a:t>
            </a:r>
          </a:p>
          <a:p>
            <a:pPr marL="0" indent="0">
              <a:buNone/>
            </a:pPr>
            <a:r>
              <a:rPr lang="en-GB" b="1" dirty="0"/>
              <a:t>2008</a:t>
            </a:r>
            <a:r>
              <a:rPr lang="en-GB" dirty="0"/>
              <a:t> </a:t>
            </a:r>
            <a:r>
              <a:rPr lang="en-GB" i="1" dirty="0"/>
              <a:t>DevOps</a:t>
            </a:r>
            <a:r>
              <a:rPr lang="en-GB" dirty="0"/>
              <a:t> (Development Operations) coined.</a:t>
            </a:r>
          </a:p>
        </p:txBody>
      </p:sp>
    </p:spTree>
    <p:extLst>
      <p:ext uri="{BB962C8B-B14F-4D97-AF65-F5344CB8AC3E}">
        <p14:creationId xmlns:p14="http://schemas.microsoft.com/office/powerpoint/2010/main" val="146731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p:txBody>
          <a:bodyPr/>
          <a:lstStyle/>
          <a:p>
            <a:r>
              <a:rPr lang="en-GB" dirty="0"/>
              <a:t>The Manifesto for Agile Software Development </a:t>
            </a:r>
          </a:p>
        </p:txBody>
      </p:sp>
      <p:sp>
        <p:nvSpPr>
          <p:cNvPr id="3" name="Content Placeholder 2">
            <a:extLst>
              <a:ext uri="{FF2B5EF4-FFF2-40B4-BE49-F238E27FC236}">
                <a16:creationId xmlns:a16="http://schemas.microsoft.com/office/drawing/2014/main" id="{A537FA25-9099-4C12-A916-FFB9B6590475}"/>
              </a:ext>
            </a:extLst>
          </p:cNvPr>
          <p:cNvSpPr>
            <a:spLocks noGrp="1"/>
          </p:cNvSpPr>
          <p:nvPr>
            <p:ph idx="1"/>
          </p:nvPr>
        </p:nvSpPr>
        <p:spPr/>
        <p:txBody>
          <a:bodyPr>
            <a:normAutofit fontScale="92500" lnSpcReduction="10000"/>
          </a:bodyPr>
          <a:lstStyle/>
          <a:p>
            <a:pPr marL="0" indent="0">
              <a:buNone/>
            </a:pPr>
            <a:r>
              <a:rPr lang="en-GB" dirty="0"/>
              <a:t>Signatories state that as developers they value:</a:t>
            </a:r>
          </a:p>
          <a:p>
            <a:r>
              <a:rPr lang="en-GB" b="1" dirty="0"/>
              <a:t>Individuals and Interactions </a:t>
            </a:r>
            <a:r>
              <a:rPr lang="en-GB" dirty="0"/>
              <a:t>over </a:t>
            </a:r>
            <a:r>
              <a:rPr lang="en-GB" i="1" dirty="0"/>
              <a:t>processes and tools</a:t>
            </a:r>
            <a:r>
              <a:rPr lang="en-GB" dirty="0"/>
              <a:t>.</a:t>
            </a:r>
          </a:p>
          <a:p>
            <a:r>
              <a:rPr lang="en-GB" b="1" dirty="0"/>
              <a:t>Working Software </a:t>
            </a:r>
            <a:r>
              <a:rPr lang="en-GB" dirty="0"/>
              <a:t>over </a:t>
            </a:r>
            <a:r>
              <a:rPr lang="en-GB" i="1" dirty="0"/>
              <a:t>comprehensive documentation</a:t>
            </a:r>
            <a:r>
              <a:rPr lang="en-GB" dirty="0"/>
              <a:t>.</a:t>
            </a:r>
          </a:p>
          <a:p>
            <a:r>
              <a:rPr lang="en-GB" b="1" dirty="0"/>
              <a:t>Customer Collaboration </a:t>
            </a:r>
            <a:r>
              <a:rPr lang="en-GB" dirty="0"/>
              <a:t>over </a:t>
            </a:r>
            <a:r>
              <a:rPr lang="en-GB" i="1" dirty="0"/>
              <a:t>contract negotiation</a:t>
            </a:r>
            <a:r>
              <a:rPr lang="en-GB" dirty="0"/>
              <a:t>.</a:t>
            </a:r>
          </a:p>
          <a:p>
            <a:r>
              <a:rPr lang="en-GB" b="1" dirty="0"/>
              <a:t>Responding to Change </a:t>
            </a:r>
            <a:r>
              <a:rPr lang="en-GB" dirty="0"/>
              <a:t>over </a:t>
            </a:r>
            <a:r>
              <a:rPr lang="en-GB" i="1" dirty="0"/>
              <a:t>following a plan</a:t>
            </a:r>
            <a:r>
              <a:rPr lang="en-GB" dirty="0"/>
              <a:t>.</a:t>
            </a:r>
          </a:p>
          <a:p>
            <a:pPr marL="0" indent="0">
              <a:buNone/>
            </a:pPr>
            <a:r>
              <a:rPr lang="en-GB" dirty="0"/>
              <a:t>After class:</a:t>
            </a:r>
          </a:p>
          <a:p>
            <a:r>
              <a:rPr lang="en-GB" dirty="0"/>
              <a:t>Reflect on the Agile Manifesto and analyse what the individual points mean to you.</a:t>
            </a:r>
          </a:p>
          <a:p>
            <a:r>
              <a:rPr lang="en-GB" dirty="0"/>
              <a:t>Read the Wikipedia section on the Agile Manifesto. Reflect how your original analysis is similar and different to that presented on Wikipedia.</a:t>
            </a:r>
          </a:p>
        </p:txBody>
      </p:sp>
    </p:spTree>
    <p:extLst>
      <p:ext uri="{BB962C8B-B14F-4D97-AF65-F5344CB8AC3E}">
        <p14:creationId xmlns:p14="http://schemas.microsoft.com/office/powerpoint/2010/main" val="4098262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a:xfrm>
            <a:off x="838200" y="365125"/>
            <a:ext cx="10515600" cy="1325563"/>
          </a:xfrm>
        </p:spPr>
        <p:txBody>
          <a:bodyPr/>
          <a:lstStyle/>
          <a:p>
            <a:r>
              <a:rPr lang="en-GB"/>
              <a:t>Lean Software Development</a:t>
            </a:r>
            <a:endParaRPr lang="en-GB" dirty="0"/>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idx="1"/>
          </p:nvPr>
        </p:nvSpPr>
        <p:spPr/>
        <p:txBody>
          <a:bodyPr>
            <a:normAutofit fontScale="92500" lnSpcReduction="10000"/>
          </a:bodyPr>
          <a:lstStyle/>
          <a:p>
            <a:pPr marL="514350" indent="-514350">
              <a:buFont typeface="+mj-lt"/>
              <a:buAutoNum type="arabicPeriod"/>
            </a:pPr>
            <a:r>
              <a:rPr lang="en-GB" b="1" dirty="0"/>
              <a:t>Eliminate waste </a:t>
            </a:r>
            <a:r>
              <a:rPr lang="en-GB" dirty="0"/>
              <a:t>– do not do work that does not add value to the customer.</a:t>
            </a:r>
          </a:p>
          <a:p>
            <a:pPr marL="514350" indent="-514350">
              <a:buFont typeface="+mj-lt"/>
              <a:buAutoNum type="arabicPeriod"/>
            </a:pPr>
            <a:r>
              <a:rPr lang="en-GB" b="1" dirty="0"/>
              <a:t>Amplify learning </a:t>
            </a:r>
            <a:r>
              <a:rPr lang="en-GB" dirty="0"/>
              <a:t>– usually by short iteration cycles with feedback from the client and the team.</a:t>
            </a:r>
          </a:p>
          <a:p>
            <a:pPr marL="514350" indent="-514350">
              <a:buFont typeface="+mj-lt"/>
              <a:buAutoNum type="arabicPeriod"/>
            </a:pPr>
            <a:r>
              <a:rPr lang="en-GB" b="1" dirty="0"/>
              <a:t>Decide as late as possible </a:t>
            </a:r>
            <a:r>
              <a:rPr lang="en-GB" dirty="0"/>
              <a:t>– wait until all the facts are available before deciding how features are implemented.</a:t>
            </a:r>
          </a:p>
          <a:p>
            <a:pPr marL="514350" indent="-514350">
              <a:buFont typeface="+mj-lt"/>
              <a:buAutoNum type="arabicPeriod"/>
            </a:pPr>
            <a:r>
              <a:rPr lang="en-GB" b="1" dirty="0"/>
              <a:t>Deliver as fast as possible.</a:t>
            </a:r>
          </a:p>
          <a:p>
            <a:pPr marL="514350" indent="-514350">
              <a:buFont typeface="+mj-lt"/>
              <a:buAutoNum type="arabicPeriod"/>
            </a:pPr>
            <a:r>
              <a:rPr lang="en-GB" b="1" dirty="0"/>
              <a:t>Empower the team </a:t>
            </a:r>
            <a:r>
              <a:rPr lang="en-GB" dirty="0"/>
              <a:t>– “</a:t>
            </a:r>
            <a:r>
              <a:rPr lang="en-GB" i="1" dirty="0"/>
              <a:t>find good people and let them do their own job”</a:t>
            </a:r>
            <a:r>
              <a:rPr lang="en-GB" dirty="0"/>
              <a:t>.</a:t>
            </a:r>
          </a:p>
          <a:p>
            <a:pPr marL="514350" indent="-514350">
              <a:buFont typeface="+mj-lt"/>
              <a:buAutoNum type="arabicPeriod"/>
            </a:pPr>
            <a:r>
              <a:rPr lang="en-GB" b="1" dirty="0"/>
              <a:t>Build integrity in </a:t>
            </a:r>
            <a:r>
              <a:rPr lang="en-GB" dirty="0"/>
              <a:t>– keep the system simple to update and modify.</a:t>
            </a:r>
          </a:p>
          <a:p>
            <a:pPr marL="514350" indent="-514350">
              <a:buFont typeface="+mj-lt"/>
              <a:buAutoNum type="arabicPeriod"/>
            </a:pPr>
            <a:r>
              <a:rPr lang="en-GB" b="1" dirty="0"/>
              <a:t>See the whole </a:t>
            </a:r>
            <a:r>
              <a:rPr lang="en-GB" dirty="0"/>
              <a:t>– “</a:t>
            </a:r>
            <a:r>
              <a:rPr lang="en-GB" i="1" dirty="0"/>
              <a:t>Think big, act small, fail fast; learn rapidly”.</a:t>
            </a:r>
            <a:endParaRPr lang="en-GB" dirty="0"/>
          </a:p>
        </p:txBody>
      </p:sp>
    </p:spTree>
    <p:extLst>
      <p:ext uri="{BB962C8B-B14F-4D97-AF65-F5344CB8AC3E}">
        <p14:creationId xmlns:p14="http://schemas.microsoft.com/office/powerpoint/2010/main" val="113071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DevOps</a:t>
            </a:r>
          </a:p>
        </p:txBody>
      </p:sp>
      <p:sp>
        <p:nvSpPr>
          <p:cNvPr id="4" name="Content Placeholder 3">
            <a:extLst>
              <a:ext uri="{FF2B5EF4-FFF2-40B4-BE49-F238E27FC236}">
                <a16:creationId xmlns:a16="http://schemas.microsoft.com/office/drawing/2014/main" id="{0A3CFF0D-B804-47AC-9B47-F6070EA5C2DC}"/>
              </a:ext>
            </a:extLst>
          </p:cNvPr>
          <p:cNvSpPr>
            <a:spLocks noGrp="1"/>
          </p:cNvSpPr>
          <p:nvPr>
            <p:ph sz="half" idx="1"/>
          </p:nvPr>
        </p:nvSpPr>
        <p:spPr/>
        <p:txBody>
          <a:bodyPr>
            <a:normAutofit fontScale="92500" lnSpcReduction="10000"/>
          </a:bodyPr>
          <a:lstStyle/>
          <a:p>
            <a:pPr marL="0" indent="0">
              <a:buNone/>
            </a:pPr>
            <a:r>
              <a:rPr lang="en-GB" b="1" dirty="0"/>
              <a:t>Development </a:t>
            </a:r>
            <a:r>
              <a:rPr lang="en-GB" dirty="0"/>
              <a:t>and </a:t>
            </a:r>
            <a:r>
              <a:rPr lang="en-GB" b="1" dirty="0"/>
              <a:t>Operations </a:t>
            </a:r>
            <a:r>
              <a:rPr lang="en-GB" dirty="0"/>
              <a:t>work together to deliver the software product.</a:t>
            </a:r>
          </a:p>
          <a:p>
            <a:pPr marL="0" indent="0">
              <a:buNone/>
            </a:pPr>
            <a:r>
              <a:rPr lang="en-GB" dirty="0"/>
              <a:t>Intersection of three areas:</a:t>
            </a:r>
          </a:p>
          <a:p>
            <a:pPr marL="514350" indent="-514350">
              <a:buFont typeface="+mj-lt"/>
              <a:buAutoNum type="arabicPeriod"/>
            </a:pPr>
            <a:r>
              <a:rPr lang="en-GB" b="1" dirty="0"/>
              <a:t>Development</a:t>
            </a:r>
            <a:r>
              <a:rPr lang="en-GB" dirty="0"/>
              <a:t> is the software engineers role. </a:t>
            </a:r>
          </a:p>
          <a:p>
            <a:pPr marL="514350" indent="-514350">
              <a:buFont typeface="+mj-lt"/>
              <a:buAutoNum type="arabicPeriod"/>
            </a:pPr>
            <a:r>
              <a:rPr lang="en-GB" b="1" dirty="0"/>
              <a:t>Operations</a:t>
            </a:r>
            <a:r>
              <a:rPr lang="en-GB" dirty="0"/>
              <a:t> is the management of systems where software runs. </a:t>
            </a:r>
          </a:p>
          <a:p>
            <a:pPr marL="514350" indent="-514350">
              <a:buFont typeface="+mj-lt"/>
              <a:buAutoNum type="arabicPeriod"/>
            </a:pPr>
            <a:r>
              <a:rPr lang="en-GB" b="1" dirty="0"/>
              <a:t>Quality Assurance </a:t>
            </a:r>
            <a:r>
              <a:rPr lang="en-GB" dirty="0"/>
              <a:t>to ensure production quality software delivered.</a:t>
            </a:r>
          </a:p>
        </p:txBody>
      </p:sp>
      <p:pic>
        <p:nvPicPr>
          <p:cNvPr id="7" name="Content Placeholder 6">
            <a:extLst>
              <a:ext uri="{FF2B5EF4-FFF2-40B4-BE49-F238E27FC236}">
                <a16:creationId xmlns:a16="http://schemas.microsoft.com/office/drawing/2014/main" id="{3EC3AB1F-12E7-471F-A55C-FD8779970CB1}"/>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70811" y="1825625"/>
            <a:ext cx="4584377" cy="4351338"/>
          </a:xfrm>
        </p:spPr>
      </p:pic>
      <p:sp>
        <p:nvSpPr>
          <p:cNvPr id="8" name="TextBox 7">
            <a:extLst>
              <a:ext uri="{FF2B5EF4-FFF2-40B4-BE49-F238E27FC236}">
                <a16:creationId xmlns:a16="http://schemas.microsoft.com/office/drawing/2014/main" id="{25B670CA-8BEA-4A0E-9059-2B55E47BBC8A}"/>
              </a:ext>
            </a:extLst>
          </p:cNvPr>
          <p:cNvSpPr txBox="1"/>
          <p:nvPr/>
        </p:nvSpPr>
        <p:spPr>
          <a:xfrm>
            <a:off x="6470811" y="6176963"/>
            <a:ext cx="4584377" cy="230832"/>
          </a:xfrm>
          <a:prstGeom prst="rect">
            <a:avLst/>
          </a:prstGeom>
          <a:noFill/>
        </p:spPr>
        <p:txBody>
          <a:bodyPr wrap="square" rtlCol="0">
            <a:spAutoFit/>
          </a:bodyPr>
          <a:lstStyle/>
          <a:p>
            <a:r>
              <a:rPr lang="en-GB" sz="900">
                <a:hlinkClick r:id="rId3" tooltip="https://en.wikipedia.org/wiki/DevOps"/>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49781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Five Goals of DevOps</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normAutofit fontScale="92500" lnSpcReduction="10000"/>
          </a:bodyPr>
          <a:lstStyle/>
          <a:p>
            <a:pPr marL="514350" indent="-514350">
              <a:buFont typeface="+mj-lt"/>
              <a:buAutoNum type="arabicPeriod"/>
            </a:pPr>
            <a:r>
              <a:rPr lang="en-GB" dirty="0"/>
              <a:t>Improved deployment frequency.</a:t>
            </a:r>
          </a:p>
          <a:p>
            <a:pPr marL="514350" indent="-514350">
              <a:buFont typeface="+mj-lt"/>
              <a:buAutoNum type="arabicPeriod"/>
            </a:pPr>
            <a:r>
              <a:rPr lang="en-GB" dirty="0"/>
              <a:t>Faster time to market.</a:t>
            </a:r>
          </a:p>
          <a:p>
            <a:pPr marL="514350" indent="-514350">
              <a:buFont typeface="+mj-lt"/>
              <a:buAutoNum type="arabicPeriod"/>
            </a:pPr>
            <a:r>
              <a:rPr lang="en-GB" dirty="0"/>
              <a:t>Lower failure rate of new releases.</a:t>
            </a:r>
          </a:p>
          <a:p>
            <a:pPr marL="514350" indent="-514350">
              <a:buFont typeface="+mj-lt"/>
              <a:buAutoNum type="arabicPeriod"/>
            </a:pPr>
            <a:r>
              <a:rPr lang="en-GB" dirty="0"/>
              <a:t>Shortened lead time between fixes.</a:t>
            </a:r>
          </a:p>
          <a:p>
            <a:pPr marL="514350" indent="-514350">
              <a:buFont typeface="+mj-lt"/>
              <a:buAutoNum type="arabicPeriod"/>
            </a:pPr>
            <a:r>
              <a:rPr lang="en-GB" dirty="0"/>
              <a:t>Faster mean time to recovery.</a:t>
            </a:r>
          </a:p>
          <a:p>
            <a:pPr marL="0" indent="0">
              <a:buNone/>
            </a:pPr>
            <a:endParaRPr lang="en-GB" dirty="0"/>
          </a:p>
          <a:p>
            <a:pPr marL="0" indent="0">
              <a:buNone/>
            </a:pPr>
            <a:r>
              <a:rPr lang="en-GB" dirty="0"/>
              <a:t>The overall goal is to increase the </a:t>
            </a:r>
            <a:r>
              <a:rPr lang="en-GB" b="1" dirty="0"/>
              <a:t>flow</a:t>
            </a:r>
            <a:r>
              <a:rPr lang="en-GB" dirty="0"/>
              <a:t> of work through the production process.</a:t>
            </a:r>
          </a:p>
          <a:p>
            <a:pPr marL="0" indent="0">
              <a:buNone/>
            </a:pPr>
            <a:r>
              <a:rPr lang="en-GB" dirty="0"/>
              <a:t>See the additional video in the lecture notes on deploying multiple times per day.</a:t>
            </a:r>
          </a:p>
        </p:txBody>
      </p:sp>
    </p:spTree>
    <p:extLst>
      <p:ext uri="{BB962C8B-B14F-4D97-AF65-F5344CB8AC3E}">
        <p14:creationId xmlns:p14="http://schemas.microsoft.com/office/powerpoint/2010/main" val="330224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kern="1200">
                <a:solidFill>
                  <a:srgbClr val="000000"/>
                </a:solidFill>
                <a:latin typeface="+mj-lt"/>
                <a:ea typeface="+mj-ea"/>
                <a:cs typeface="+mj-cs"/>
              </a:rPr>
              <a:t>DevOps Toolchain</a:t>
            </a:r>
          </a:p>
        </p:txBody>
      </p:sp>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0CB89151-2D2D-41ED-8348-C81A793FF41F}"/>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9349" y="2398807"/>
            <a:ext cx="3661831" cy="2080585"/>
          </a:xfrm>
          <a:prstGeom prst="rect">
            <a:avLst/>
          </a:prstGeom>
        </p:spPr>
      </p:pic>
      <p:graphicFrame>
        <p:nvGraphicFramePr>
          <p:cNvPr id="10" name="Content Placeholder 9">
            <a:extLst>
              <a:ext uri="{FF2B5EF4-FFF2-40B4-BE49-F238E27FC236}">
                <a16:creationId xmlns:a16="http://schemas.microsoft.com/office/drawing/2014/main" id="{2D58961E-3DCB-49FE-A1F2-3A4AA361AAA6}"/>
              </a:ext>
            </a:extLst>
          </p:cNvPr>
          <p:cNvGraphicFramePr>
            <a:graphicFrameLocks noGrp="1"/>
          </p:cNvGraphicFramePr>
          <p:nvPr>
            <p:ph sz="half" idx="1"/>
            <p:extLst>
              <p:ext uri="{D42A27DB-BD31-4B8C-83A1-F6EECF244321}">
                <p14:modId xmlns:p14="http://schemas.microsoft.com/office/powerpoint/2010/main" val="2908167755"/>
              </p:ext>
            </p:extLst>
          </p:nvPr>
        </p:nvGraphicFramePr>
        <p:xfrm>
          <a:off x="6095269" y="1978486"/>
          <a:ext cx="4976812" cy="4318000"/>
        </p:xfrm>
        <a:graphic>
          <a:graphicData uri="http://schemas.openxmlformats.org/drawingml/2006/table">
            <a:tbl>
              <a:tblPr firstRow="1" bandRow="1">
                <a:tableStyleId>{5C22544A-7EE6-4342-B048-85BDC9FD1C3A}</a:tableStyleId>
              </a:tblPr>
              <a:tblGrid>
                <a:gridCol w="2488406">
                  <a:extLst>
                    <a:ext uri="{9D8B030D-6E8A-4147-A177-3AD203B41FA5}">
                      <a16:colId xmlns:a16="http://schemas.microsoft.com/office/drawing/2014/main" val="367388447"/>
                    </a:ext>
                  </a:extLst>
                </a:gridCol>
                <a:gridCol w="2488406">
                  <a:extLst>
                    <a:ext uri="{9D8B030D-6E8A-4147-A177-3AD203B41FA5}">
                      <a16:colId xmlns:a16="http://schemas.microsoft.com/office/drawing/2014/main" val="2975255168"/>
                    </a:ext>
                  </a:extLst>
                </a:gridCol>
              </a:tblGrid>
              <a:tr h="370840">
                <a:tc>
                  <a:txBody>
                    <a:bodyPr/>
                    <a:lstStyle/>
                    <a:p>
                      <a:r>
                        <a:rPr lang="en-GB" dirty="0"/>
                        <a:t>Stage</a:t>
                      </a:r>
                    </a:p>
                  </a:txBody>
                  <a:tcPr/>
                </a:tc>
                <a:tc>
                  <a:txBody>
                    <a:bodyPr/>
                    <a:lstStyle/>
                    <a:p>
                      <a:r>
                        <a:rPr lang="en-GB" dirty="0"/>
                        <a:t>Our Tools</a:t>
                      </a:r>
                    </a:p>
                  </a:txBody>
                  <a:tcPr/>
                </a:tc>
                <a:extLst>
                  <a:ext uri="{0D108BD9-81ED-4DB2-BD59-A6C34878D82A}">
                    <a16:rowId xmlns:a16="http://schemas.microsoft.com/office/drawing/2014/main" val="3444261048"/>
                  </a:ext>
                </a:extLst>
              </a:tr>
              <a:tr h="370840">
                <a:tc>
                  <a:txBody>
                    <a:bodyPr/>
                    <a:lstStyle/>
                    <a:p>
                      <a:r>
                        <a:rPr lang="en-GB" dirty="0"/>
                        <a:t>Plan</a:t>
                      </a:r>
                    </a:p>
                  </a:txBody>
                  <a:tcPr/>
                </a:tc>
                <a:tc>
                  <a:txBody>
                    <a:bodyPr/>
                    <a:lstStyle/>
                    <a:p>
                      <a:r>
                        <a:rPr lang="en-GB" dirty="0"/>
                        <a:t>User stories</a:t>
                      </a:r>
                    </a:p>
                    <a:p>
                      <a:r>
                        <a:rPr lang="en-GB" dirty="0"/>
                        <a:t>Kanban board (GitHub)</a:t>
                      </a:r>
                    </a:p>
                  </a:txBody>
                  <a:tcPr/>
                </a:tc>
                <a:extLst>
                  <a:ext uri="{0D108BD9-81ED-4DB2-BD59-A6C34878D82A}">
                    <a16:rowId xmlns:a16="http://schemas.microsoft.com/office/drawing/2014/main" val="3757428734"/>
                  </a:ext>
                </a:extLst>
              </a:tr>
              <a:tr h="370840">
                <a:tc>
                  <a:txBody>
                    <a:bodyPr/>
                    <a:lstStyle/>
                    <a:p>
                      <a:r>
                        <a:rPr lang="en-GB" dirty="0"/>
                        <a:t>Create</a:t>
                      </a:r>
                    </a:p>
                  </a:txBody>
                  <a:tcPr/>
                </a:tc>
                <a:tc>
                  <a:txBody>
                    <a:bodyPr/>
                    <a:lstStyle/>
                    <a:p>
                      <a:r>
                        <a:rPr lang="en-GB" dirty="0"/>
                        <a:t>IntelliJ</a:t>
                      </a:r>
                    </a:p>
                    <a:p>
                      <a:r>
                        <a:rPr lang="en-GB" dirty="0"/>
                        <a:t>UML</a:t>
                      </a:r>
                    </a:p>
                    <a:p>
                      <a:r>
                        <a:rPr lang="en-GB" dirty="0"/>
                        <a:t>Git</a:t>
                      </a:r>
                    </a:p>
                  </a:txBody>
                  <a:tcPr/>
                </a:tc>
                <a:extLst>
                  <a:ext uri="{0D108BD9-81ED-4DB2-BD59-A6C34878D82A}">
                    <a16:rowId xmlns:a16="http://schemas.microsoft.com/office/drawing/2014/main" val="3078220685"/>
                  </a:ext>
                </a:extLst>
              </a:tr>
              <a:tr h="370840">
                <a:tc>
                  <a:txBody>
                    <a:bodyPr/>
                    <a:lstStyle/>
                    <a:p>
                      <a:r>
                        <a:rPr lang="en-GB" dirty="0"/>
                        <a:t>Verify</a:t>
                      </a:r>
                    </a:p>
                  </a:txBody>
                  <a:tcPr/>
                </a:tc>
                <a:tc>
                  <a:txBody>
                    <a:bodyPr/>
                    <a:lstStyle/>
                    <a:p>
                      <a:r>
                        <a:rPr lang="en-GB" dirty="0"/>
                        <a:t>Unit testing</a:t>
                      </a:r>
                    </a:p>
                    <a:p>
                      <a:r>
                        <a:rPr lang="en-GB" dirty="0"/>
                        <a:t>Travis CI</a:t>
                      </a:r>
                    </a:p>
                  </a:txBody>
                  <a:tcPr/>
                </a:tc>
                <a:extLst>
                  <a:ext uri="{0D108BD9-81ED-4DB2-BD59-A6C34878D82A}">
                    <a16:rowId xmlns:a16="http://schemas.microsoft.com/office/drawing/2014/main" val="221781173"/>
                  </a:ext>
                </a:extLst>
              </a:tr>
              <a:tr h="370840">
                <a:tc>
                  <a:txBody>
                    <a:bodyPr/>
                    <a:lstStyle/>
                    <a:p>
                      <a:r>
                        <a:rPr lang="en-GB" dirty="0"/>
                        <a:t>Package</a:t>
                      </a:r>
                    </a:p>
                  </a:txBody>
                  <a:tcPr/>
                </a:tc>
                <a:tc>
                  <a:txBody>
                    <a:bodyPr/>
                    <a:lstStyle/>
                    <a:p>
                      <a:r>
                        <a:rPr lang="en-GB" dirty="0"/>
                        <a:t>Maven</a:t>
                      </a:r>
                    </a:p>
                  </a:txBody>
                  <a:tcPr/>
                </a:tc>
                <a:extLst>
                  <a:ext uri="{0D108BD9-81ED-4DB2-BD59-A6C34878D82A}">
                    <a16:rowId xmlns:a16="http://schemas.microsoft.com/office/drawing/2014/main" val="2863913701"/>
                  </a:ext>
                </a:extLst>
              </a:tr>
              <a:tr h="370840">
                <a:tc>
                  <a:txBody>
                    <a:bodyPr/>
                    <a:lstStyle/>
                    <a:p>
                      <a:r>
                        <a:rPr lang="en-GB" dirty="0"/>
                        <a:t>Release</a:t>
                      </a:r>
                    </a:p>
                  </a:txBody>
                  <a:tcPr/>
                </a:tc>
                <a:tc>
                  <a:txBody>
                    <a:bodyPr/>
                    <a:lstStyle/>
                    <a:p>
                      <a:r>
                        <a:rPr lang="en-GB" dirty="0"/>
                        <a:t>Amazon Web Services</a:t>
                      </a:r>
                    </a:p>
                  </a:txBody>
                  <a:tcPr/>
                </a:tc>
                <a:extLst>
                  <a:ext uri="{0D108BD9-81ED-4DB2-BD59-A6C34878D82A}">
                    <a16:rowId xmlns:a16="http://schemas.microsoft.com/office/drawing/2014/main" val="245212541"/>
                  </a:ext>
                </a:extLst>
              </a:tr>
              <a:tr h="370840">
                <a:tc>
                  <a:txBody>
                    <a:bodyPr/>
                    <a:lstStyle/>
                    <a:p>
                      <a:r>
                        <a:rPr lang="en-GB" dirty="0"/>
                        <a:t>Configure</a:t>
                      </a:r>
                    </a:p>
                  </a:txBody>
                  <a:tcPr/>
                </a:tc>
                <a:tc>
                  <a:txBody>
                    <a:bodyPr/>
                    <a:lstStyle/>
                    <a:p>
                      <a:r>
                        <a:rPr lang="en-GB" dirty="0"/>
                        <a:t>Docker</a:t>
                      </a:r>
                    </a:p>
                  </a:txBody>
                  <a:tcPr/>
                </a:tc>
                <a:extLst>
                  <a:ext uri="{0D108BD9-81ED-4DB2-BD59-A6C34878D82A}">
                    <a16:rowId xmlns:a16="http://schemas.microsoft.com/office/drawing/2014/main" val="2994450829"/>
                  </a:ext>
                </a:extLst>
              </a:tr>
              <a:tr h="370840">
                <a:tc>
                  <a:txBody>
                    <a:bodyPr/>
                    <a:lstStyle/>
                    <a:p>
                      <a:r>
                        <a:rPr lang="en-GB" dirty="0"/>
                        <a:t>Monitor</a:t>
                      </a:r>
                    </a:p>
                  </a:txBody>
                  <a:tcPr/>
                </a:tc>
                <a:tc>
                  <a:txBody>
                    <a:bodyPr/>
                    <a:lstStyle/>
                    <a:p>
                      <a:r>
                        <a:rPr lang="en-GB" dirty="0"/>
                        <a:t>Amazon Web Services</a:t>
                      </a:r>
                    </a:p>
                    <a:p>
                      <a:r>
                        <a:rPr lang="en-GB" dirty="0"/>
                        <a:t>Bug and issue tracking</a:t>
                      </a:r>
                    </a:p>
                  </a:txBody>
                  <a:tcPr/>
                </a:tc>
                <a:extLst>
                  <a:ext uri="{0D108BD9-81ED-4DB2-BD59-A6C34878D82A}">
                    <a16:rowId xmlns:a16="http://schemas.microsoft.com/office/drawing/2014/main" val="3672638543"/>
                  </a:ext>
                </a:extLst>
              </a:tr>
            </a:tbl>
          </a:graphicData>
        </a:graphic>
      </p:graphicFrame>
      <p:sp>
        <p:nvSpPr>
          <p:cNvPr id="8" name="TextBox 7">
            <a:extLst>
              <a:ext uri="{FF2B5EF4-FFF2-40B4-BE49-F238E27FC236}">
                <a16:creationId xmlns:a16="http://schemas.microsoft.com/office/drawing/2014/main" id="{1DF3446F-C0AE-4F0F-BF42-C92D4F998549}"/>
              </a:ext>
            </a:extLst>
          </p:cNvPr>
          <p:cNvSpPr txBox="1"/>
          <p:nvPr/>
        </p:nvSpPr>
        <p:spPr>
          <a:xfrm>
            <a:off x="1784138" y="4279337"/>
            <a:ext cx="2307042"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en.wikipedia.org/wiki/DevOps">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GB" sz="700">
              <a:solidFill>
                <a:srgbClr val="FFFFFF"/>
              </a:solidFill>
            </a:endParaRPr>
          </a:p>
        </p:txBody>
      </p:sp>
    </p:spTree>
    <p:extLst>
      <p:ext uri="{BB962C8B-B14F-4D97-AF65-F5344CB8AC3E}">
        <p14:creationId xmlns:p14="http://schemas.microsoft.com/office/powerpoint/2010/main" val="2987772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5B66BA-9114-4683-9F4C-C99B3EC52765}"/>
              </a:ext>
            </a:extLst>
          </p:cNvPr>
          <p:cNvSpPr>
            <a:spLocks noGrp="1"/>
          </p:cNvSpPr>
          <p:nvPr>
            <p:ph type="title"/>
          </p:nvPr>
        </p:nvSpPr>
        <p:spPr/>
        <p:txBody>
          <a:bodyPr/>
          <a:lstStyle/>
          <a:p>
            <a:r>
              <a:rPr lang="en-GB" dirty="0"/>
              <a:t>Some Metrics and Summary</a:t>
            </a:r>
          </a:p>
        </p:txBody>
      </p:sp>
      <p:sp>
        <p:nvSpPr>
          <p:cNvPr id="7" name="Text Placeholder 6">
            <a:extLst>
              <a:ext uri="{FF2B5EF4-FFF2-40B4-BE49-F238E27FC236}">
                <a16:creationId xmlns:a16="http://schemas.microsoft.com/office/drawing/2014/main" id="{BEFBC6BA-7134-45E6-ADA0-9906FCAB50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63376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a:xfrm>
            <a:off x="838200" y="365125"/>
            <a:ext cx="10515600" cy="1325563"/>
          </a:xfrm>
        </p:spPr>
        <p:txBody>
          <a:bodyPr/>
          <a:lstStyle/>
          <a:p>
            <a:r>
              <a:rPr lang="en-GB"/>
              <a:t>Metrics for Software Development</a:t>
            </a:r>
            <a:endParaRPr lang="en-GB" dirty="0"/>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sz="half" idx="1"/>
          </p:nvPr>
        </p:nvSpPr>
        <p:spPr>
          <a:xfrm>
            <a:off x="838200" y="1825625"/>
            <a:ext cx="5181600" cy="4351338"/>
          </a:xfrm>
        </p:spPr>
        <p:txBody>
          <a:bodyPr/>
          <a:lstStyle/>
          <a:p>
            <a:pPr marL="0" indent="0">
              <a:buNone/>
            </a:pPr>
            <a:r>
              <a:rPr lang="en-GB" b="1" dirty="0"/>
              <a:t>Lead time</a:t>
            </a:r>
            <a:r>
              <a:rPr lang="en-GB" dirty="0"/>
              <a:t> is the duration from task creation to task completion – it is the time the </a:t>
            </a:r>
            <a:r>
              <a:rPr lang="en-GB" b="1" dirty="0"/>
              <a:t>customer sees</a:t>
            </a:r>
            <a:r>
              <a:rPr lang="en-GB" dirty="0"/>
              <a:t>.</a:t>
            </a:r>
          </a:p>
          <a:p>
            <a:pPr marL="0" indent="0">
              <a:buNone/>
            </a:pPr>
            <a:r>
              <a:rPr lang="en-GB" b="1" dirty="0"/>
              <a:t>Process time </a:t>
            </a:r>
            <a:r>
              <a:rPr lang="en-GB" dirty="0"/>
              <a:t>is the duration from work initiation to task completion – it is the time the </a:t>
            </a:r>
            <a:r>
              <a:rPr lang="en-GB" b="1" dirty="0"/>
              <a:t>team sees</a:t>
            </a:r>
            <a:r>
              <a:rPr lang="en-GB" dirty="0"/>
              <a:t>.</a:t>
            </a:r>
          </a:p>
          <a:p>
            <a:pPr marL="0" indent="0">
              <a:buNone/>
            </a:pPr>
            <a:r>
              <a:rPr lang="en-GB" b="1" dirty="0"/>
              <a:t>%C/A </a:t>
            </a:r>
            <a:r>
              <a:rPr lang="en-GB" dirty="0"/>
              <a:t>or percentage complete over accurate is a measure of quality – how much completed work can be used </a:t>
            </a:r>
            <a:r>
              <a:rPr lang="en-GB" i="1" dirty="0"/>
              <a:t>as-is</a:t>
            </a:r>
            <a:r>
              <a:rPr lang="en-GB" dirty="0"/>
              <a:t>?</a:t>
            </a:r>
            <a:endParaRPr lang="en-GB" b="1" dirty="0"/>
          </a:p>
        </p:txBody>
      </p:sp>
      <p:pic>
        <p:nvPicPr>
          <p:cNvPr id="6" name="Content Placeholder 5" descr="A screenshot of a cell phone&#10;&#10;Description generated with very high confidence">
            <a:extLst>
              <a:ext uri="{FF2B5EF4-FFF2-40B4-BE49-F238E27FC236}">
                <a16:creationId xmlns:a16="http://schemas.microsoft.com/office/drawing/2014/main" id="{8C196392-05C7-4BEE-A9D9-CE80FBBBAE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00148" y="2403987"/>
            <a:ext cx="6281496" cy="2934929"/>
          </a:xfrm>
        </p:spPr>
      </p:pic>
    </p:spTree>
    <p:extLst>
      <p:ext uri="{BB962C8B-B14F-4D97-AF65-F5344CB8AC3E}">
        <p14:creationId xmlns:p14="http://schemas.microsoft.com/office/powerpoint/2010/main" val="153564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E01B6-BC54-4131-BACF-2E6FA0522E51}"/>
              </a:ext>
            </a:extLst>
          </p:cNvPr>
          <p:cNvSpPr>
            <a:spLocks noGrp="1"/>
          </p:cNvSpPr>
          <p:nvPr>
            <p:ph type="title"/>
          </p:nvPr>
        </p:nvSpPr>
        <p:spPr/>
        <p:txBody>
          <a:bodyPr/>
          <a:lstStyle/>
          <a:p>
            <a:r>
              <a:rPr lang="en-GB" dirty="0"/>
              <a:t>Learning Environment</a:t>
            </a:r>
          </a:p>
        </p:txBody>
      </p:sp>
      <p:sp>
        <p:nvSpPr>
          <p:cNvPr id="5" name="Text Placeholder 4">
            <a:extLst>
              <a:ext uri="{FF2B5EF4-FFF2-40B4-BE49-F238E27FC236}">
                <a16:creationId xmlns:a16="http://schemas.microsoft.com/office/drawing/2014/main" id="{86281206-1651-4587-A6D9-5F42E4FD6A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641818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idx="1"/>
          </p:nvPr>
        </p:nvSpPr>
        <p:spPr/>
        <p:txBody>
          <a:bodyPr>
            <a:normAutofit fontScale="92500" lnSpcReduction="10000"/>
          </a:bodyPr>
          <a:lstStyle/>
          <a:p>
            <a:pPr marL="0" indent="0">
              <a:buNone/>
            </a:pPr>
            <a:r>
              <a:rPr lang="en-GB" dirty="0"/>
              <a:t>The aim of this lecture is to cover the basic concepts underpinning the module. We will examine several of these concepts in more detail as we continue through the module. In summary, we have:</a:t>
            </a:r>
          </a:p>
          <a:p>
            <a:r>
              <a:rPr lang="en-GB" dirty="0"/>
              <a:t>Specified the learning environment for the module.</a:t>
            </a:r>
          </a:p>
          <a:p>
            <a:r>
              <a:rPr lang="en-GB" dirty="0"/>
              <a:t>Defined what a software engineering method is.</a:t>
            </a:r>
          </a:p>
          <a:p>
            <a:r>
              <a:rPr lang="en-GB" dirty="0"/>
              <a:t>Listed the three Software Development Lifecycle types.</a:t>
            </a:r>
          </a:p>
          <a:p>
            <a:r>
              <a:rPr lang="en-GB" dirty="0"/>
              <a:t>Listed the four points of the Agile Manifesto.</a:t>
            </a:r>
          </a:p>
          <a:p>
            <a:r>
              <a:rPr lang="en-GB" dirty="0"/>
              <a:t>Defined what DevOps is and its five goals.</a:t>
            </a:r>
          </a:p>
          <a:p>
            <a:r>
              <a:rPr lang="en-GB" dirty="0"/>
              <a:t>Listed the seven parts of a DevOps toolchain.</a:t>
            </a:r>
          </a:p>
          <a:p>
            <a:r>
              <a:rPr lang="en-GB" dirty="0"/>
              <a:t>Defined the metrics of lead-time, process-time, and %C/A.</a:t>
            </a:r>
          </a:p>
        </p:txBody>
      </p:sp>
    </p:spTree>
    <p:extLst>
      <p:ext uri="{BB962C8B-B14F-4D97-AF65-F5344CB8AC3E}">
        <p14:creationId xmlns:p14="http://schemas.microsoft.com/office/powerpoint/2010/main" val="409648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Creating a Cooperative Learning Community Environment for the Module</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lstStyle/>
          <a:p>
            <a:endParaRPr lang="en-GB" dirty="0"/>
          </a:p>
          <a:p>
            <a:pPr marL="0" indent="0">
              <a:buNone/>
            </a:pPr>
            <a:r>
              <a:rPr lang="en-GB" dirty="0"/>
              <a:t>We will use the following to help create our learning environment:</a:t>
            </a:r>
          </a:p>
          <a:p>
            <a:pPr marL="514350" indent="-514350">
              <a:buFont typeface="+mj-lt"/>
              <a:buAutoNum type="arabicPeriod"/>
            </a:pPr>
            <a:r>
              <a:rPr lang="en-GB" i="1" dirty="0"/>
              <a:t>Toyota Improvement Kata</a:t>
            </a:r>
            <a:r>
              <a:rPr lang="en-GB" dirty="0"/>
              <a:t>.</a:t>
            </a:r>
          </a:p>
          <a:p>
            <a:pPr marL="514350" indent="-514350">
              <a:buFont typeface="+mj-lt"/>
              <a:buAutoNum type="arabicPeriod"/>
            </a:pPr>
            <a:r>
              <a:rPr lang="en-GB" dirty="0"/>
              <a:t>Ideas from the book </a:t>
            </a:r>
            <a:r>
              <a:rPr lang="en-GB" i="1" dirty="0"/>
              <a:t>A Mind for Numbers</a:t>
            </a:r>
            <a:r>
              <a:rPr lang="en-GB" dirty="0"/>
              <a:t>.</a:t>
            </a:r>
          </a:p>
          <a:p>
            <a:pPr marL="514350" indent="-514350">
              <a:buFont typeface="+mj-lt"/>
              <a:buAutoNum type="arabicPeriod"/>
            </a:pPr>
            <a:r>
              <a:rPr lang="en-GB" dirty="0"/>
              <a:t>An industry perspective - </a:t>
            </a:r>
            <a:r>
              <a:rPr lang="en-GB" i="1" dirty="0"/>
              <a:t>Meeting Norms at Skyscanner</a:t>
            </a:r>
            <a:r>
              <a:rPr lang="en-GB" dirty="0"/>
              <a:t>.</a:t>
            </a:r>
          </a:p>
          <a:p>
            <a:pPr marL="514350" indent="-514350">
              <a:buFont typeface="+mj-lt"/>
              <a:buAutoNum type="arabicPeriod"/>
            </a:pPr>
            <a:r>
              <a:rPr lang="en-GB" dirty="0"/>
              <a:t>Ideas from </a:t>
            </a:r>
            <a:r>
              <a:rPr lang="en-GB" i="1" dirty="0"/>
              <a:t>Lean</a:t>
            </a:r>
            <a:r>
              <a:rPr lang="en-GB" dirty="0"/>
              <a:t> and </a:t>
            </a:r>
            <a:r>
              <a:rPr lang="en-GB" i="1" dirty="0"/>
              <a:t>Continuous Improvement</a:t>
            </a:r>
            <a:r>
              <a:rPr lang="en-GB" dirty="0"/>
              <a:t>.</a:t>
            </a:r>
          </a:p>
        </p:txBody>
      </p:sp>
    </p:spTree>
    <p:extLst>
      <p:ext uri="{BB962C8B-B14F-4D97-AF65-F5344CB8AC3E}">
        <p14:creationId xmlns:p14="http://schemas.microsoft.com/office/powerpoint/2010/main" val="344385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a:t>Toyota Improvement Kata</a:t>
            </a:r>
          </a:p>
        </p:txBody>
      </p:sp>
      <p:sp>
        <p:nvSpPr>
          <p:cNvPr id="4" name="Content Placeholder 3">
            <a:extLst>
              <a:ext uri="{FF2B5EF4-FFF2-40B4-BE49-F238E27FC236}">
                <a16:creationId xmlns:a16="http://schemas.microsoft.com/office/drawing/2014/main" id="{63985B15-5F0D-4902-9F67-845DD5404E2B}"/>
              </a:ext>
            </a:extLst>
          </p:cNvPr>
          <p:cNvSpPr>
            <a:spLocks noGrp="1"/>
          </p:cNvSpPr>
          <p:nvPr>
            <p:ph sz="half" idx="1"/>
          </p:nvPr>
        </p:nvSpPr>
        <p:spPr>
          <a:xfrm>
            <a:off x="648930" y="2438400"/>
            <a:ext cx="6586489" cy="3785419"/>
          </a:xfrm>
        </p:spPr>
        <p:txBody>
          <a:bodyPr vert="horz" lIns="91440" tIns="45720" rIns="91440" bIns="45720" rtlCol="0">
            <a:normAutofit/>
          </a:bodyPr>
          <a:lstStyle/>
          <a:p>
            <a:pPr marL="285750" indent="0">
              <a:buNone/>
            </a:pPr>
            <a:r>
              <a:rPr lang="en-US" sz="2400" dirty="0"/>
              <a:t>In consideration of the outcomes of your education...</a:t>
            </a:r>
          </a:p>
          <a:p>
            <a:pPr marL="285750" indent="0">
              <a:buNone/>
            </a:pPr>
            <a:r>
              <a:rPr lang="en-US" sz="2400" dirty="0"/>
              <a:t>Grasp your current level of knowledge and understanding.</a:t>
            </a:r>
          </a:p>
          <a:p>
            <a:pPr marL="285750" indent="0">
              <a:buNone/>
            </a:pPr>
            <a:r>
              <a:rPr lang="en-US" sz="2400" dirty="0"/>
              <a:t>Define what you want to learn next - e.g. the ideas in this module.</a:t>
            </a:r>
          </a:p>
          <a:p>
            <a:pPr marL="285750" indent="0">
              <a:buNone/>
            </a:pPr>
            <a:r>
              <a:rPr lang="en-US" sz="2400" dirty="0"/>
              <a:t>Move toward that target level iteratively, which will uncover areas you don't know that need to be worked on.</a:t>
            </a:r>
          </a:p>
          <a:p>
            <a:endParaRPr lang="en-US" sz="2400" dirty="0"/>
          </a:p>
        </p:txBody>
      </p:sp>
      <p:pic>
        <p:nvPicPr>
          <p:cNvPr id="7" name="Content Placeholder 6" descr="A close up of text on a white background&#10;&#10;Description generated with very high confidence">
            <a:extLst>
              <a:ext uri="{FF2B5EF4-FFF2-40B4-BE49-F238E27FC236}">
                <a16:creationId xmlns:a16="http://schemas.microsoft.com/office/drawing/2014/main" id="{3FB4C47D-A213-407E-903A-96F50DC3102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9" r="1" b="1"/>
          <a:stretch/>
        </p:blipFill>
        <p:spPr>
          <a:xfrm>
            <a:off x="7556408" y="10"/>
            <a:ext cx="4635591" cy="6857990"/>
          </a:xfrm>
          <a:prstGeom prst="rect">
            <a:avLst/>
          </a:prstGeom>
          <a:effectLst/>
        </p:spPr>
      </p:pic>
      <p:sp>
        <p:nvSpPr>
          <p:cNvPr id="8" name="TextBox 7">
            <a:extLst>
              <a:ext uri="{FF2B5EF4-FFF2-40B4-BE49-F238E27FC236}">
                <a16:creationId xmlns:a16="http://schemas.microsoft.com/office/drawing/2014/main" id="{13D7E7C9-BB07-4A9C-95A9-E238F5861051}"/>
              </a:ext>
            </a:extLst>
          </p:cNvPr>
          <p:cNvSpPr txBox="1"/>
          <p:nvPr/>
        </p:nvSpPr>
        <p:spPr>
          <a:xfrm>
            <a:off x="9884956" y="6657945"/>
            <a:ext cx="2307043"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s://en.wikipedia.org/wiki/Toyota_Kata">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GB" sz="700">
              <a:solidFill>
                <a:srgbClr val="FFFFFF"/>
              </a:solidFill>
            </a:endParaRPr>
          </a:p>
        </p:txBody>
      </p:sp>
    </p:spTree>
    <p:extLst>
      <p:ext uri="{BB962C8B-B14F-4D97-AF65-F5344CB8AC3E}">
        <p14:creationId xmlns:p14="http://schemas.microsoft.com/office/powerpoint/2010/main" val="35157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78FE35-2239-42D8-98B2-05C8B7EB1FE0}"/>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dirty="0"/>
              <a:t>A Mind for Numbers</a:t>
            </a:r>
          </a:p>
        </p:txBody>
      </p:sp>
      <p:sp>
        <p:nvSpPr>
          <p:cNvPr id="5" name="Content Placeholder 4">
            <a:extLst>
              <a:ext uri="{FF2B5EF4-FFF2-40B4-BE49-F238E27FC236}">
                <a16:creationId xmlns:a16="http://schemas.microsoft.com/office/drawing/2014/main" id="{87867EC5-8DC3-413D-9183-0EF36D70230C}"/>
              </a:ext>
            </a:extLst>
          </p:cNvPr>
          <p:cNvSpPr>
            <a:spLocks noGrp="1"/>
          </p:cNvSpPr>
          <p:nvPr>
            <p:ph sz="half" idx="1"/>
          </p:nvPr>
        </p:nvSpPr>
        <p:spPr>
          <a:xfrm>
            <a:off x="648930" y="2438400"/>
            <a:ext cx="6586489" cy="3785419"/>
          </a:xfrm>
        </p:spPr>
        <p:txBody>
          <a:bodyPr vert="horz" lIns="91440" tIns="45720" rIns="91440" bIns="45720" rtlCol="0">
            <a:normAutofit fontScale="85000" lnSpcReduction="20000"/>
          </a:bodyPr>
          <a:lstStyle/>
          <a:p>
            <a:pPr marL="0" indent="0">
              <a:buNone/>
            </a:pPr>
            <a:r>
              <a:rPr lang="en-US" sz="2400" dirty="0"/>
              <a:t>Two modes of thinking:</a:t>
            </a:r>
          </a:p>
          <a:p>
            <a:pPr marL="457200" indent="-457200">
              <a:buFont typeface="+mj-lt"/>
              <a:buAutoNum type="arabicPeriod"/>
            </a:pPr>
            <a:r>
              <a:rPr lang="en-GB" sz="2400" b="1" dirty="0"/>
              <a:t>Focused thinking </a:t>
            </a:r>
            <a:r>
              <a:rPr lang="en-GB" sz="2400" dirty="0"/>
              <a:t>requires active attention, and is conscious, analytical, and serial.   </a:t>
            </a:r>
            <a:r>
              <a:rPr lang="en-GB" sz="2400" b="1" dirty="0"/>
              <a:t>Hard</a:t>
            </a:r>
            <a:r>
              <a:rPr lang="en-GB" sz="2400" dirty="0"/>
              <a:t> as requires </a:t>
            </a:r>
            <a:r>
              <a:rPr lang="en-GB" sz="2400" b="1" dirty="0"/>
              <a:t>effort</a:t>
            </a:r>
            <a:r>
              <a:rPr lang="en-GB" sz="2400" dirty="0"/>
              <a:t>.</a:t>
            </a:r>
          </a:p>
          <a:p>
            <a:pPr marL="457200" indent="-457200">
              <a:buFont typeface="+mj-lt"/>
              <a:buAutoNum type="arabicPeriod"/>
            </a:pPr>
            <a:r>
              <a:rPr lang="en-GB" sz="2400" b="1" dirty="0"/>
              <a:t>Diffuse thinking </a:t>
            </a:r>
            <a:r>
              <a:rPr lang="en-GB" sz="2400" dirty="0"/>
              <a:t>requires passive attention, and is subconscious, creative and parallel.  </a:t>
            </a:r>
            <a:r>
              <a:rPr lang="en-GB" sz="2400" b="1" dirty="0"/>
              <a:t>Easy</a:t>
            </a:r>
            <a:r>
              <a:rPr lang="en-GB" sz="2400" dirty="0"/>
              <a:t>.</a:t>
            </a:r>
          </a:p>
          <a:p>
            <a:pPr marL="0" indent="0">
              <a:buNone/>
            </a:pPr>
            <a:r>
              <a:rPr lang="en-GB" sz="2400" dirty="0"/>
              <a:t>We require both modes:</a:t>
            </a:r>
          </a:p>
          <a:p>
            <a:r>
              <a:rPr lang="en-GB" sz="2400" dirty="0"/>
              <a:t>Avoid distraction or engagement with multiple attentional things to things, for example using your phone.</a:t>
            </a:r>
          </a:p>
          <a:p>
            <a:r>
              <a:rPr lang="en-GB" sz="2400" dirty="0"/>
              <a:t>Don’t’ fool yourself that following and copying is the same as understanding - related to ego is the enemy.</a:t>
            </a:r>
          </a:p>
          <a:p>
            <a:r>
              <a:rPr lang="en-GB" sz="2400" dirty="0"/>
              <a:t>Focused attention is requires diffuse thinking to make linkages.</a:t>
            </a:r>
            <a:endParaRPr lang="en-US" sz="2400" dirty="0"/>
          </a:p>
        </p:txBody>
      </p:sp>
      <p:pic>
        <p:nvPicPr>
          <p:cNvPr id="15" name="Content Placeholder 14" descr="A close up of text on a white background&#10;&#10;Description generated with very high confidence">
            <a:extLst>
              <a:ext uri="{FF2B5EF4-FFF2-40B4-BE49-F238E27FC236}">
                <a16:creationId xmlns:a16="http://schemas.microsoft.com/office/drawing/2014/main" id="{174D0275-E41F-4333-A3BA-F3A5F1DE733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 b="1250"/>
          <a:stretch/>
        </p:blipFill>
        <p:spPr bwMode="auto">
          <a:xfrm>
            <a:off x="7556408" y="10"/>
            <a:ext cx="463559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52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DD7DAB-9A06-41F5-99C4-FEC4DA128F7B}"/>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dirty="0"/>
              <a:t>Skyscanner Meeting Norms</a:t>
            </a:r>
          </a:p>
        </p:txBody>
      </p:sp>
      <p:sp>
        <p:nvSpPr>
          <p:cNvPr id="5" name="Content Placeholder 4">
            <a:extLst>
              <a:ext uri="{FF2B5EF4-FFF2-40B4-BE49-F238E27FC236}">
                <a16:creationId xmlns:a16="http://schemas.microsoft.com/office/drawing/2014/main" id="{411B0B42-ABAC-4593-927D-6FF406B481EC}"/>
              </a:ext>
            </a:extLst>
          </p:cNvPr>
          <p:cNvSpPr>
            <a:spLocks noGrp="1"/>
          </p:cNvSpPr>
          <p:nvPr>
            <p:ph sz="half" idx="1"/>
          </p:nvPr>
        </p:nvSpPr>
        <p:spPr>
          <a:xfrm>
            <a:off x="648930" y="2438400"/>
            <a:ext cx="6586489" cy="3785419"/>
          </a:xfrm>
        </p:spPr>
        <p:txBody>
          <a:bodyPr vert="horz" lIns="91440" tIns="45720" rIns="91440" bIns="45720" rtlCol="0">
            <a:normAutofit lnSpcReduction="10000"/>
          </a:bodyPr>
          <a:lstStyle/>
          <a:p>
            <a:pPr marL="0" indent="0">
              <a:buNone/>
            </a:pPr>
            <a:r>
              <a:rPr lang="en-GB" sz="2400" b="1" dirty="0"/>
              <a:t>Be present</a:t>
            </a:r>
            <a:r>
              <a:rPr lang="en-GB" sz="2400" dirty="0"/>
              <a:t> both physically and mentally.</a:t>
            </a:r>
          </a:p>
          <a:p>
            <a:pPr marL="0" indent="0">
              <a:buNone/>
            </a:pPr>
            <a:r>
              <a:rPr lang="en-GB" sz="2400" b="1" dirty="0"/>
              <a:t>Ask why</a:t>
            </a:r>
            <a:r>
              <a:rPr lang="en-GB" sz="2400" dirty="0"/>
              <a:t> to me and yourself.</a:t>
            </a:r>
          </a:p>
          <a:p>
            <a:pPr marL="0" indent="0">
              <a:buNone/>
            </a:pPr>
            <a:r>
              <a:rPr lang="en-GB" sz="2400" b="1" dirty="0"/>
              <a:t>All voices are equal</a:t>
            </a:r>
            <a:r>
              <a:rPr lang="en-GB" sz="2400" dirty="0"/>
              <a:t>.</a:t>
            </a:r>
          </a:p>
          <a:p>
            <a:pPr marL="0" indent="0">
              <a:buNone/>
            </a:pPr>
            <a:r>
              <a:rPr lang="en-GB" sz="2400" b="1" dirty="0"/>
              <a:t>Listen actively</a:t>
            </a:r>
            <a:r>
              <a:rPr lang="en-GB" sz="2400" dirty="0"/>
              <a:t> which normally means close your laptop - take written notes instead.</a:t>
            </a:r>
          </a:p>
          <a:p>
            <a:pPr marL="0" indent="0">
              <a:buNone/>
            </a:pPr>
            <a:r>
              <a:rPr lang="en-GB" sz="2400" b="1" dirty="0"/>
              <a:t>Don't call people resources</a:t>
            </a:r>
            <a:r>
              <a:rPr lang="en-GB" sz="2400" dirty="0"/>
              <a:t> which is more about the work place than studying, but keep it in mind when working in teams.</a:t>
            </a:r>
          </a:p>
          <a:p>
            <a:pPr marL="0" indent="0">
              <a:buNone/>
            </a:pPr>
            <a:r>
              <a:rPr lang="en-GB" sz="2400" dirty="0"/>
              <a:t>And one addition from me - remember that </a:t>
            </a:r>
            <a:r>
              <a:rPr lang="en-GB" sz="2400" b="1" dirty="0"/>
              <a:t>ego is the enemy</a:t>
            </a:r>
            <a:r>
              <a:rPr lang="en-GB" sz="2400" dirty="0"/>
              <a:t>.</a:t>
            </a:r>
            <a:endParaRPr lang="en-US" sz="2400" dirty="0"/>
          </a:p>
        </p:txBody>
      </p:sp>
      <p:pic>
        <p:nvPicPr>
          <p:cNvPr id="8" name="Content Placeholder 7" descr="A close up of text on a white background&#10;&#10;Description generated with high confidence">
            <a:extLst>
              <a:ext uri="{FF2B5EF4-FFF2-40B4-BE49-F238E27FC236}">
                <a16:creationId xmlns:a16="http://schemas.microsoft.com/office/drawing/2014/main" id="{802FC9DB-1BEA-427F-B0DE-00F6A7FC73E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806"/>
          <a:stretch/>
        </p:blipFill>
        <p:spPr>
          <a:xfrm>
            <a:off x="7556408" y="10"/>
            <a:ext cx="4635591" cy="6857990"/>
          </a:xfrm>
          <a:prstGeom prst="rect">
            <a:avLst/>
          </a:prstGeom>
          <a:effectLst/>
        </p:spPr>
      </p:pic>
    </p:spTree>
    <p:extLst>
      <p:ext uri="{BB962C8B-B14F-4D97-AF65-F5344CB8AC3E}">
        <p14:creationId xmlns:p14="http://schemas.microsoft.com/office/powerpoint/2010/main" val="336250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Continuous Improvement</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normAutofit fontScale="92500" lnSpcReduction="10000"/>
          </a:bodyPr>
          <a:lstStyle/>
          <a:p>
            <a:pPr marL="0" indent="0">
              <a:buNone/>
            </a:pPr>
            <a:r>
              <a:rPr lang="en-GB" dirty="0"/>
              <a:t>One final point comes from ideas of lean. We have two objectives:</a:t>
            </a:r>
          </a:p>
          <a:p>
            <a:pPr marL="514350" indent="-514350">
              <a:buFont typeface="+mj-lt"/>
              <a:buAutoNum type="arabicPeriod"/>
            </a:pPr>
            <a:r>
              <a:rPr lang="en-GB" b="1" dirty="0"/>
              <a:t>Have respect for people</a:t>
            </a:r>
            <a:r>
              <a:rPr lang="en-GB" dirty="0"/>
              <a:t>.</a:t>
            </a:r>
          </a:p>
          <a:p>
            <a:pPr marL="514350" indent="-514350">
              <a:buFont typeface="+mj-lt"/>
              <a:buAutoNum type="arabicPeriod"/>
            </a:pPr>
            <a:r>
              <a:rPr lang="en-GB" b="1" dirty="0"/>
              <a:t>Continuously improve</a:t>
            </a:r>
            <a:r>
              <a:rPr lang="en-GB" dirty="0"/>
              <a:t>.</a:t>
            </a:r>
          </a:p>
          <a:p>
            <a:pPr marL="0" indent="0">
              <a:buNone/>
            </a:pPr>
            <a:r>
              <a:rPr lang="en-GB" dirty="0"/>
              <a:t>Education is a form of continuous improvement - you will never stop learning. However, a key concept is this:</a:t>
            </a:r>
          </a:p>
          <a:p>
            <a:r>
              <a:rPr lang="en-GB" i="1" dirty="0"/>
              <a:t>Respect for people</a:t>
            </a:r>
            <a:r>
              <a:rPr lang="en-GB" dirty="0"/>
              <a:t> </a:t>
            </a:r>
            <a:r>
              <a:rPr lang="en-GB" b="1" dirty="0"/>
              <a:t>supports</a:t>
            </a:r>
            <a:r>
              <a:rPr lang="en-GB" dirty="0"/>
              <a:t> </a:t>
            </a:r>
            <a:r>
              <a:rPr lang="en-GB" i="1" dirty="0"/>
              <a:t>continuous improvement</a:t>
            </a:r>
            <a:r>
              <a:rPr lang="en-GB" dirty="0"/>
              <a:t>.</a:t>
            </a:r>
          </a:p>
          <a:p>
            <a:r>
              <a:rPr lang="en-GB" i="1" dirty="0"/>
              <a:t>Continuous improvement</a:t>
            </a:r>
            <a:r>
              <a:rPr lang="en-GB" dirty="0"/>
              <a:t> </a:t>
            </a:r>
            <a:r>
              <a:rPr lang="en-GB" b="1" dirty="0"/>
              <a:t>does not</a:t>
            </a:r>
            <a:r>
              <a:rPr lang="en-GB" dirty="0"/>
              <a:t> </a:t>
            </a:r>
            <a:r>
              <a:rPr lang="en-GB" b="1" dirty="0"/>
              <a:t>in itself support </a:t>
            </a:r>
            <a:r>
              <a:rPr lang="en-GB" i="1" dirty="0"/>
              <a:t>respect for people</a:t>
            </a:r>
            <a:r>
              <a:rPr lang="en-GB" dirty="0"/>
              <a:t>.</a:t>
            </a:r>
          </a:p>
          <a:p>
            <a:pPr marL="0" indent="0">
              <a:buNone/>
            </a:pPr>
            <a:r>
              <a:rPr lang="en-GB" dirty="0"/>
              <a:t>This can be expanded to the class - </a:t>
            </a:r>
            <a:r>
              <a:rPr lang="en-GB" i="1" dirty="0"/>
              <a:t>respect</a:t>
            </a:r>
            <a:r>
              <a:rPr lang="en-GB" dirty="0"/>
              <a:t> each other, and give each other support, and you can improve yourself and your class mates together.</a:t>
            </a:r>
          </a:p>
          <a:p>
            <a:pPr marL="0" indent="0">
              <a:buNone/>
            </a:pPr>
            <a:r>
              <a:rPr lang="en-GB" b="1" dirty="0"/>
              <a:t>Education is not a competition</a:t>
            </a:r>
            <a:r>
              <a:rPr lang="en-GB" dirty="0"/>
              <a:t>.</a:t>
            </a:r>
            <a:endParaRPr lang="en-GB" b="1" dirty="0"/>
          </a:p>
          <a:p>
            <a:endParaRPr lang="en-GB" dirty="0"/>
          </a:p>
        </p:txBody>
      </p:sp>
    </p:spTree>
    <p:extLst>
      <p:ext uri="{BB962C8B-B14F-4D97-AF65-F5344CB8AC3E}">
        <p14:creationId xmlns:p14="http://schemas.microsoft.com/office/powerpoint/2010/main" val="94086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p:txBody>
          <a:bodyPr/>
          <a:lstStyle/>
          <a:p>
            <a:r>
              <a:rPr lang="en-GB" dirty="0"/>
              <a:t>Behavioural Objectives for the Lecture</a:t>
            </a:r>
          </a:p>
        </p:txBody>
      </p:sp>
      <p:sp>
        <p:nvSpPr>
          <p:cNvPr id="3" name="Content Placeholder 2">
            <a:extLst>
              <a:ext uri="{FF2B5EF4-FFF2-40B4-BE49-F238E27FC236}">
                <a16:creationId xmlns:a16="http://schemas.microsoft.com/office/drawing/2014/main" id="{A537FA25-9099-4C12-A916-FFB9B6590475}"/>
              </a:ext>
            </a:extLst>
          </p:cNvPr>
          <p:cNvSpPr>
            <a:spLocks noGrp="1"/>
          </p:cNvSpPr>
          <p:nvPr>
            <p:ph idx="1"/>
          </p:nvPr>
        </p:nvSpPr>
        <p:spPr/>
        <p:txBody>
          <a:bodyPr/>
          <a:lstStyle/>
          <a:p>
            <a:pPr marL="514350" indent="-514350">
              <a:buFont typeface="+mj-lt"/>
              <a:buAutoNum type="arabicPeriod"/>
            </a:pPr>
            <a:r>
              <a:rPr lang="en-GB" b="1" dirty="0"/>
              <a:t>Define</a:t>
            </a:r>
            <a:r>
              <a:rPr lang="en-GB" dirty="0"/>
              <a:t> what a </a:t>
            </a:r>
            <a:r>
              <a:rPr lang="en-GB" i="1" dirty="0"/>
              <a:t>software engineering method</a:t>
            </a:r>
            <a:r>
              <a:rPr lang="en-GB" dirty="0"/>
              <a:t> is.</a:t>
            </a:r>
          </a:p>
          <a:p>
            <a:pPr marL="514350" indent="-514350">
              <a:buFont typeface="+mj-lt"/>
              <a:buAutoNum type="arabicPeriod"/>
            </a:pPr>
            <a:r>
              <a:rPr lang="en-GB" b="1" dirty="0"/>
              <a:t>List</a:t>
            </a:r>
            <a:r>
              <a:rPr lang="en-GB" dirty="0"/>
              <a:t> the </a:t>
            </a:r>
            <a:r>
              <a:rPr lang="en-GB" i="1" dirty="0"/>
              <a:t>three Software Development Lifecycle types</a:t>
            </a:r>
            <a:r>
              <a:rPr lang="en-GB" dirty="0"/>
              <a:t>.</a:t>
            </a:r>
          </a:p>
          <a:p>
            <a:pPr marL="514350" indent="-514350">
              <a:buFont typeface="+mj-lt"/>
              <a:buAutoNum type="arabicPeriod"/>
            </a:pPr>
            <a:r>
              <a:rPr lang="en-GB" b="1" dirty="0"/>
              <a:t>List</a:t>
            </a:r>
            <a:r>
              <a:rPr lang="en-GB" dirty="0"/>
              <a:t> the </a:t>
            </a:r>
            <a:r>
              <a:rPr lang="en-GB" i="1" dirty="0"/>
              <a:t>four points of the Agile Manifesto</a:t>
            </a:r>
            <a:r>
              <a:rPr lang="en-GB" dirty="0"/>
              <a:t>.</a:t>
            </a:r>
          </a:p>
          <a:p>
            <a:pPr marL="514350" indent="-514350">
              <a:buFont typeface="+mj-lt"/>
              <a:buAutoNum type="arabicPeriod"/>
            </a:pPr>
            <a:r>
              <a:rPr lang="en-GB" b="1" dirty="0"/>
              <a:t>Define</a:t>
            </a:r>
            <a:r>
              <a:rPr lang="en-GB" dirty="0"/>
              <a:t> what </a:t>
            </a:r>
            <a:r>
              <a:rPr lang="en-GB" i="1" dirty="0"/>
              <a:t>DevOps</a:t>
            </a:r>
            <a:r>
              <a:rPr lang="en-GB" dirty="0"/>
              <a:t> is and its </a:t>
            </a:r>
            <a:r>
              <a:rPr lang="en-GB" i="1" dirty="0"/>
              <a:t>five goals</a:t>
            </a:r>
            <a:r>
              <a:rPr lang="en-GB" dirty="0"/>
              <a:t>.</a:t>
            </a:r>
          </a:p>
          <a:p>
            <a:pPr marL="514350" indent="-514350">
              <a:buFont typeface="+mj-lt"/>
              <a:buAutoNum type="arabicPeriod"/>
            </a:pPr>
            <a:r>
              <a:rPr lang="en-GB" b="1" dirty="0"/>
              <a:t>List</a:t>
            </a:r>
            <a:r>
              <a:rPr lang="en-GB" dirty="0"/>
              <a:t> the </a:t>
            </a:r>
            <a:r>
              <a:rPr lang="en-GB" i="1" dirty="0"/>
              <a:t>seven parts of a DevOps toolchain</a:t>
            </a:r>
            <a:r>
              <a:rPr lang="en-GB" dirty="0"/>
              <a:t>.</a:t>
            </a:r>
          </a:p>
          <a:p>
            <a:pPr marL="514350" indent="-514350">
              <a:buFont typeface="+mj-lt"/>
              <a:buAutoNum type="arabicPeriod"/>
            </a:pPr>
            <a:r>
              <a:rPr lang="en-GB" b="1" dirty="0"/>
              <a:t>Define</a:t>
            </a:r>
            <a:r>
              <a:rPr lang="en-GB" dirty="0"/>
              <a:t> the metrics of </a:t>
            </a:r>
            <a:r>
              <a:rPr lang="en-GB" i="1" dirty="0"/>
              <a:t>lead-time, process-time, and %C/A</a:t>
            </a:r>
            <a:r>
              <a:rPr lang="en-GB" dirty="0"/>
              <a:t>.</a:t>
            </a:r>
          </a:p>
        </p:txBody>
      </p:sp>
    </p:spTree>
    <p:extLst>
      <p:ext uri="{BB962C8B-B14F-4D97-AF65-F5344CB8AC3E}">
        <p14:creationId xmlns:p14="http://schemas.microsoft.com/office/powerpoint/2010/main" val="3790747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1804</Words>
  <Application>Microsoft Office PowerPoint</Application>
  <PresentationFormat>Widescreen</PresentationFormat>
  <Paragraphs>208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the Module</vt:lpstr>
      <vt:lpstr>News</vt:lpstr>
      <vt:lpstr>Learning Environment</vt:lpstr>
      <vt:lpstr>Creating a Cooperative Learning Community Environment for the Module</vt:lpstr>
      <vt:lpstr>Toyota Improvement Kata</vt:lpstr>
      <vt:lpstr>A Mind for Numbers</vt:lpstr>
      <vt:lpstr>Skyscanner Meeting Norms</vt:lpstr>
      <vt:lpstr>Continuous Improvement</vt:lpstr>
      <vt:lpstr>Behavioural Objectives for the Lecture</vt:lpstr>
      <vt:lpstr>Defining Software Engineering Methods</vt:lpstr>
      <vt:lpstr>What is a Software Engineering Method?</vt:lpstr>
      <vt:lpstr>What is Software Development?</vt:lpstr>
      <vt:lpstr>What is Engineering?</vt:lpstr>
      <vt:lpstr>So what is Software Engineering?</vt:lpstr>
      <vt:lpstr>What is a Method?</vt:lpstr>
      <vt:lpstr>Waterfall Method</vt:lpstr>
      <vt:lpstr>Spiral Method</vt:lpstr>
      <vt:lpstr>Agile Method</vt:lpstr>
      <vt:lpstr>Linking to Module Learning Outcomes</vt:lpstr>
      <vt:lpstr>A Brief History of Software Engineering Methods</vt:lpstr>
      <vt:lpstr>History of Software Engineering (part 1)</vt:lpstr>
      <vt:lpstr>History of Software Engineering (part 2)</vt:lpstr>
      <vt:lpstr>The Manifesto for Agile Software Development </vt:lpstr>
      <vt:lpstr>Lean Software Development</vt:lpstr>
      <vt:lpstr>DevOps</vt:lpstr>
      <vt:lpstr>Five Goals of DevOps</vt:lpstr>
      <vt:lpstr>DevOps Toolchain</vt:lpstr>
      <vt:lpstr>Some Metrics and Summary</vt:lpstr>
      <vt:lpstr>Metrics for Software Development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Module</dc:title>
  <dc:creator>Chalmers, Kevin</dc:creator>
  <cp:lastModifiedBy>KEV</cp:lastModifiedBy>
  <cp:revision>12</cp:revision>
  <dcterms:created xsi:type="dcterms:W3CDTF">2018-07-28T16:10:26Z</dcterms:created>
  <dcterms:modified xsi:type="dcterms:W3CDTF">2019-07-02T10:57:59Z</dcterms:modified>
</cp:coreProperties>
</file>