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4" r:id="rId13"/>
    <p:sldId id="265" r:id="rId14"/>
    <p:sldId id="267" r:id="rId15"/>
    <p:sldId id="268" r:id="rId16"/>
    <p:sldId id="29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8" r:id="rId29"/>
    <p:sldId id="281" r:id="rId30"/>
    <p:sldId id="282" r:id="rId31"/>
    <p:sldId id="289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876F-9D2A-48E4-8416-7336620DB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4FBEC-E812-454C-B0D4-EC852BD77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637F-0F78-4068-B8B5-6FC4A881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FDC3-64F7-4448-B09C-2E8B0F42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37F9-1BA5-4406-8505-4EC87017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2AA5-7457-4594-AD95-BA7607AC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E2A34-2B8A-4D00-B437-B809CD59B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CA3E-A95A-4F0C-A506-D983B580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1696-D18C-41DA-98AC-99404347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09B3-826D-422B-9A8F-53BE245C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501A7-22F5-4941-B37B-45E69C792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33C86-7E85-4348-8FD8-2F5F872EF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210C-7778-4422-90EB-90CE31B5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99C7-F575-47B7-A881-0303A531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24DB-466A-4D84-9E70-76181027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00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59BE-5216-4C71-80F8-FC5AEC59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27B0-BF4F-48CB-965C-CFD3FFEC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69D3-F1B1-430F-A8A8-4CF9C91D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78EB-A0F5-4342-B1A0-5365286C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A565D-38AC-4C2B-9309-BDD814AD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B7E2-CC8C-4A2E-B7D4-D7870F5A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F5A8-04E5-4673-BBCB-633C9343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B302-8CCE-41DB-B0E7-7749E83E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4020-5AD7-4D75-B751-394C315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9DD5-B9F4-4A5D-B3AD-4707161E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4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73B9-6CF3-41F6-9C66-989D085A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04BA-9642-47C1-8E35-7CD484ED8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3AE33-8AA1-40EB-8539-D3EC281F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6D255-C972-477C-B71A-06DFDC37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E099-5754-4BDF-B155-132AD4CC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44393-4843-47C5-B4F6-B8B5E9F4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3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9F39-19FD-4A64-A420-56FE6848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E757-FDED-46D0-AACD-40A6D5CF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ECC83-8CAB-4D6D-B5F8-81C04390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86A14-4A75-429C-9B1A-8A9313635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4CE30-1C8D-4FD6-ACEB-7E7BD909A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B6149-A81D-42AE-8A47-2650AE05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0D8ED-7798-492E-8FCA-1B137DDA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9EB1B-81D0-4547-99FA-F31CC9A6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E21-9D18-4F56-8DE8-B9C4A751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A1C20-9B6E-4E29-A3DD-20AF96BE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96EE2-8AA7-461C-8151-7BAF1550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7060E-A690-4239-BB5C-283C0A2F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87AB3-12C2-41A5-A358-26FE2EC5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F568B-C00F-4537-A30A-825C70E2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176E5-35BC-42A0-8803-7D3C283C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9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41F8-145C-4771-A25A-C042FB9F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54DE-9660-4A90-8550-4DE7F3EE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4E9E1-29DC-47CA-894C-42393F0F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6302F-22B7-4DB6-9F60-6425D20B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A6CC-4170-4F86-8B1B-2D76FE96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4C83D-9335-4742-BEAA-CFDB5F7C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B4B6-3FE7-4E00-A5E8-2BB34E20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B3F24-C2F3-4BA9-A046-0C9EB1E2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67F2B-EA4E-4044-B6F8-31287ACC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8DC2-A151-4D85-924E-F7FF51C7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7704-2531-4A9C-986A-2959319E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F4C65-360C-4394-8E8F-F2D9888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9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6883A-D25D-45C2-8522-E82E9079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4E67-0171-44CA-AC59-5F56D96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6BCA-7E23-4F6E-86B1-2DC398BAA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870B-CE3B-4EB5-902B-674AB364B1C6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16F8-9269-4B0A-86EC-FB5966A1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184F-2ACF-462A-ABE5-AEBECE167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C6B5-78E7-4B8B-8769-5C7D93DB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65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resolving-a-merge-conflict-using-the-command-lin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Git_operations.sv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rge_(version_control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ache_Subversion#Limitations_and_problems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File:New_Mercurial_logo.svg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knowledge7.com/training/courses/effective-series/effective-git" TargetMode="External"/><Relationship Id="rId9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Client-serv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Peer-to-peer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B5D4-A952-4FE7-A05C-9A18CA9E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 and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FF905-4065-4261-A47B-F1B028AEF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/>
              <a:t>k.chalmers@napier.ac.uk</a:t>
            </a:r>
          </a:p>
        </p:txBody>
      </p:sp>
    </p:spTree>
    <p:extLst>
      <p:ext uri="{BB962C8B-B14F-4D97-AF65-F5344CB8AC3E}">
        <p14:creationId xmlns:p14="http://schemas.microsoft.com/office/powerpoint/2010/main" val="354470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3190-E15A-4B30-A342-20FD6B97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3D82-F41E-4803-B3AE-9DCDC7E57C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Repository is where code is stored.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Checkout (or clone) is creating a local copy of a code repository.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Working copy is a local copy of the code.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Fetch (or pull) is to get the latest updates of the code.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Push is to update the remote repository with updates to the code.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FAF0C8-B9C6-48B9-B531-A40AA41A07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Commit is to create a code checkpoint.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Tag or label is to attach a name to a specific code commit.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Branch is a new working code version.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Merge is to combine two separate code versions.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Conflict occurs when code versions have changed the same file.</a:t>
            </a:r>
          </a:p>
        </p:txBody>
      </p:sp>
    </p:spTree>
    <p:extLst>
      <p:ext uri="{BB962C8B-B14F-4D97-AF65-F5344CB8AC3E}">
        <p14:creationId xmlns:p14="http://schemas.microsoft.com/office/powerpoint/2010/main" val="27258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31C-BA19-4BC3-A97B-B43F12F5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(A Brief) History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1C7D-1DC5-458E-854C-8E3FD026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1972 Source Code Control System developed at Bell Labs.</a:t>
            </a:r>
          </a:p>
          <a:p>
            <a:pPr marL="0" indent="0">
              <a:buNone/>
            </a:pPr>
            <a:r>
              <a:rPr lang="en-US" dirty="0"/>
              <a:t>1990 CVS 1.0 released.</a:t>
            </a:r>
          </a:p>
          <a:p>
            <a:pPr marL="0" indent="0">
              <a:buNone/>
            </a:pPr>
            <a:r>
              <a:rPr lang="en-US" dirty="0"/>
              <a:t>1999 </a:t>
            </a:r>
            <a:r>
              <a:rPr lang="en-US" dirty="0" err="1"/>
              <a:t>SourceForge</a:t>
            </a:r>
            <a:r>
              <a:rPr lang="en-US" dirty="0"/>
              <a:t> launched.</a:t>
            </a:r>
          </a:p>
          <a:p>
            <a:pPr marL="0" indent="0">
              <a:buNone/>
            </a:pPr>
            <a:r>
              <a:rPr lang="en-US" dirty="0"/>
              <a:t>2000 Subversion (SVN) released.  </a:t>
            </a:r>
            <a:r>
              <a:rPr lang="en-US" dirty="0" err="1"/>
              <a:t>BitKeeper</a:t>
            </a:r>
            <a:r>
              <a:rPr lang="en-US" dirty="0"/>
              <a:t> launched.</a:t>
            </a:r>
          </a:p>
          <a:p>
            <a:pPr marL="0" indent="0">
              <a:buNone/>
            </a:pPr>
            <a:r>
              <a:rPr lang="en-US" dirty="0"/>
              <a:t>2002 Linux kernel development moved to </a:t>
            </a:r>
            <a:r>
              <a:rPr lang="en-US" dirty="0" err="1"/>
              <a:t>BitKeeper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2005 </a:t>
            </a:r>
            <a:r>
              <a:rPr lang="en-US" dirty="0" err="1"/>
              <a:t>BitKeeper</a:t>
            </a:r>
            <a:r>
              <a:rPr lang="en-US" dirty="0"/>
              <a:t> becomes commercially licensed.  Git and Mercurial released.</a:t>
            </a:r>
          </a:p>
          <a:p>
            <a:pPr marL="0" indent="0">
              <a:buNone/>
            </a:pPr>
            <a:r>
              <a:rPr lang="en-US" dirty="0"/>
              <a:t>2006 Google Code Project Hosting and Microsoft </a:t>
            </a:r>
            <a:r>
              <a:rPr lang="en-US" dirty="0" err="1"/>
              <a:t>CodePlex</a:t>
            </a:r>
            <a:r>
              <a:rPr lang="en-US" dirty="0"/>
              <a:t> launch.</a:t>
            </a:r>
          </a:p>
          <a:p>
            <a:pPr marL="0" indent="0">
              <a:buNone/>
            </a:pPr>
            <a:r>
              <a:rPr lang="en-US" dirty="0"/>
              <a:t>2008 GitHub launches.  Bitbucket launches.</a:t>
            </a:r>
          </a:p>
          <a:p>
            <a:pPr marL="0" indent="0">
              <a:buNone/>
            </a:pPr>
            <a:r>
              <a:rPr lang="en-US" dirty="0"/>
              <a:t>2011 GitLab launches.</a:t>
            </a:r>
          </a:p>
          <a:p>
            <a:pPr marL="0" indent="0">
              <a:buNone/>
            </a:pPr>
            <a:r>
              <a:rPr lang="en-US" dirty="0"/>
              <a:t>2013 Microsoft launches Visual Studio Team Services.</a:t>
            </a:r>
          </a:p>
          <a:p>
            <a:pPr marL="0" indent="0">
              <a:buNone/>
            </a:pPr>
            <a:r>
              <a:rPr lang="en-US" dirty="0"/>
              <a:t>2016 Google Code Project Hosting shuts down.</a:t>
            </a:r>
          </a:p>
          <a:p>
            <a:pPr marL="0" indent="0">
              <a:buNone/>
            </a:pPr>
            <a:r>
              <a:rPr lang="en-US" dirty="0"/>
              <a:t>2017 Microsoft closes </a:t>
            </a:r>
            <a:r>
              <a:rPr lang="en-US" dirty="0" err="1"/>
              <a:t>CodePlex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2018 Microsoft buys GitHub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F27DB-E045-4253-99C0-2D66E42E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BDFCD-BF88-4264-8299-AC5AB3D4D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1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22D-475D-4214-B383-DD7387A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7772-5047-4F23-9292-BE698FA2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 is a distributed VCS.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Linus Torvalds used the following design principles: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Concurrent Versions System (CVS) as the model of what not to do.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 a distributed workflow, as in </a:t>
            </a:r>
            <a:r>
              <a:rPr lang="en-US" dirty="0" err="1"/>
              <a:t>BitKeeper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strong safeguards against corruption.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01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31C-BA19-4BC3-A97B-B43F12F5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2C73B-FD8F-4E57-AC08-811EDDC14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8281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There are two methods to “create” a repository.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initialise a directory on the local file system as a repository.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clone (copy) an existing repository from a URL.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44F2D9-95C5-4ABF-A3FD-AE4DEB42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5290" y="1825625"/>
            <a:ext cx="3318510" cy="4351338"/>
          </a:xfrm>
        </p:spPr>
        <p:txBody>
          <a:bodyPr/>
          <a:lstStyle/>
          <a:p>
            <a:pPr marL="0" indent="0" algn="r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GB" dirty="0">
                <a:latin typeface="Consolas" panose="020B0609020204030204" pitchFamily="49" charset="0"/>
              </a:rPr>
              <a:t>git </a:t>
            </a:r>
            <a:r>
              <a:rPr lang="en-GB" dirty="0" err="1">
                <a:latin typeface="Consolas" panose="020B0609020204030204" pitchFamily="49" charset="0"/>
              </a:rPr>
              <a:t>init</a:t>
            </a:r>
            <a:endParaRPr lang="en-GB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GB" dirty="0">
                <a:latin typeface="Consolas" panose="020B0609020204030204" pitchFamily="49" charset="0"/>
              </a:rPr>
              <a:t>git clone &lt;</a:t>
            </a:r>
            <a:r>
              <a:rPr lang="en-GB" dirty="0" err="1">
                <a:latin typeface="Consolas" panose="020B0609020204030204" pitchFamily="49" charset="0"/>
              </a:rPr>
              <a:t>url</a:t>
            </a:r>
            <a:r>
              <a:rPr lang="en-GB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5569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22D-475D-4214-B383-DD7387A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7772-5047-4F23-9292-BE698FA2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local Git repository contains all the information of the other Git repositories.</a:t>
            </a:r>
          </a:p>
          <a:p>
            <a:pPr lvl="1"/>
            <a:r>
              <a:rPr lang="en-GB" dirty="0"/>
              <a:t>History and other information is maintained in the .git folder.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you change a file, we have a different local working copy.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save the current state of the Git repository we perform the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the required changes to the staging area.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new commit from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378588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6AF0-B2D6-40E3-A005-7652C0D7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11AD-DB14-4289-8CD6-448232A3B3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We can add individual file changes.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add a directory that was 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Adding supports wildcards.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we can use this to add all changes.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also find out what has changed from the previous commit.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C0D3D-493D-43BD-915F-C8F64D8624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add &lt;filename&gt;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add &lt;directory&gt;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add *.java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add *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98273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3190-E15A-4B30-A342-20FD6B97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EA36-74AC-4977-AC4E-6AB62353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Once suitable changes have been made to the staging area we need to create a commit.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commit –m “message”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will create a new checkpoint of your code.  It exists as a point in history which changes are measured against.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Best advice – commit often to allow simple rewinding.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01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31C-BA19-4BC3-A97B-B43F12F5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Changes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CACCD-FFF1-497E-8359-39B21D08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6552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can update local changes to the origin remote for the current branch.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push changes to a specific remote and branch.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push all branch updates to all remotes.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3B659-2F8C-4D3B-9459-64CA0B76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870" y="1825625"/>
            <a:ext cx="439293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git push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git push &lt;remote&gt; &lt;branch&gt;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git push --all</a:t>
            </a:r>
          </a:p>
        </p:txBody>
      </p:sp>
    </p:spTree>
    <p:extLst>
      <p:ext uri="{BB962C8B-B14F-4D97-AF65-F5344CB8AC3E}">
        <p14:creationId xmlns:p14="http://schemas.microsoft.com/office/powerpoint/2010/main" val="1586461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22D-475D-4214-B383-DD7387A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7772-5047-4F23-9292-BE698FA2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349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Git keeps track of changes between commits, not complete files.</a:t>
            </a:r>
          </a:p>
          <a:p>
            <a:pPr lvl="1"/>
            <a:r>
              <a:rPr lang="en-GB" dirty="0"/>
              <a:t>Hence text files are good and binary bad in Git.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git diff</a:t>
            </a:r>
            <a:r>
              <a:rPr lang="en-GB" dirty="0"/>
              <a:t> command provides information on changes between commits.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CE049-7A25-4DBF-BC41-872B6760E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4484052"/>
            <a:ext cx="8658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8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F0F7-A269-4E16-99D0-7F61DB19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60C8-4A2A-4A71-8093-C6462911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Version Control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Gitflow</a:t>
            </a:r>
            <a:r>
              <a:rPr lang="en-GB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109675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3190-E15A-4B30-A342-20FD6B97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9C796-9B91-4BC6-A6AD-8DDE105F8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Git stores a log of all changes.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access this use the </a:t>
            </a:r>
            <a:r>
              <a:rPr lang="en-GB" dirty="0">
                <a:latin typeface="Consolas" panose="020B0609020204030204" pitchFamily="49" charset="0"/>
              </a:rPr>
              <a:t>git log </a:t>
            </a:r>
            <a:r>
              <a:rPr lang="en-GB" dirty="0"/>
              <a:t>command.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shows the SHA-1 hash of the commit, which is useful for going backwards.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E53913-B6B9-4B51-830E-2AEC64ACC1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commit e426d2c1b1aa7f732c5b863708de4e3a29da3b52 (HEAD -&gt; feature/lecture03, origin/feature/lecture03)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Author: Kevin Chalmers &lt;k.chalmers@napier.ac.uk&gt;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Date:   Wed Aug 15 16:32:59 2018 +0100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Almost completed section on adding changes to lecture 03.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commit b53479816d69a0d6254f9501d636f6b6e75460fb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Author: Kevin Chalmers &lt;k.chalmers@napier.ac.uk&gt;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Date:   Thu Aug 9 15:23:16 2018 +0100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Added working with repositories section.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commit b9001d50cc976e70a150d129fe5aeb9e67e8c210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Author: Kevin Chalmers &lt;k.chalmers@napier.ac.uk&gt;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Date:   Thu Aug 9 15:11:29 2018 +0100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Spell check.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commit dcbc34b2d990f768317c7e7a684b1de037ac199c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Author: Kevin Chalmers &lt;k.chalmers@napier.ac.uk&gt;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Date:   Thu Aug 9 14:31:58 2018 +0100</a:t>
            </a:r>
          </a:p>
        </p:txBody>
      </p:sp>
    </p:spTree>
    <p:extLst>
      <p:ext uri="{BB962C8B-B14F-4D97-AF65-F5344CB8AC3E}">
        <p14:creationId xmlns:p14="http://schemas.microsoft.com/office/powerpoint/2010/main" val="13480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31C-BA19-4BC3-A97B-B43F12F5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Backwards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3E684-D3CA-413B-9DAA-91F379F0C2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Version control allows rewinding through changes.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check out a particular commit based on its SHA-1 hash.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also check out a particular commit based on its tag/name.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39D74-CA35-49D1-BC4A-661D7EBD10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checkout &lt;hash&gt;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checkout &lt;tag&gt;</a:t>
            </a:r>
          </a:p>
        </p:txBody>
      </p:sp>
    </p:spTree>
    <p:extLst>
      <p:ext uri="{BB962C8B-B14F-4D97-AF65-F5344CB8AC3E}">
        <p14:creationId xmlns:p14="http://schemas.microsoft.com/office/powerpoint/2010/main" val="72415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22D-475D-4214-B383-DD7387A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Fetching and Merging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52D05-38FD-4D33-9CC1-E36B0DA11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3128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Whenever changes are pushed to a remote we need to be able to retrieve them.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first retrieve the changes.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then we merge them into the current branch.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perform this operation in one step.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5C421-7D9A-42B9-BB14-F5440E9B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2364" y="1825625"/>
            <a:ext cx="3861435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fetch &lt;remote&gt;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merge &lt;branch&gt;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55328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3190-E15A-4B30-A342-20FD6B97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Conflicts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A6F4A-AC63-456B-A3B8-51239797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hard…. and would take a lot of time to walk through.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Practice is normally the best teacher here.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See this link for advice when you get a merge conflict: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https://help.github.com/articles/resolving-a-merge-conflict-using-the-command-line/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90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31C-BA19-4BC3-A97B-B43F12F5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Branching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9C539-4909-44A3-99C7-487C16CD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0557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Branching creates a new local “version” of the code base to work on.</a:t>
            </a:r>
          </a:p>
          <a:p>
            <a:pPr lvl="1"/>
            <a:r>
              <a:rPr lang="en-US" dirty="0"/>
              <a:t>Changes on a branch are independent from another branch.</a:t>
            </a:r>
          </a:p>
          <a:p>
            <a:pPr lvl="1"/>
            <a:r>
              <a:rPr lang="en-US" dirty="0"/>
              <a:t>Branches must be merged to share changes.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Branching is done with the branch command: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git branch &lt;name&gt;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ED839B-FFA5-4517-95E1-B063FC53C3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9" r="1" b="1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530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22D-475D-4214-B383-DD7387A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F5BD7-3D7C-409E-9AD2-D1AC09795F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remotes are different servers that can be used to share code.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view the current remote.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list all remotes.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we can add a new remote.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10414-9978-450B-A3A8-CD2D7880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035" y="1825625"/>
            <a:ext cx="5520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remote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remote –v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git remote add &lt;name&gt; &lt;</a:t>
            </a:r>
            <a:r>
              <a:rPr lang="en-GB" dirty="0" err="1">
                <a:latin typeface="Consolas" panose="020B0609020204030204" pitchFamily="49" charset="0"/>
              </a:rPr>
              <a:t>url</a:t>
            </a:r>
            <a:r>
              <a:rPr lang="en-GB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5717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31C-BA19-4BC3-A97B-B43F12F5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1C7D-1DC5-458E-854C-8E3FD026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Basic steps: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Modify files to make a working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changes to the staging area.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git add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commit from the changes.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the changes to the remote,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push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00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22D-475D-4214-B383-DD7387A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Command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48684-E12B-42CB-A1DB-329914ECF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3780" y="1825625"/>
            <a:ext cx="53244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9D839-B4A4-4AFB-B3B6-8871E37DB244}"/>
              </a:ext>
            </a:extLst>
          </p:cNvPr>
          <p:cNvSpPr txBox="1"/>
          <p:nvPr/>
        </p:nvSpPr>
        <p:spPr>
          <a:xfrm>
            <a:off x="3433780" y="6176963"/>
            <a:ext cx="532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File:Git_operations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748314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40CE39-43C5-4AF5-B1AB-694C9504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Gitflow</a:t>
            </a:r>
            <a:r>
              <a:rPr lang="en-GB" dirty="0"/>
              <a:t>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AA0C5-2053-49E2-96B7-E08D0EAFE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068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3190-E15A-4B30-A342-20FD6B97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Gitflow</a:t>
            </a:r>
            <a:r>
              <a:rPr lang="en-GB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EA36-74AC-4977-AC4E-6AB62353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Common approach to managing a project in general.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Very useful for team-based projects.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Basic idea is:</a:t>
            </a:r>
          </a:p>
          <a:p>
            <a:pPr lvl="1"/>
            <a:r>
              <a:rPr lang="en-GB" dirty="0"/>
              <a:t>Work is done in feature branches.</a:t>
            </a:r>
          </a:p>
          <a:p>
            <a:pPr lvl="1"/>
            <a:r>
              <a:rPr lang="en-GB" dirty="0"/>
              <a:t>Develop branch merges features.</a:t>
            </a:r>
          </a:p>
          <a:p>
            <a:pPr lvl="1"/>
            <a:r>
              <a:rPr lang="en-GB" dirty="0"/>
              <a:t>Release is a set of features.</a:t>
            </a:r>
          </a:p>
          <a:p>
            <a:pPr lvl="1"/>
            <a:r>
              <a:rPr lang="en-GB" dirty="0"/>
              <a:t>Master updated on releases.</a:t>
            </a:r>
          </a:p>
        </p:txBody>
      </p:sp>
    </p:spTree>
    <p:extLst>
      <p:ext uri="{BB962C8B-B14F-4D97-AF65-F5344CB8AC3E}">
        <p14:creationId xmlns:p14="http://schemas.microsoft.com/office/powerpoint/2010/main" val="23264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A1FE27-69F7-432F-A7A2-63D1B5F4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E9ABC-AE11-4524-A240-AEB03AA75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55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31C-BA19-4BC3-A97B-B43F12F5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Gitflow</a:t>
            </a:r>
            <a:r>
              <a:rPr lang="en-GB" dirty="0"/>
              <a:t>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2A57FB-53A2-4BF8-89E6-424BC2579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444926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090">
                  <a:extLst>
                    <a:ext uri="{9D8B030D-6E8A-4147-A177-3AD203B41FA5}">
                      <a16:colId xmlns:a16="http://schemas.microsoft.com/office/drawing/2014/main" val="116808579"/>
                    </a:ext>
                  </a:extLst>
                </a:gridCol>
                <a:gridCol w="3531870">
                  <a:extLst>
                    <a:ext uri="{9D8B030D-6E8A-4147-A177-3AD203B41FA5}">
                      <a16:colId xmlns:a16="http://schemas.microsoft.com/office/drawing/2014/main" val="3693056858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34312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 branch.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2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 development branch.  Ongoing work is merged here.  Branch initially from master.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feature/add-user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 to add a feature to the project.  Branch from develop.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97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 is a collection of features.  Tagged (e.g. v0.1.0).  Merged from develop and into master.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7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hotfix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hotfix/database-disconnect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Fixes to releases.  Branch from release and merged into master.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9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63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EB08D-72C9-4B61-90B3-56BF79CC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B8D6A-6BE9-49CE-96CE-88E9F835E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3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22D-475D-4214-B383-DD7387A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7772-5047-4F23-9292-BE698FA2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We’ve defined what version control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We’ve described the key differences between client-server and distributed VCS.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We’ve defined what Git is.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We’ve </a:t>
            </a:r>
            <a:r>
              <a:rPr lang="en-US" dirty="0"/>
              <a:t>listed the basic Git commands.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We’ve defined the </a:t>
            </a:r>
            <a:r>
              <a:rPr lang="en-US" dirty="0" err="1"/>
              <a:t>Gitflow</a:t>
            </a:r>
            <a:r>
              <a:rPr lang="en-US" dirty="0"/>
              <a:t>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39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3190-E15A-4B30-A342-20FD6B97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EA36-74AC-4977-AC4E-6AB62353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Version control is about the management of changes to documents or collections of documents.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just software but any document versioning.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software development, version control is a component of </a:t>
            </a:r>
            <a:r>
              <a:rPr lang="en-GB" b="1" dirty="0"/>
              <a:t>Software Configuration Management (SCM).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06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4EE95-EB49-40FF-9156-715E10AA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8" y="0"/>
            <a:ext cx="10292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22D-475D-4214-B383-DD7387A1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Rewinding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F8EC-A1E4-4E33-8A80-7A595C9858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Key feature of a version control system is the ability to go back to a previous version.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Checkpointing changes at functioning points means we can revert to a point before an error was introduced.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version control effectively means a complete history of change is maintained.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6B87A2-2E30-4EDD-BCCD-950FCD906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65" y="2428875"/>
            <a:ext cx="5899768" cy="2777489"/>
          </a:xfrm>
        </p:spPr>
      </p:pic>
    </p:spTree>
    <p:extLst>
      <p:ext uri="{BB962C8B-B14F-4D97-AF65-F5344CB8AC3E}">
        <p14:creationId xmlns:p14="http://schemas.microsoft.com/office/powerpoint/2010/main" val="4876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3190-E15A-4B30-A342-20FD6B97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 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468C6-91E3-444D-9BA5-85DA344760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Version control also allows branching.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branch is an isolated version of the code base to work 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Changes made on a branch can be merged into another branch when ready.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F17374-F498-4519-A03E-454B96414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76480" y="59468"/>
            <a:ext cx="2492696" cy="611749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D7A3D-3F24-4F0E-88ED-7B1129492326}"/>
              </a:ext>
            </a:extLst>
          </p:cNvPr>
          <p:cNvSpPr txBox="1"/>
          <p:nvPr/>
        </p:nvSpPr>
        <p:spPr>
          <a:xfrm>
            <a:off x="7876480" y="6090489"/>
            <a:ext cx="24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Merge_(version_control)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86071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CE631C-BA19-4BC3-A97B-B43F12F5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Popular Version Control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707B3-9EF0-41DC-9E71-925DE9A2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807" y="2421682"/>
            <a:ext cx="465052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900">
                <a:solidFill>
                  <a:srgbClr val="000000"/>
                </a:solidFill>
              </a:rPr>
              <a:t>Git – popular services include GitHub, GitLab and Bitbucket.</a:t>
            </a:r>
          </a:p>
          <a:p>
            <a:pPr marL="0"/>
            <a:endParaRPr lang="en-US" sz="1900">
              <a:solidFill>
                <a:srgbClr val="000000"/>
              </a:solidFill>
            </a:endParaRPr>
          </a:p>
          <a:p>
            <a:pPr marL="0"/>
            <a:r>
              <a:rPr lang="en-US" sz="1900">
                <a:solidFill>
                  <a:srgbClr val="000000"/>
                </a:solidFill>
              </a:rPr>
              <a:t>Mercurial – a popular alternative to Git.</a:t>
            </a:r>
          </a:p>
          <a:p>
            <a:pPr marL="0"/>
            <a:endParaRPr lang="en-US" sz="1900">
              <a:solidFill>
                <a:srgbClr val="000000"/>
              </a:solidFill>
            </a:endParaRPr>
          </a:p>
          <a:p>
            <a:pPr marL="0"/>
            <a:r>
              <a:rPr lang="en-US" sz="1900">
                <a:solidFill>
                  <a:srgbClr val="000000"/>
                </a:solidFill>
              </a:rPr>
              <a:t>SVN – Apache tool based on the older CVS.</a:t>
            </a:r>
          </a:p>
          <a:p>
            <a:pPr marL="0"/>
            <a:endParaRPr lang="en-US" sz="1900">
              <a:solidFill>
                <a:srgbClr val="000000"/>
              </a:solidFill>
            </a:endParaRPr>
          </a:p>
          <a:p>
            <a:pPr marL="0"/>
            <a:r>
              <a:rPr lang="en-US" sz="1900">
                <a:solidFill>
                  <a:srgbClr val="000000"/>
                </a:solidFill>
              </a:rPr>
              <a:t>Visual Studio Team Services – from Microsoft, although recent purchase of GitHub may change this.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E0E0C-F788-49F8-AFA0-D073CFAD0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7972" y="210817"/>
            <a:ext cx="2429582" cy="2429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6C2F3-DE51-4907-BA93-8ED57A3A8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48493" y="3478741"/>
            <a:ext cx="1337797" cy="1606964"/>
          </a:xfrm>
          <a:prstGeom prst="rect">
            <a:avLst/>
          </a:prstGeom>
        </p:spPr>
      </p:pic>
      <p:sp>
        <p:nvSpPr>
          <p:cNvPr id="28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63F15F-10B8-4C86-B57D-BAF0DF868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33568" y="5114401"/>
            <a:ext cx="2432116" cy="14531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47C7FE-072C-4BCD-A6F5-7BA559898019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8" tooltip="https://en.wikipedia.org/wiki/Apache_Subversion#Limitations_and_proble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9FF9A-79F3-497F-ABC0-02486A182912}"/>
              </a:ext>
            </a:extLst>
          </p:cNvPr>
          <p:cNvSpPr txBox="1"/>
          <p:nvPr/>
        </p:nvSpPr>
        <p:spPr>
          <a:xfrm>
            <a:off x="7432167" y="687070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4" tooltip="http://knowledge7.com/training/courses/effective-series/effective-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10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D0D6F-67F8-46CF-B378-58229D83188F}"/>
              </a:ext>
            </a:extLst>
          </p:cNvPr>
          <p:cNvSpPr txBox="1"/>
          <p:nvPr/>
        </p:nvSpPr>
        <p:spPr>
          <a:xfrm>
            <a:off x="5112425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6" tooltip="https://en.wikipedia.org/wiki/File:New_Mercurial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7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2322D-475D-4214-B383-DD7387A1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Version Control Approaches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CAD0F-7968-4CBA-883F-1B60694E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/>
              <a:t>Localised means versions are stored on a single file-system.</a:t>
            </a:r>
          </a:p>
          <a:p>
            <a:pPr marL="0"/>
            <a:endParaRPr lang="en-US" sz="2400"/>
          </a:p>
          <a:p>
            <a:pPr marL="0"/>
            <a:r>
              <a:rPr lang="en-US" sz="2400"/>
              <a:t>Client-server means there is a centralised server for the repository and everyone acts as a client.</a:t>
            </a:r>
          </a:p>
          <a:p>
            <a:pPr marL="0"/>
            <a:endParaRPr lang="en-US" sz="2400"/>
          </a:p>
          <a:p>
            <a:pPr marL="0"/>
            <a:r>
              <a:rPr lang="en-US" sz="2400"/>
              <a:t>Distributed means everyone has their own working copy of the repository.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AC07BA-A226-4925-B749-8104E4BA28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724" r="5" b="22566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C35A9-A51C-418F-BCE3-27F691AB1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370" r="5" b="9522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33D7BD-6FA8-4088-AC06-9167CA10D700}"/>
              </a:ext>
            </a:extLst>
          </p:cNvPr>
          <p:cNvSpPr txBox="1"/>
          <p:nvPr/>
        </p:nvSpPr>
        <p:spPr>
          <a:xfrm>
            <a:off x="9564918" y="239285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simple.wikipedia.org/wiki/Client-ser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1A367-D855-4A36-951D-DB016ED03D47}"/>
              </a:ext>
            </a:extLst>
          </p:cNvPr>
          <p:cNvSpPr txBox="1"/>
          <p:nvPr/>
        </p:nvSpPr>
        <p:spPr>
          <a:xfrm>
            <a:off x="9564919" y="601786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5" tooltip="https://en.wikipedia.org/wiki/Peer-to-pe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2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1544</Words>
  <Application>Microsoft Office PowerPoint</Application>
  <PresentationFormat>Widescreen</PresentationFormat>
  <Paragraphs>291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Version Control and Git</vt:lpstr>
      <vt:lpstr>Overview</vt:lpstr>
      <vt:lpstr>Version Control</vt:lpstr>
      <vt:lpstr>What is Version Control?</vt:lpstr>
      <vt:lpstr>PowerPoint Presentation</vt:lpstr>
      <vt:lpstr>Rewinding Changes</vt:lpstr>
      <vt:lpstr>Branching Versions</vt:lpstr>
      <vt:lpstr>Popular Version Control Tools</vt:lpstr>
      <vt:lpstr>Version Control Approaches</vt:lpstr>
      <vt:lpstr>Terminology</vt:lpstr>
      <vt:lpstr>(A Brief) History of Version Control</vt:lpstr>
      <vt:lpstr>Git</vt:lpstr>
      <vt:lpstr>What is Git?</vt:lpstr>
      <vt:lpstr>Working with Repositories</vt:lpstr>
      <vt:lpstr>Working with Changes</vt:lpstr>
      <vt:lpstr>Adding Changes</vt:lpstr>
      <vt:lpstr>Committing Changes</vt:lpstr>
      <vt:lpstr>Pushing Changes</vt:lpstr>
      <vt:lpstr>Diffs</vt:lpstr>
      <vt:lpstr>Logs</vt:lpstr>
      <vt:lpstr>Going Backwards</vt:lpstr>
      <vt:lpstr>Fetching and Merging Changes</vt:lpstr>
      <vt:lpstr>Managing Conflicts</vt:lpstr>
      <vt:lpstr>Branching</vt:lpstr>
      <vt:lpstr>Remotes</vt:lpstr>
      <vt:lpstr>Primitive Git Workflow</vt:lpstr>
      <vt:lpstr>Git Command Summary</vt:lpstr>
      <vt:lpstr>Gitflow Workflow</vt:lpstr>
      <vt:lpstr>Gitflow Workflow</vt:lpstr>
      <vt:lpstr>Gitflow Workflow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and Git</dc:title>
  <dc:creator>Chalmers, Kevin</dc:creator>
  <cp:lastModifiedBy>Chalmers, Kevin</cp:lastModifiedBy>
  <cp:revision>3</cp:revision>
  <dcterms:created xsi:type="dcterms:W3CDTF">2018-09-26T09:50:55Z</dcterms:created>
  <dcterms:modified xsi:type="dcterms:W3CDTF">2018-09-26T10:13:31Z</dcterms:modified>
</cp:coreProperties>
</file>