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7" r:id="rId13"/>
    <p:sldId id="267" r:id="rId14"/>
    <p:sldId id="268" r:id="rId15"/>
    <p:sldId id="269" r:id="rId16"/>
    <p:sldId id="272" r:id="rId17"/>
    <p:sldId id="288" r:id="rId18"/>
    <p:sldId id="270" r:id="rId19"/>
    <p:sldId id="271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2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D6A5-D32C-471F-9EBF-F69F86B17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8AEB5-73E9-46B6-AFF9-155896B31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E5EFA-EC70-4356-A9AB-91DF5747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7951-590B-4B55-8675-134540AC3D72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4D8DC-FCFC-40E7-BDC5-2DA0CC3B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E1329-3084-436B-A0E5-81AD36E2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D5EB-0C6D-40F9-A1AD-00CA229E5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6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B17-6F67-414D-BE26-84D6DEF7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2FC25-6D1D-444F-A324-8948CCD6B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B80A1-1234-4D2A-8902-44CCBD6E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7951-590B-4B55-8675-134540AC3D72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C2A8E-C672-4658-9E85-3F2DCF2FF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5B424-1917-4F3E-8707-3F229356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D5EB-0C6D-40F9-A1AD-00CA229E5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40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7011EE-97AC-4213-A706-E0E0E392F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14D1F-3913-4C12-9AE6-AA3BFC560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899A9-A20E-40CE-82CE-F406DA52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7951-590B-4B55-8675-134540AC3D72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161A8-5600-40C6-9F66-9D35B75B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D357A-C749-464B-AA5B-F018C72B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D5EB-0C6D-40F9-A1AD-00CA229E5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10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05BB-BF9B-4222-8D3A-573745B5F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2C786-7657-4D18-8B64-26E718503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4C6E6-EF30-45D5-BE0E-8A51298F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7951-590B-4B55-8675-134540AC3D72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97F63-3BEA-4409-B903-5B47149A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364F7-67E1-47C5-8F82-2E9897B6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D5EB-0C6D-40F9-A1AD-00CA229E5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856F-333B-49C9-BC00-C7F38FB0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3A940-2D4E-4ACD-9591-64FB93F89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25F01-346C-49A2-8173-F5A84FD8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7951-590B-4B55-8675-134540AC3D72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7AED7-437D-496C-8A2D-FE0F238A5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58794-8CAA-4A18-845E-2F7E0A6D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D5EB-0C6D-40F9-A1AD-00CA229E5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82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7B13-9CDC-45E3-A690-6048C582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E88AC-1A8C-4552-8C8A-0E9A6C43F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C72CD-706D-42BA-B50F-41C4B5079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AF01D-31C8-4A0F-A272-6056CCAD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7951-590B-4B55-8675-134540AC3D72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24077-A2E6-4117-BFAC-AD19C158A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C3780-8AE4-4580-8284-E23FBB89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D5EB-0C6D-40F9-A1AD-00CA229E5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82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7A35-FC7A-4408-B71D-C6056F0F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CED0A-76A5-48AC-B9CD-0EFC804E5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24AA3-5E16-4980-B084-4BB32D776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AA016-E6D8-4C68-AF05-EF2E73C56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3BA81-227D-40FC-B404-8D6D95EF0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02F335-389F-4AFE-B0BD-E46691994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7951-590B-4B55-8675-134540AC3D72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5F8AEA-CDF3-4682-926D-53E0E3E0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CD0BA-9C08-4E56-81F7-C7D045B8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D5EB-0C6D-40F9-A1AD-00CA229E5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86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091A-8EF4-4379-9F35-E60CB97B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BAF6A-2B0F-4C99-A60C-160365CB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7951-590B-4B55-8675-134540AC3D72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1B73C-A6F9-472A-8BE5-C694B6B3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4A55C-0889-4715-AE9F-6F9BE223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D5EB-0C6D-40F9-A1AD-00CA229E5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47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E216EE-4DEE-48D7-A349-F621034F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7951-590B-4B55-8675-134540AC3D72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9D4BE-5CA8-4874-BE7B-C0762B53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774D2-1EF4-4BF9-8C84-6AD2EC47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D5EB-0C6D-40F9-A1AD-00CA229E5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0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F569-C402-4786-815A-91253421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A352B-A3EA-426C-ADEF-864748A8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74C9D-41BC-4187-852A-7ED0A37EA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5323D-67BF-499C-A82C-96E91F84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7951-590B-4B55-8675-134540AC3D72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E1D33-C9E7-475A-A652-43022FC9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F7C30-80FE-4490-86BD-22B51BB0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D5EB-0C6D-40F9-A1AD-00CA229E5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93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49B1A-7E51-4875-B8E2-1EAE516A9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C7A25A-8609-4310-9E15-611757DE1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52DDE-4389-4F98-97EA-EA08151D4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51497-6699-4180-AEF4-CFD0E2C1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7951-590B-4B55-8675-134540AC3D72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2478B-79B6-4A3F-A3AF-5B772FAB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CDEB4-E5D2-4841-9308-55F15E99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D5EB-0C6D-40F9-A1AD-00CA229E5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12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67C4A-5A39-4130-8DB5-926EA45E3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BC631-C0FB-4ECD-911D-DD47A6288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5C3A1-622C-4709-A2B8-CA90989A6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87951-590B-4B55-8675-134540AC3D72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0DD0A-0E5C-4A8F-97D6-D789FF17F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618AD-F171-4403-BF3C-91EAF443D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CD5EB-0C6D-40F9-A1AD-00CA229E5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75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lipart.org/detail/174475/internet-by-witcombem-174475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vet-portal.net/forum/showthread.php?2782-%C7%E1%CD%E6%D3%C8%C9-%C7%E1%D3%CD%C7%C8%ED%C9-Cloud-Computing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sa/3.0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vet-portal.net/forum/showthread.php?2782-%C7%E1%CD%E6%D3%C8%C9-%C7%E1%D3%CD%C7%C8%ED%C9-Cloud-Computing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sa/3.0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ervices4.p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dowandy.net/2015/05/docker-a-highly-portable-and-lightweight-software-container.htm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sa/3.0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ealneo.us/content/information-technology-systems-or-methods-organization-ordered-sequences-symbol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ninformatyk.com.pl/informatyka/wplyw-komputera-na-zdrowie-ucznia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nd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evenaashishjacob.com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/3.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ndows_95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0964-7F6C-4200-9B0A-FED11D84A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Modern Software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43C4F-7424-4B0B-9931-6FFFFC000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SET08103 Software Engineering Methods</a:t>
            </a:r>
          </a:p>
          <a:p>
            <a:r>
              <a:rPr lang="en-GB" dirty="0"/>
              <a:t>Dr Kevin Chalmers</a:t>
            </a:r>
          </a:p>
          <a:p>
            <a:r>
              <a:rPr lang="en-GB" dirty="0"/>
              <a:t>k.chalmers@napier.ac.uk</a:t>
            </a:r>
          </a:p>
        </p:txBody>
      </p:sp>
    </p:spTree>
    <p:extLst>
      <p:ext uri="{BB962C8B-B14F-4D97-AF65-F5344CB8AC3E}">
        <p14:creationId xmlns:p14="http://schemas.microsoft.com/office/powerpoint/2010/main" val="4121141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35DE-70F1-46AC-8063-AEE33CE5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Client-server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BCB52-266C-4828-9C72-0F049BCF1A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Still a core software platform.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Client interacts with the server which contains part of the application, part of the data, or both.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Evolution from the mainframe model.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C94652-882F-4EDB-AC9D-6F30A70D53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471" y="1410493"/>
            <a:ext cx="4869329" cy="4869329"/>
          </a:xfrm>
        </p:spPr>
      </p:pic>
    </p:spTree>
    <p:extLst>
      <p:ext uri="{BB962C8B-B14F-4D97-AF65-F5344CB8AC3E}">
        <p14:creationId xmlns:p14="http://schemas.microsoft.com/office/powerpoint/2010/main" val="2579480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AC43-D38F-4C27-B558-E5F1EF40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Multitiered and the Three-tier Architecture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5A09F-73A5-4FEC-8428-C58B461FCF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Dominant model today.</a:t>
            </a:r>
          </a:p>
          <a:p>
            <a:pPr lvl="1"/>
            <a:r>
              <a:rPr lang="en-GB" dirty="0"/>
              <a:t>Seven layer network model.</a:t>
            </a:r>
          </a:p>
          <a:p>
            <a:pPr lvl="1"/>
            <a:r>
              <a:rPr lang="en-GB" dirty="0"/>
              <a:t>Operating system design.</a:t>
            </a:r>
          </a:p>
          <a:p>
            <a:pPr lvl="1"/>
            <a:r>
              <a:rPr lang="en-GB" dirty="0"/>
              <a:t>Distributed applications.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Idea is to separate application into different layers of functionality.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Layer knows how to communicate only to the next layer – abstraction of communication.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1DF238-8CA6-48E0-8B72-02E2A2292E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94" y="1690688"/>
            <a:ext cx="4189506" cy="4408852"/>
          </a:xfrm>
        </p:spPr>
      </p:pic>
    </p:spTree>
    <p:extLst>
      <p:ext uri="{BB962C8B-B14F-4D97-AF65-F5344CB8AC3E}">
        <p14:creationId xmlns:p14="http://schemas.microsoft.com/office/powerpoint/2010/main" val="2442573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AC43-D38F-4C27-B558-E5F1EF40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Multitiered and the Three-tier Architecture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5A09F-73A5-4FEC-8428-C58B461FCF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Presentation/UI layer responsible for presenting information to the user.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Logic layer controls application functionality.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Data layer manages the data in the system.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1DF238-8CA6-48E0-8B72-02E2A2292E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203" y="1825625"/>
            <a:ext cx="4190597" cy="4410000"/>
          </a:xfrm>
        </p:spPr>
      </p:pic>
    </p:spTree>
    <p:extLst>
      <p:ext uri="{BB962C8B-B14F-4D97-AF65-F5344CB8AC3E}">
        <p14:creationId xmlns:p14="http://schemas.microsoft.com/office/powerpoint/2010/main" val="3238361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BE6A-3326-4C4A-BF45-704A0066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6376B-C641-49B5-B23F-095CE4B7E7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the late 1990s to early 2000s the Internet became the dominant software platform.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Data and applications could be delivered via the Internet.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Software became more dynamic as updates could occur easily.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E53D4A-3551-43DD-9ABB-1535372E21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72200" y="2245815"/>
            <a:ext cx="5181600" cy="3510958"/>
          </a:xfrm>
        </p:spPr>
      </p:pic>
    </p:spTree>
    <p:extLst>
      <p:ext uri="{BB962C8B-B14F-4D97-AF65-F5344CB8AC3E}">
        <p14:creationId xmlns:p14="http://schemas.microsoft.com/office/powerpoint/2010/main" val="2176274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35DE-70F1-46AC-8063-AEE33CE5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Monolithic Architecture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89953-340F-476E-8DE8-C1E8A7D4D1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Monolithic architectures evolved where a single system contained all application behaviour.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Clients interacted with a single point.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Servers became more fragile – a single update could bring down multiple services.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FC54A9-46CE-4552-AF1F-C60598C0AD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249" y="2976282"/>
            <a:ext cx="6272686" cy="1746273"/>
          </a:xfrm>
        </p:spPr>
      </p:pic>
    </p:spTree>
    <p:extLst>
      <p:ext uri="{BB962C8B-B14F-4D97-AF65-F5344CB8AC3E}">
        <p14:creationId xmlns:p14="http://schemas.microsoft.com/office/powerpoint/2010/main" val="169468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AC43-D38F-4C27-B558-E5F1EF40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Oriented Architectures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1BB20-3258-4E01-9D48-40FC22F724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SOA mitigates failures by spreading logic across different services (or APIs).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example, Facebook services:</a:t>
            </a:r>
          </a:p>
          <a:p>
            <a:pPr lvl="1"/>
            <a:r>
              <a:rPr lang="en-GB" dirty="0"/>
              <a:t>Messaging.</a:t>
            </a:r>
          </a:p>
          <a:p>
            <a:pPr lvl="1"/>
            <a:r>
              <a:rPr lang="en-GB" dirty="0"/>
              <a:t>Images.</a:t>
            </a:r>
          </a:p>
          <a:p>
            <a:pPr lvl="1"/>
            <a:r>
              <a:rPr lang="en-GB" dirty="0"/>
              <a:t>Searching.</a:t>
            </a:r>
          </a:p>
          <a:p>
            <a:pPr lvl="1"/>
            <a:r>
              <a:rPr lang="en-GB" dirty="0"/>
              <a:t>Posting.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F90E41-C9F8-4151-A455-9B3B97AB59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557" y="2557929"/>
            <a:ext cx="6115033" cy="2400628"/>
          </a:xfrm>
        </p:spPr>
      </p:pic>
    </p:spTree>
    <p:extLst>
      <p:ext uri="{BB962C8B-B14F-4D97-AF65-F5344CB8AC3E}">
        <p14:creationId xmlns:p14="http://schemas.microsoft.com/office/powerpoint/2010/main" val="1035057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AC43-D38F-4C27-B558-E5F1EF40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EE469-12C7-410E-8DD9-BA8D3BFF6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Computing-as-a-Service.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aim of Cloud Computing is to provide computing resource as a utility.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example, storage is online (e.g., Dropbox) so no need to run an online storage server.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D150AA-89E0-44A7-8394-C236373F20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23000" y="2096294"/>
            <a:ext cx="5080000" cy="3810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B81CF4-8F94-4104-9C53-9BC756014263}"/>
              </a:ext>
            </a:extLst>
          </p:cNvPr>
          <p:cNvSpPr txBox="1"/>
          <p:nvPr/>
        </p:nvSpPr>
        <p:spPr>
          <a:xfrm>
            <a:off x="6223000" y="5906294"/>
            <a:ext cx="5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://www.tvet-portal.net/forum/showthread.php?2782-%C7%E1%CD%E6%D3%C8%C9-%C7%E1%D3%CD%C7%C8%ED%C9-Cloud-Computing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nc-sa/3.0/"/>
              </a:rPr>
              <a:t>CC BY-SA-NC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853879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AC43-D38F-4C27-B558-E5F1EF40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EE469-12C7-410E-8DD9-BA8D3BFF6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Infrastructure-as-a-Service (IaaS) provides machines.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Platform-as-a-Service (PaaS) provides systems and runtimes.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Software-as-a-Service (SaaS) provides applications (e.g., email).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Function-as-a-Service (</a:t>
            </a:r>
            <a:r>
              <a:rPr lang="en-GB" dirty="0" err="1"/>
              <a:t>FaaS</a:t>
            </a:r>
            <a:r>
              <a:rPr lang="en-GB" dirty="0"/>
              <a:t>) provides processing functions.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D150AA-89E0-44A7-8394-C236373F20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23000" y="2096294"/>
            <a:ext cx="5080000" cy="3810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B81CF4-8F94-4104-9C53-9BC756014263}"/>
              </a:ext>
            </a:extLst>
          </p:cNvPr>
          <p:cNvSpPr txBox="1"/>
          <p:nvPr/>
        </p:nvSpPr>
        <p:spPr>
          <a:xfrm>
            <a:off x="6223000" y="5906294"/>
            <a:ext cx="5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://www.tvet-portal.net/forum/showthread.php?2782-%C7%E1%CD%E6%D3%C8%C9-%C7%E1%D3%CD%C7%C8%ED%C9-Cloud-Computing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nc-sa/3.0/"/>
              </a:rPr>
              <a:t>CC BY-SA-NC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1002961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BE6A-3326-4C4A-BF45-704A0066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Microservices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8A5800-C292-4F70-9B4D-41C616350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1961158"/>
            <a:ext cx="10515600" cy="408027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94745A-A291-4CC1-AC16-09002EFA3558}"/>
              </a:ext>
            </a:extLst>
          </p:cNvPr>
          <p:cNvSpPr txBox="1"/>
          <p:nvPr/>
        </p:nvSpPr>
        <p:spPr>
          <a:xfrm>
            <a:off x="838200" y="6041429"/>
            <a:ext cx="1051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commons.wikimedia.org/wiki/File:Services4.png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2097631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35DE-70F1-46AC-8063-AEE33CE5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Microservice Architecture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0741A-9749-41A4-81B7-5A06AF8AD0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Solves the monolithic problem by dividing applications into a number of smaller services.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Scale instances of a service based on demand.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Can update a service without bringing down entire application.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64EC97-3CD1-4DEB-B415-0E860A974A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52698"/>
            <a:ext cx="5181600" cy="3697191"/>
          </a:xfrm>
        </p:spPr>
      </p:pic>
    </p:spTree>
    <p:extLst>
      <p:ext uri="{BB962C8B-B14F-4D97-AF65-F5344CB8AC3E}">
        <p14:creationId xmlns:p14="http://schemas.microsoft.com/office/powerpoint/2010/main" val="70745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AC43-D38F-4C27-B558-E5F1EF40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6E97D-56F1-41AD-B98B-D9311CC13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Hardware Eras for Software Development.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Software Platforms for Software Development.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Execution Environments for Software.</a:t>
            </a:r>
          </a:p>
        </p:txBody>
      </p:sp>
    </p:spTree>
    <p:extLst>
      <p:ext uri="{BB962C8B-B14F-4D97-AF65-F5344CB8AC3E}">
        <p14:creationId xmlns:p14="http://schemas.microsoft.com/office/powerpoint/2010/main" val="1358218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491B77-3B5A-40EB-93D3-E37A02FD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Environments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A698B-7CF8-4328-B16D-5F96F01F2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30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35DE-70F1-46AC-8063-AEE33CE5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Traditional Applications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49B45-CF99-4A72-AEF5-8D578D8742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Effectively how your desktop applications work.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Problems:</a:t>
            </a:r>
          </a:p>
          <a:p>
            <a:pPr lvl="1"/>
            <a:r>
              <a:rPr lang="en-GB" dirty="0"/>
              <a:t>We need the right operating system to run on the hardware.</a:t>
            </a:r>
          </a:p>
          <a:p>
            <a:pPr lvl="1"/>
            <a:r>
              <a:rPr lang="en-GB" dirty="0"/>
              <a:t>We need the right operating system for the runtime/libraries.</a:t>
            </a:r>
          </a:p>
          <a:p>
            <a:pPr lvl="1"/>
            <a:r>
              <a:rPr lang="en-GB" dirty="0"/>
              <a:t>We need the right runtime and libraries for our apps.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F03780A-0552-4511-BAE2-2AFC00B74F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999" y="1954307"/>
            <a:ext cx="5774236" cy="3854822"/>
          </a:xfrm>
        </p:spPr>
      </p:pic>
    </p:spTree>
    <p:extLst>
      <p:ext uri="{BB962C8B-B14F-4D97-AF65-F5344CB8AC3E}">
        <p14:creationId xmlns:p14="http://schemas.microsoft.com/office/powerpoint/2010/main" val="2682136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AC43-D38F-4C27-B558-E5F1EF40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Machines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DE859-A516-4EE5-9BEB-FD1022956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Virtualise away the problem of the traditional model.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Hardware is virtualised so can have different operating systems running.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Operating system can be changed to suit the runtime.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Each application can have its own runtime.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A9CF0A-C8DB-4A83-BA7F-C7735173DC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013" y="978693"/>
            <a:ext cx="5438588" cy="5438588"/>
          </a:xfrm>
        </p:spPr>
      </p:pic>
    </p:spTree>
    <p:extLst>
      <p:ext uri="{BB962C8B-B14F-4D97-AF65-F5344CB8AC3E}">
        <p14:creationId xmlns:p14="http://schemas.microsoft.com/office/powerpoint/2010/main" val="106855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BE6A-3326-4C4A-BF45-704A0066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37450-D987-4633-B822-AD6F823D93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Virtual machines are resource heavy.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Containers create isolated environments.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Each container has its own runtime and libraries.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Hardware still a problem, but can virtualise in this instance.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732B8F-F260-475E-B286-5501544377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35" y="1451165"/>
            <a:ext cx="5582024" cy="4654264"/>
          </a:xfrm>
        </p:spPr>
      </p:pic>
    </p:spTree>
    <p:extLst>
      <p:ext uri="{BB962C8B-B14F-4D97-AF65-F5344CB8AC3E}">
        <p14:creationId xmlns:p14="http://schemas.microsoft.com/office/powerpoint/2010/main" val="695945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E22C60-72BF-45FF-A2BD-835CFDF2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91D9D-BD14-4FE6-BECD-232D8BC90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590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AC43-D38F-4C27-B558-E5F1EF40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7DA12-DFE6-4AE3-9C26-48BF2F3D73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Docker is a container based system.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 allows creation of execution environment as described in simple text files.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Allows us to package an application with its runtime environment.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67C144-2093-488A-85A4-1A4CD29BAB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24378" y="1825625"/>
            <a:ext cx="4877244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FE67EE-1A6E-495C-AB7F-78893E1DF375}"/>
              </a:ext>
            </a:extLst>
          </p:cNvPr>
          <p:cNvSpPr txBox="1"/>
          <p:nvPr/>
        </p:nvSpPr>
        <p:spPr>
          <a:xfrm>
            <a:off x="6324378" y="6176963"/>
            <a:ext cx="4877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www.shadowandy.net/2015/05/docker-a-highly-portable-and-lightweight-software-container.htm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nc-sa/3.0/"/>
              </a:rPr>
              <a:t>CC BY-SA-NC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1175049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BE6A-3326-4C4A-BF45-704A0066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497DB-D405-4E1B-9236-C198594CB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Docker daemon manages Docker images and containers.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Docker containers are an environment to run an application.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Docker images defines a Docker container.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Docker registry stores Docker images (e.g., Docker Hub or run your own).</a:t>
            </a:r>
          </a:p>
        </p:txBody>
      </p:sp>
    </p:spTree>
    <p:extLst>
      <p:ext uri="{BB962C8B-B14F-4D97-AF65-F5344CB8AC3E}">
        <p14:creationId xmlns:p14="http://schemas.microsoft.com/office/powerpoint/2010/main" val="3014491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BE6A-3326-4C4A-BF45-704A0066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why are we using Docker in the 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497DB-D405-4E1B-9236-C198594CB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Docker containers run within cloud systems.</a:t>
            </a:r>
          </a:p>
          <a:p>
            <a:pPr lvl="1"/>
            <a:r>
              <a:rPr lang="en-GB" dirty="0"/>
              <a:t>We can deploy software to a cloud engine.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Docker containers provide a microservice architecture.</a:t>
            </a:r>
          </a:p>
          <a:p>
            <a:pPr lvl="1"/>
            <a:r>
              <a:rPr lang="en-GB" dirty="0"/>
              <a:t>Container instances can be scaled up and down to meet demand.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Overcomes the “runs on my machine” problem by standardising a runtime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59674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770B1A-0BB0-455E-BB4B-F7A2786D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32E00-74F2-4C2C-AADE-8198BD393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627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35DE-70F1-46AC-8063-AEE33CE5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81CDD-5C3C-4258-B8CC-302B91C2A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We’ve defined the hardware eras for software development, focusing on mainframe, PC, and mobile (as these are still evident today).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We’ve described the software platforms for software development, focusing on architectures still in use today (client-server, tiers, cloud).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We’ve examined the execution environments for software: traditional, virtualised, and containers.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371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D81E28-AEA7-4431-89FB-20B4A97F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Eras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0AAFC-39AE-4332-B385-94755BD848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63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B9FAB06-5232-4F68-A2CD-55101E230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4446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Freeform 12">
            <a:extLst>
              <a:ext uri="{FF2B5EF4-FFF2-40B4-BE49-F238E27FC236}">
                <a16:creationId xmlns:a16="http://schemas.microsoft.com/office/drawing/2014/main" id="{522A94E1-AEBD-4286-BFF8-0711E4CD3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622650" y="5181600"/>
            <a:ext cx="9165010" cy="1174750"/>
          </a:xfrm>
          <a:custGeom>
            <a:avLst/>
            <a:gdLst>
              <a:gd name="connsiteX0" fmla="*/ 0 w 9165010"/>
              <a:gd name="connsiteY0" fmla="*/ 1073384 h 1073384"/>
              <a:gd name="connsiteX1" fmla="*/ 9165010 w 9165010"/>
              <a:gd name="connsiteY1" fmla="*/ 1073384 h 1073384"/>
              <a:gd name="connsiteX2" fmla="*/ 9165010 w 9165010"/>
              <a:gd name="connsiteY2" fmla="*/ 266817 h 1073384"/>
              <a:gd name="connsiteX3" fmla="*/ 4757604 w 9165010"/>
              <a:gd name="connsiteY3" fmla="*/ 266817 h 1073384"/>
              <a:gd name="connsiteX4" fmla="*/ 4582505 w 9165010"/>
              <a:gd name="connsiteY4" fmla="*/ 0 h 1073384"/>
              <a:gd name="connsiteX5" fmla="*/ 4407407 w 9165010"/>
              <a:gd name="connsiteY5" fmla="*/ 266817 h 1073384"/>
              <a:gd name="connsiteX6" fmla="*/ 0 w 9165010"/>
              <a:gd name="connsiteY6" fmla="*/ 266817 h 107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5010" h="1073384">
                <a:moveTo>
                  <a:pt x="0" y="1073384"/>
                </a:moveTo>
                <a:lnTo>
                  <a:pt x="9165010" y="1073384"/>
                </a:lnTo>
                <a:lnTo>
                  <a:pt x="9165010" y="266817"/>
                </a:lnTo>
                <a:lnTo>
                  <a:pt x="4757604" y="266817"/>
                </a:lnTo>
                <a:lnTo>
                  <a:pt x="4582505" y="0"/>
                </a:lnTo>
                <a:lnTo>
                  <a:pt x="4407407" y="266817"/>
                </a:lnTo>
                <a:lnTo>
                  <a:pt x="0" y="266817"/>
                </a:lnTo>
                <a:close/>
              </a:path>
            </a:pathLst>
          </a:custGeom>
          <a:solidFill>
            <a:srgbClr val="404040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735DE-70F1-46AC-8063-AEE33CE5A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650" y="5254391"/>
            <a:ext cx="8867012" cy="77493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Mainframe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727C9-8D59-420D-A43B-AF51F8E3F1A6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3" tooltip="http://realneo.us/content/information-technology-systems-or-methods-organization-ordered-sequences-symbol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33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AC43-D38F-4C27-B558-E5F1EF40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Mainframe Era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0DC98-809C-4A31-8792-3DEE1CB3C8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Single machine that processed jobs in order.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Collection of dumb terminals connected to the mainframe.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Software and data resided on the mainframe.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520A33-E241-4138-9F68-FF2E074678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459" y="1607671"/>
            <a:ext cx="6115788" cy="3827135"/>
          </a:xfrm>
        </p:spPr>
      </p:pic>
    </p:spTree>
    <p:extLst>
      <p:ext uri="{BB962C8B-B14F-4D97-AF65-F5344CB8AC3E}">
        <p14:creationId xmlns:p14="http://schemas.microsoft.com/office/powerpoint/2010/main" val="225081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BE6A-3326-4C4A-BF45-704A0066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 Era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F5186-0074-412F-8EF5-813DBC247F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Still ongoing to a certain extent.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Single machines for each user.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Rise of home computing.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Transition towards Internet computing.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0FB0E4-B490-4E52-8C8D-FBC9876457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15677" y="1825625"/>
            <a:ext cx="4152746" cy="336528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B758DD-7EC5-4C83-8A29-64D24B8E1579}"/>
              </a:ext>
            </a:extLst>
          </p:cNvPr>
          <p:cNvSpPr txBox="1"/>
          <p:nvPr/>
        </p:nvSpPr>
        <p:spPr>
          <a:xfrm>
            <a:off x="7548282" y="5618439"/>
            <a:ext cx="184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://www.paninformatyk.com.pl/informatyka/wplyw-komputera-na-zdrowie-ucznia/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nc-nd/3.0/"/>
              </a:rPr>
              <a:t>CC BY-NC-ND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428112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35DE-70F1-46AC-8063-AEE33CE5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Mobile Era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4B711-E310-429C-AC76-D156BE970F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More “computers” are mobile now.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Software delivered online.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Software becomes more dynamic, integrating various services from around the world.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6B5D06-A25F-47BB-BD36-6FD3E6AA2E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72200" y="2348094"/>
            <a:ext cx="5181600" cy="330639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73E259-EBC1-4E17-8C61-B4321A86E7D4}"/>
              </a:ext>
            </a:extLst>
          </p:cNvPr>
          <p:cNvSpPr txBox="1"/>
          <p:nvPr/>
        </p:nvSpPr>
        <p:spPr>
          <a:xfrm>
            <a:off x="6172200" y="5654493"/>
            <a:ext cx="518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://www.stevenaashishjacob.com/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/3.0/"/>
              </a:rPr>
              <a:t>CC BY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3932319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689D8D-A722-4344-AC81-FC553367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Platforms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FE22D9-9708-4094-BF91-D79325C011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07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DDF617-9A72-4FAA-A25F-24E3D1C4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Desktop Applications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D97D01-FEBE-4445-BD4F-0EF820C44A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Up until fairly recently, boxed applications that were sold and never updated.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Updates for consumers were rare as no delivery mechanism.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Commercial software had maintenance contracts to support in premises, or was developed in house.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106F3C8-E3CA-4641-92EE-AE6CE4EE40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65465" y="1418233"/>
            <a:ext cx="3543300" cy="435825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09A41B-5B61-4E20-8D91-8C8165983DFC}"/>
              </a:ext>
            </a:extLst>
          </p:cNvPr>
          <p:cNvSpPr txBox="1"/>
          <p:nvPr/>
        </p:nvSpPr>
        <p:spPr>
          <a:xfrm>
            <a:off x="7565465" y="5652638"/>
            <a:ext cx="3543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en.wikipedia.org/wiki/Windows_95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2608253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896</Words>
  <Application>Microsoft Office PowerPoint</Application>
  <PresentationFormat>Widescreen</PresentationFormat>
  <Paragraphs>164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Modern Software Architecture</vt:lpstr>
      <vt:lpstr>Overview</vt:lpstr>
      <vt:lpstr>Hardware Eras</vt:lpstr>
      <vt:lpstr>Mainframe</vt:lpstr>
      <vt:lpstr>Mainframe Era</vt:lpstr>
      <vt:lpstr>PC Era</vt:lpstr>
      <vt:lpstr>Mobile Era</vt:lpstr>
      <vt:lpstr>Software Platforms</vt:lpstr>
      <vt:lpstr>Desktop Applications</vt:lpstr>
      <vt:lpstr>Client-server</vt:lpstr>
      <vt:lpstr>Multitiered and the Three-tier Architecture</vt:lpstr>
      <vt:lpstr>Multitiered and the Three-tier Architecture</vt:lpstr>
      <vt:lpstr>Internet</vt:lpstr>
      <vt:lpstr>Monolithic Architecture</vt:lpstr>
      <vt:lpstr>Service Oriented Architectures</vt:lpstr>
      <vt:lpstr>Cloud Computing</vt:lpstr>
      <vt:lpstr>Cloud Computing</vt:lpstr>
      <vt:lpstr>Microservices</vt:lpstr>
      <vt:lpstr>Microservice Architecture</vt:lpstr>
      <vt:lpstr>Execution Environments</vt:lpstr>
      <vt:lpstr>Traditional Applications</vt:lpstr>
      <vt:lpstr>Virtual Machines</vt:lpstr>
      <vt:lpstr>Containers</vt:lpstr>
      <vt:lpstr>Docker</vt:lpstr>
      <vt:lpstr>Docker Overview</vt:lpstr>
      <vt:lpstr>Docker System</vt:lpstr>
      <vt:lpstr>So why are we using Docker in the Module?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Software Architecture</dc:title>
  <dc:creator>Kevin Chalmers</dc:creator>
  <cp:lastModifiedBy>Kevin Chalmers</cp:lastModifiedBy>
  <cp:revision>9</cp:revision>
  <dcterms:created xsi:type="dcterms:W3CDTF">2019-01-29T08:38:12Z</dcterms:created>
  <dcterms:modified xsi:type="dcterms:W3CDTF">2019-01-29T09:39:59Z</dcterms:modified>
</cp:coreProperties>
</file>