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7" r:id="rId26"/>
    <p:sldId id="288" r:id="rId27"/>
    <p:sldId id="289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40" d="100"/>
          <a:sy n="40" d="100"/>
        </p:scale>
        <p:origin x="36" y="5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2999F-7119-4C74-8CB7-17949CEB1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AD9742-FB1F-4A84-BE31-A836A5AC1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2F96D-A851-4ED4-B25F-002A5999B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C02A-43E1-4828-9F2C-ABBFD35E9682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5493E-559A-4B42-8816-25374B361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02BB6-2BE5-49B2-B6D0-F1F2D4E76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A821-7983-4FEF-9325-90FDD4C3B3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863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D4A2E-3ED9-42D3-A3B1-5EB5F2363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8A734-F880-43ED-8D57-ADFA39664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6BA16-B825-468D-88F1-45A2D499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C02A-43E1-4828-9F2C-ABBFD35E9682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17D5B-1DB8-46A5-9122-563E0CA5F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23AC6-0ABF-402A-A711-F0263FDB6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A821-7983-4FEF-9325-90FDD4C3B3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770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E7D66D-3657-4638-893A-93C31D8032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B289BA-284A-4AFB-AA47-0BE39B2AC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D73EB-5641-4E4E-88C8-E749B219F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C02A-43E1-4828-9F2C-ABBFD35E9682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4B2CB-7828-4A7D-9A01-A12EC38F3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4328E-07CF-4623-83D4-8D8CD83A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A821-7983-4FEF-9325-90FDD4C3B3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555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6BBA7-954F-4DBE-9FC6-AB2B9FC3D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53AC0-6624-459A-BDAB-415516189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A32E9-5B1D-42E5-B9B6-774E8C621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C02A-43E1-4828-9F2C-ABBFD35E9682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1782A-C5E4-42E0-AE8D-2FAB4C892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EE4C5-CCF5-4F7D-A8E7-D157FA88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A821-7983-4FEF-9325-90FDD4C3B3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343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BA97A-7F98-4B23-AE17-2F87D89F7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009D3-9D3A-408E-8B89-F17D59C15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6189F-A07D-4647-A9A0-24C51197B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C02A-43E1-4828-9F2C-ABBFD35E9682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5F06D-F4B4-4407-AE9D-1AF47C1D2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EB665-AA9B-4D0D-AE50-3A6A88D92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A821-7983-4FEF-9325-90FDD4C3B3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94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B3DB9-1B03-486C-A3F7-F16ECBF0E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CE771-4C7B-4FCC-8F00-EA3B76D46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59BD3-4B9E-4C38-99D5-D312A06CF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66194-4023-4B26-9AF0-89BAFEB33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C02A-43E1-4828-9F2C-ABBFD35E9682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54C54-A2B2-4C3C-AEEF-06CABBA6C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E0130D-3167-4FD8-8EF2-5E6A2EE0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A821-7983-4FEF-9325-90FDD4C3B3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4203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8E9E4-FD5E-4CB3-85B6-E2CBB1F65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9AC10-B31F-42CB-A7B3-6FBC3B516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912B3E-78B4-4DB4-8A9C-7B1C2C466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274AB7-2BC6-431E-9713-E15CCD789B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41D464-2FB2-4F59-8488-31C8AA219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0088D4-529A-4457-AAEF-29B3C049B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C02A-43E1-4828-9F2C-ABBFD35E9682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911751-648E-48FB-98BF-A26837B32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E0A056-810C-4FA4-AB10-ED824BE6E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A821-7983-4FEF-9325-90FDD4C3B3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194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7A7A9-5041-4799-8BC0-87DA5601B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A8CBEF-FFF8-4254-9672-D9D6F18CE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C02A-43E1-4828-9F2C-ABBFD35E9682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8EEC69-7ECC-48BC-A40E-59D209EEA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6CA427-D74D-43BA-BA51-06CA5E843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A821-7983-4FEF-9325-90FDD4C3B3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522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4F0A27-84D0-40D0-88EA-EB6A87E82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C02A-43E1-4828-9F2C-ABBFD35E9682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58D511-8F0F-49D3-8225-D0E7DF130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7659E-67A0-4775-9248-48682A2C7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A821-7983-4FEF-9325-90FDD4C3B3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60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37D57-8744-472F-BB5C-19AAD7FE0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41EDD-F3A0-48B4-B551-F6552A401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DA821-C1AA-4F90-93B3-085A3E0A7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91D11-EDE4-4E5E-9D0D-AD2266CB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C02A-43E1-4828-9F2C-ABBFD35E9682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3B16A-08DC-4515-A76D-F6CB2241B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0C1CB-F4C4-4AF3-BDE4-F38E13617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A821-7983-4FEF-9325-90FDD4C3B3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652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C58A1-F21C-40D6-BC8E-B8448FAC8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D8FB76-2C16-4E7B-9F82-77A649F7DB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3D5498-C425-4FA6-A0CA-B582FF98E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D99C5-199B-46A3-9BA2-E95A9873F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C02A-43E1-4828-9F2C-ABBFD35E9682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6BADE-6C3F-450B-BF7A-609B3C6EB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43840-842B-4892-AD02-D7A070815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A821-7983-4FEF-9325-90FDD4C3B3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17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DE6D20-FE6E-4F4C-9B15-02A1599F9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FECFD-8990-4403-BCFE-8C1DEED92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5AA42-8E94-4C92-AFD8-6D1FC99FC1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BC02A-43E1-4828-9F2C-ABBFD35E9682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AE1FD-C5F2-4DDD-8D0F-1056F35FB2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7F886-F535-40D1-8726-96ADB0BDEC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DA821-7983-4FEF-9325-90FDD4C3B3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13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anban_(development)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vgpblog.wordpress.com/2015/08/30/generating-value-by-employing-theory-of-constraints-toc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ore-ltd.com/devops-three-core-principle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97AB9-AE6D-42B1-9E30-8CAD8A758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 Three Ways – Underpinning Principles of DevOps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0D3F13-D17B-4F27-83C5-0BC3E090DA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SET08103 Software Engineering Methods</a:t>
            </a:r>
          </a:p>
          <a:p>
            <a:r>
              <a:rPr lang="en-GB" dirty="0"/>
              <a:t>Dr Kevin Chalmers</a:t>
            </a:r>
          </a:p>
          <a:p>
            <a:r>
              <a:rPr lang="en-GB" dirty="0"/>
              <a:t>k.chalmers@napier.ac.uk</a:t>
            </a:r>
          </a:p>
        </p:txBody>
      </p:sp>
    </p:spTree>
    <p:extLst>
      <p:ext uri="{BB962C8B-B14F-4D97-AF65-F5344CB8AC3E}">
        <p14:creationId xmlns:p14="http://schemas.microsoft.com/office/powerpoint/2010/main" val="1131391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06E4B-5F17-499C-BD49-897EBCB99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Make Work Visible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30A3F3-583F-4398-AA40-AD290A2076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A6A870-16D6-4BAC-9A22-2D1AD94CE508}"/>
              </a:ext>
            </a:extLst>
          </p:cNvPr>
          <p:cNvSpPr txBox="1"/>
          <p:nvPr/>
        </p:nvSpPr>
        <p:spPr>
          <a:xfrm>
            <a:off x="2228144" y="6176963"/>
            <a:ext cx="77357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3" tooltip="https://en.wikipedia.org/wiki/Kanban_(development)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4" tooltip="https://creativecommons.org/licenses/by-sa/3.0/"/>
              </a:rPr>
              <a:t>CC BY-SA</a:t>
            </a:r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1469448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F6EA-B33F-4EA0-8BCE-12DA06023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 Work in Progress (</a:t>
            </a:r>
            <a:r>
              <a:rPr lang="en-GB" dirty="0" err="1"/>
              <a:t>WiP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417A7-122A-461B-B88C-7EA7864A2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People should work on only one task at a time.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No one can multitask – context switch time is an overhead.  The more you context switch, the longer a task takes.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Reduce the </a:t>
            </a:r>
            <a:r>
              <a:rPr lang="en-GB" dirty="0" err="1"/>
              <a:t>WiP</a:t>
            </a:r>
            <a:r>
              <a:rPr lang="en-GB" dirty="0"/>
              <a:t> for the team to ensure focus is on the task at hand.  This enables the team to deliver to the customer faster.</a:t>
            </a:r>
          </a:p>
        </p:txBody>
      </p:sp>
    </p:spTree>
    <p:extLst>
      <p:ext uri="{BB962C8B-B14F-4D97-AF65-F5344CB8AC3E}">
        <p14:creationId xmlns:p14="http://schemas.microsoft.com/office/powerpoint/2010/main" val="3452623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23EE7-1935-47FA-ABD7-0232043FE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Reduce Batch Sizes</a:t>
            </a:r>
          </a:p>
        </p:txBody>
      </p:sp>
      <p:pic>
        <p:nvPicPr>
          <p:cNvPr id="1026" name="Picture 2" descr="https://cdn-images-1.medium.com/max/2500/1*YtshITZLqxYGzfYBHqTZNA.gif">
            <a:extLst>
              <a:ext uri="{FF2B5EF4-FFF2-40B4-BE49-F238E27FC236}">
                <a16:creationId xmlns:a16="http://schemas.microsoft.com/office/drawing/2014/main" id="{1C7EB953-2AE7-42CD-A588-7329B0373F8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60914"/>
            <a:ext cx="10515600" cy="268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099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06E4B-5F17-499C-BD49-897EBCB99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Reduce the Number of Handoffs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8A454-F00F-4B9E-8E99-B166FE6FF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Cost for handing off a piece of work.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Receiver loses sight of the point of the task.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Communication required between sender/receiver to understand the handoff.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Team reorganisation and automation can reduce the impact.</a:t>
            </a:r>
          </a:p>
        </p:txBody>
      </p:sp>
    </p:spTree>
    <p:extLst>
      <p:ext uri="{BB962C8B-B14F-4D97-AF65-F5344CB8AC3E}">
        <p14:creationId xmlns:p14="http://schemas.microsoft.com/office/powerpoint/2010/main" val="942502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F6EA-B33F-4EA0-8BCE-12DA06023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Continually Identify and Elevate Constraints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102D6D-89FE-4130-9D98-785DE84F3E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/>
              <a:t>Theory of Constraints: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Identify the system’s constraints.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Decide how to exploit the system’s constraint.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Subordinate everything else to the above decision.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Elevate the system’s constraints.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If the constraint is broken return to step 1.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0074D37-0265-4EB5-A84C-C665AD01F6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68046" y="2349414"/>
            <a:ext cx="4589908" cy="3303759"/>
          </a:xfrm>
        </p:spPr>
      </p:pic>
    </p:spTree>
    <p:extLst>
      <p:ext uri="{BB962C8B-B14F-4D97-AF65-F5344CB8AC3E}">
        <p14:creationId xmlns:p14="http://schemas.microsoft.com/office/powerpoint/2010/main" val="933041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23EE7-1935-47FA-ABD7-0232043FE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Eliminate Waste and Hardship in the Value 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753E5-0562-4D45-83A6-67D067D3B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Covered in Lean Software Development:</a:t>
            </a:r>
          </a:p>
          <a:p>
            <a:pPr lvl="1"/>
            <a:r>
              <a:rPr lang="en-GB" dirty="0"/>
              <a:t>Partially done work.</a:t>
            </a:r>
          </a:p>
          <a:p>
            <a:pPr lvl="1"/>
            <a:r>
              <a:rPr lang="en-GB" dirty="0"/>
              <a:t>Extra processes.</a:t>
            </a:r>
          </a:p>
          <a:p>
            <a:pPr lvl="1"/>
            <a:r>
              <a:rPr lang="en-GB" dirty="0"/>
              <a:t>Extra features.</a:t>
            </a:r>
          </a:p>
          <a:p>
            <a:pPr lvl="1"/>
            <a:r>
              <a:rPr lang="en-GB" dirty="0"/>
              <a:t>Task switching.</a:t>
            </a:r>
          </a:p>
          <a:p>
            <a:pPr lvl="1"/>
            <a:r>
              <a:rPr lang="en-GB" dirty="0"/>
              <a:t>Waiting.</a:t>
            </a:r>
          </a:p>
          <a:p>
            <a:pPr lvl="1"/>
            <a:r>
              <a:rPr lang="en-GB" dirty="0"/>
              <a:t>Motion.</a:t>
            </a:r>
          </a:p>
          <a:p>
            <a:pPr lvl="1"/>
            <a:r>
              <a:rPr lang="en-GB" dirty="0"/>
              <a:t>Defects.</a:t>
            </a:r>
          </a:p>
          <a:p>
            <a:pPr lvl="1"/>
            <a:r>
              <a:rPr lang="en-GB" dirty="0"/>
              <a:t>Nonstandard or manual work.</a:t>
            </a:r>
          </a:p>
          <a:p>
            <a:pPr lvl="1"/>
            <a:r>
              <a:rPr lang="en-GB" dirty="0"/>
              <a:t>Heroics.</a:t>
            </a:r>
          </a:p>
        </p:txBody>
      </p:sp>
    </p:spTree>
    <p:extLst>
      <p:ext uri="{BB962C8B-B14F-4D97-AF65-F5344CB8AC3E}">
        <p14:creationId xmlns:p14="http://schemas.microsoft.com/office/powerpoint/2010/main" val="3296188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029BA0-25D2-4DD6-87B8-56E436959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Second Way of DevOps: The Principles of Feedback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85882-23A1-46C7-99B5-7E20F44776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674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F6EA-B33F-4EA0-8BCE-12DA06023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Working Safely with Complex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417A7-122A-461B-B88C-7EA7864A2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/>
              <a:t>Complex systems are too big for any one person to know.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Complex systems will not always behave the same way under the same conditions.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Strategies:</a:t>
            </a:r>
          </a:p>
          <a:p>
            <a:pPr lvl="1"/>
            <a:r>
              <a:rPr lang="en-GB" dirty="0"/>
              <a:t>Manage complex work so that problems are revealed.</a:t>
            </a:r>
          </a:p>
          <a:p>
            <a:pPr lvl="1"/>
            <a:r>
              <a:rPr lang="en-GB" dirty="0"/>
              <a:t>When a problem arises they are swarmed and solved, leading to new learning.</a:t>
            </a:r>
          </a:p>
          <a:p>
            <a:pPr lvl="1"/>
            <a:r>
              <a:rPr lang="en-GB" dirty="0"/>
              <a:t>New knowledge is exploited throughout the organisation.</a:t>
            </a:r>
          </a:p>
          <a:p>
            <a:pPr lvl="1"/>
            <a:r>
              <a:rPr lang="en-GB" dirty="0"/>
              <a:t>Leaders create other leaders who grow these capabilities.</a:t>
            </a:r>
          </a:p>
        </p:txBody>
      </p:sp>
    </p:spTree>
    <p:extLst>
      <p:ext uri="{BB962C8B-B14F-4D97-AF65-F5344CB8AC3E}">
        <p14:creationId xmlns:p14="http://schemas.microsoft.com/office/powerpoint/2010/main" val="1987345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23EE7-1935-47FA-ABD7-0232043FE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See Problems as They Occur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753E5-0562-4D45-83A6-67D067D3B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Don’t just run tests!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Provide visible output from the tests.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Communicate to the team when tests fail.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Quick and informative feedback allows quick resolution of problems.</a:t>
            </a:r>
          </a:p>
        </p:txBody>
      </p:sp>
    </p:spTree>
    <p:extLst>
      <p:ext uri="{BB962C8B-B14F-4D97-AF65-F5344CB8AC3E}">
        <p14:creationId xmlns:p14="http://schemas.microsoft.com/office/powerpoint/2010/main" val="4055587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06E4B-5F17-499C-BD49-897EBCB99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Swarm and Solve Problems to Build New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8A454-F00F-4B9E-8E99-B166FE6FF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Fix the problem now!  And the team needs to fix it.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Swarming is necessary as:</a:t>
            </a:r>
          </a:p>
          <a:p>
            <a:pPr lvl="1"/>
            <a:r>
              <a:rPr lang="en-GB" dirty="0"/>
              <a:t>It prevents a problem progressing downstream where it becomes more expensive to fix.</a:t>
            </a:r>
          </a:p>
          <a:p>
            <a:pPr lvl="1"/>
            <a:r>
              <a:rPr lang="en-GB" dirty="0"/>
              <a:t>It prevents the team starting new work which may introduce further errors.</a:t>
            </a:r>
          </a:p>
          <a:p>
            <a:pPr lvl="1"/>
            <a:r>
              <a:rPr lang="en-GB" dirty="0"/>
              <a:t>If the problem is not fixed, it could become recurrent at the next operation, leading to further errors to fix.</a:t>
            </a:r>
          </a:p>
        </p:txBody>
      </p:sp>
    </p:spTree>
    <p:extLst>
      <p:ext uri="{BB962C8B-B14F-4D97-AF65-F5344CB8AC3E}">
        <p14:creationId xmlns:p14="http://schemas.microsoft.com/office/powerpoint/2010/main" val="544606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06E4B-5F17-499C-BD49-897EBCB99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8A454-F00F-4B9E-8E99-B166FE6FF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What is DevOps?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Three Ways of DevOps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Mapping the Module to DevOps</a:t>
            </a:r>
          </a:p>
        </p:txBody>
      </p:sp>
    </p:spTree>
    <p:extLst>
      <p:ext uri="{BB962C8B-B14F-4D97-AF65-F5344CB8AC3E}">
        <p14:creationId xmlns:p14="http://schemas.microsoft.com/office/powerpoint/2010/main" val="1209106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F6EA-B33F-4EA0-8BCE-12DA06023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Keep Pushing Quality Closer to the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417A7-122A-461B-B88C-7EA7864A2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More checks and approvals can increase the chance of future failure.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Checks and approvals typically happen away from the team so knowledge has been lost.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Make quality the responsibility of the team.</a:t>
            </a:r>
          </a:p>
        </p:txBody>
      </p:sp>
    </p:spTree>
    <p:extLst>
      <p:ext uri="{BB962C8B-B14F-4D97-AF65-F5344CB8AC3E}">
        <p14:creationId xmlns:p14="http://schemas.microsoft.com/office/powerpoint/2010/main" val="1727629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23EE7-1935-47FA-ABD7-0232043FE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Enable Optimising for Downstream Work Centres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753E5-0562-4D45-83A6-67D067D3B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Basically, recognise where the work goes next.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Optimise for the next stage, not just the end point.</a:t>
            </a:r>
          </a:p>
        </p:txBody>
      </p:sp>
    </p:spTree>
    <p:extLst>
      <p:ext uri="{BB962C8B-B14F-4D97-AF65-F5344CB8AC3E}">
        <p14:creationId xmlns:p14="http://schemas.microsoft.com/office/powerpoint/2010/main" val="4107882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E95CDF-6F41-425B-B466-EE924E054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Third Way of DevOps: The Principles of Continual Learning and Experimentation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B9F858-C0A1-4AE6-84D6-27DB0DF72E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4527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F6EA-B33F-4EA0-8BCE-12DA06023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Enabling Organisational Learning and a Safety Culture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68A33BE-D5D8-47AD-8CEC-7D04280876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9330245"/>
              </p:ext>
            </p:extLst>
          </p:nvPr>
        </p:nvGraphicFramePr>
        <p:xfrm>
          <a:off x="838200" y="1825625"/>
          <a:ext cx="10515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55415534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9601551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745088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Pathological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Bureaucratic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Generative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84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Information is hidden.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Information may be ignored.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Information is actively sought.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555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Messengers are “shot”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Messengers are tolerated.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Messengers are trained.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67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Responsibilities are shirked.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Responsibilities are compartmented.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Responsibilities are shared.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883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Bridging between teams is discouraged.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Bridging between teams is allowed but discouraged.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Bridging between teams is rewarded.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034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Failure is covered up.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Organisation is just and merciful.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Failure causes inquiry.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021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New ideas are crushed.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New ideas create problems.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New ideas are welcomed.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651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874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23EE7-1935-47FA-ABD7-0232043FE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753E5-0562-4D45-83A6-67D067D3B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Transform local discoveries into global improvements.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Inject resilience patterns into our daily work.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Leaders reinforce a learning culture.</a:t>
            </a:r>
          </a:p>
        </p:txBody>
      </p:sp>
    </p:spTree>
    <p:extLst>
      <p:ext uri="{BB962C8B-B14F-4D97-AF65-F5344CB8AC3E}">
        <p14:creationId xmlns:p14="http://schemas.microsoft.com/office/powerpoint/2010/main" val="28926674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E9F243-D70D-4692-B8E5-BBFCBCE53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Mapping the Module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9ADBD7-310A-43C7-B744-DE40BD0FA2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4446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5B7C1-0A05-4CE6-839D-091C7A672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First Way: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9AAFB-8643-4767-A851-6FF415C8A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Lecture 7: The First Way of DevOps: Flow.</a:t>
            </a:r>
          </a:p>
          <a:p>
            <a:pPr marL="0" indent="0">
              <a:buNone/>
            </a:pPr>
            <a:r>
              <a:rPr lang="en-GB" dirty="0"/>
              <a:t>Lecture 8: Kanban.</a:t>
            </a:r>
          </a:p>
          <a:p>
            <a:pPr marL="0" indent="0">
              <a:buNone/>
            </a:pPr>
            <a:r>
              <a:rPr lang="en-GB" dirty="0"/>
              <a:t>Lecture 9: Requirements Gathering.</a:t>
            </a:r>
          </a:p>
          <a:p>
            <a:pPr marL="0" indent="0">
              <a:buNone/>
            </a:pPr>
            <a:r>
              <a:rPr lang="en-GB" dirty="0"/>
              <a:t>Lecture 10: Use Cases and User Stories.</a:t>
            </a:r>
          </a:p>
          <a:p>
            <a:pPr marL="0" indent="0">
              <a:buNone/>
            </a:pPr>
            <a:r>
              <a:rPr lang="en-GB" dirty="0"/>
              <a:t>Lecture 11: UML Diagrams.</a:t>
            </a:r>
          </a:p>
          <a:p>
            <a:pPr marL="0" indent="0">
              <a:buNone/>
            </a:pPr>
            <a:r>
              <a:rPr lang="en-GB" dirty="0"/>
              <a:t>Lecture 12: UML Workflow.</a:t>
            </a:r>
          </a:p>
        </p:txBody>
      </p:sp>
    </p:spTree>
    <p:extLst>
      <p:ext uri="{BB962C8B-B14F-4D97-AF65-F5344CB8AC3E}">
        <p14:creationId xmlns:p14="http://schemas.microsoft.com/office/powerpoint/2010/main" val="6917918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A844D-84D7-4A57-87D5-97709214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Second Way: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D6EE9-4A06-45AA-8AA4-28075A783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Lecture 13: The Second Way of DevOps: Feedback.</a:t>
            </a:r>
          </a:p>
          <a:p>
            <a:pPr marL="0" indent="0">
              <a:buNone/>
            </a:pPr>
            <a:r>
              <a:rPr lang="en-GB" dirty="0"/>
              <a:t>Lecture 14: Unit Testing and Test Driven Development.</a:t>
            </a:r>
          </a:p>
          <a:p>
            <a:pPr marL="0" indent="0">
              <a:buNone/>
            </a:pPr>
            <a:r>
              <a:rPr lang="en-GB" dirty="0"/>
              <a:t>Lecture 15: Continuous Integration.</a:t>
            </a:r>
          </a:p>
          <a:p>
            <a:pPr marL="0" indent="0">
              <a:buNone/>
            </a:pPr>
            <a:r>
              <a:rPr lang="en-GB" dirty="0"/>
              <a:t>Lecture 16: Continuous Delivery.</a:t>
            </a:r>
          </a:p>
          <a:p>
            <a:pPr marL="0" indent="0">
              <a:buNone/>
            </a:pPr>
            <a:r>
              <a:rPr lang="en-GB" dirty="0"/>
              <a:t>Lecture 17: Deploying Software.</a:t>
            </a:r>
          </a:p>
          <a:p>
            <a:pPr marL="0" indent="0">
              <a:buNone/>
            </a:pPr>
            <a:r>
              <a:rPr lang="en-GB" dirty="0"/>
              <a:t>Lecture 18: Monitoring Software.</a:t>
            </a:r>
          </a:p>
          <a:p>
            <a:pPr marL="0" indent="0">
              <a:buNone/>
            </a:pPr>
            <a:r>
              <a:rPr lang="en-GB" dirty="0"/>
              <a:t>Lecture 19: Bug Tracking.</a:t>
            </a:r>
          </a:p>
        </p:txBody>
      </p:sp>
    </p:spTree>
    <p:extLst>
      <p:ext uri="{BB962C8B-B14F-4D97-AF65-F5344CB8AC3E}">
        <p14:creationId xmlns:p14="http://schemas.microsoft.com/office/powerpoint/2010/main" val="13234789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A86AC-C62D-4FB4-B489-F857CE5EB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95B72-CA22-4F42-A921-8025620280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8713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F6EA-B33F-4EA0-8BCE-12DA06023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417A7-122A-461B-B88C-7EA7864A2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Defined what we mean by DevOps - a software development methodology built on agile and lean, integrating bot development and operation of software.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 dirty="0"/>
              <a:t>Described the Three Ways of DevOps: flow, feedback, and continual experimentation and learning.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Reflected on how the module maps to the Three Ways by listing the lectures in each sub-area.</a:t>
            </a:r>
          </a:p>
        </p:txBody>
      </p:sp>
    </p:spTree>
    <p:extLst>
      <p:ext uri="{BB962C8B-B14F-4D97-AF65-F5344CB8AC3E}">
        <p14:creationId xmlns:p14="http://schemas.microsoft.com/office/powerpoint/2010/main" val="2921586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8830E0-0555-46A2-965D-A9A36A7C3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DevOps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3CEA12-99F4-4681-A2FC-695E5B9A67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5653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23EE7-1935-47FA-ABD7-0232043FE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Recommended Reading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302062E-3E42-4444-9F86-BEEE7DB379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575" y="1690688"/>
            <a:ext cx="2895601" cy="4430269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243992D-EE29-4B4C-8462-D44055F4F4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1690688"/>
            <a:ext cx="2895600" cy="4343400"/>
          </a:xfrm>
        </p:spPr>
      </p:pic>
    </p:spTree>
    <p:extLst>
      <p:ext uri="{BB962C8B-B14F-4D97-AF65-F5344CB8AC3E}">
        <p14:creationId xmlns:p14="http://schemas.microsoft.com/office/powerpoint/2010/main" val="1237509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06E4B-5F17-499C-BD49-897EBCB99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Roots of DevOps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8A454-F00F-4B9E-8E99-B166FE6FF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The Lean Movement.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Agile Manifesto.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Agile Infrastructure and Velocity Movement.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Continuous Delivery Movement.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Toyota Kata.</a:t>
            </a:r>
          </a:p>
        </p:txBody>
      </p:sp>
    </p:spTree>
    <p:extLst>
      <p:ext uri="{BB962C8B-B14F-4D97-AF65-F5344CB8AC3E}">
        <p14:creationId xmlns:p14="http://schemas.microsoft.com/office/powerpoint/2010/main" val="1889761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F6EA-B33F-4EA0-8BCE-12DA06023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Business Practices in IT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6812D61-60B0-403C-BB84-8A2E8F8818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5419750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90743387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4084635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664503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66183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1970s – 1980s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1990s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2000s - present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136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Mainframes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Client/server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Cloud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05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COBOL, DB2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C++, Oracle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Java, MySQL,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76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Cycle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1-5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3-12 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2-12 weeks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236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$1M-$100M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$100k-$10M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$10k-$1M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174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At 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 whole 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Produce line or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Product feature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879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Cost of failure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Bankruptcy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Revenue miss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Negligible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7459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BBE6E55-3CB4-4656-9250-A2177CA38296}"/>
              </a:ext>
            </a:extLst>
          </p:cNvPr>
          <p:cNvSpPr txBox="1"/>
          <p:nvPr/>
        </p:nvSpPr>
        <p:spPr>
          <a:xfrm>
            <a:off x="838200" y="5019675"/>
            <a:ext cx="99536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Respond to the rapidly changing competitive landscape.</a:t>
            </a:r>
          </a:p>
          <a:p>
            <a:endParaRPr lang="en-GB" sz="2800" dirty="0"/>
          </a:p>
          <a:p>
            <a:r>
              <a:rPr lang="en-GB" sz="2800" dirty="0"/>
              <a:t>Provide stable, reliable, and secure service to the customer.</a:t>
            </a:r>
          </a:p>
        </p:txBody>
      </p:sp>
    </p:spTree>
    <p:extLst>
      <p:ext uri="{BB962C8B-B14F-4D97-AF65-F5344CB8AC3E}">
        <p14:creationId xmlns:p14="http://schemas.microsoft.com/office/powerpoint/2010/main" val="3497801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23EE7-1935-47FA-ABD7-0232043FE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753E5-0562-4D45-83A6-67D067D3B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Application and infrastructure becomes fragile over time.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Technical debt – quick and easy solutions leading to long-term problems – increases.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Try and compensate for broken promises by making bigger promises, leading to bigger issues.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Everything gets harder and harder over time, until failure is irreversible.</a:t>
            </a:r>
          </a:p>
        </p:txBody>
      </p:sp>
    </p:spTree>
    <p:extLst>
      <p:ext uri="{BB962C8B-B14F-4D97-AF65-F5344CB8AC3E}">
        <p14:creationId xmlns:p14="http://schemas.microsoft.com/office/powerpoint/2010/main" val="2297500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06E4B-5F17-499C-BD49-897EBCB99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what is DevOps?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8A454-F00F-4B9E-8E99-B166FE6FF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From Wikipedia: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DevOps (a clipped compound of "development" and "operations") is a </a:t>
            </a:r>
            <a:r>
              <a:rPr lang="en-GB" b="1" dirty="0"/>
              <a:t>software development methodology </a:t>
            </a:r>
            <a:r>
              <a:rPr lang="en-GB" dirty="0"/>
              <a:t>that combines software development (Dev) with information technology operations (Ops). The </a:t>
            </a:r>
            <a:r>
              <a:rPr lang="en-GB" b="1" dirty="0"/>
              <a:t>goal of DevOps is to shorten the systems development life cycle </a:t>
            </a:r>
            <a:r>
              <a:rPr lang="en-GB" dirty="0"/>
              <a:t>while delivering features, fixes, and updates frequently in close alignment with business objectives.</a:t>
            </a:r>
          </a:p>
        </p:txBody>
      </p:sp>
    </p:spTree>
    <p:extLst>
      <p:ext uri="{BB962C8B-B14F-4D97-AF65-F5344CB8AC3E}">
        <p14:creationId xmlns:p14="http://schemas.microsoft.com/office/powerpoint/2010/main" val="1991760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F6EA-B33F-4EA0-8BCE-12DA06023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Three Ways of DevOps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CE3278-46B3-4853-ADF2-16723878E1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8200" y="2324482"/>
            <a:ext cx="10515600" cy="3353623"/>
          </a:xfrm>
        </p:spPr>
      </p:pic>
    </p:spTree>
    <p:extLst>
      <p:ext uri="{BB962C8B-B14F-4D97-AF65-F5344CB8AC3E}">
        <p14:creationId xmlns:p14="http://schemas.microsoft.com/office/powerpoint/2010/main" val="584233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BFBB3A-7AD4-4780-8230-4001235EF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First Way of DevOps: The Principles of Flow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D9318E-EFEC-4BCA-9C8A-627687BEE1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550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1074</Words>
  <Application>Microsoft Office PowerPoint</Application>
  <PresentationFormat>Widescreen</PresentationFormat>
  <Paragraphs>192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The Three Ways – Underpinning Principles of DevOps</vt:lpstr>
      <vt:lpstr>Overview</vt:lpstr>
      <vt:lpstr>DevOps</vt:lpstr>
      <vt:lpstr>Roots of DevOps</vt:lpstr>
      <vt:lpstr>Business Practices in IT</vt:lpstr>
      <vt:lpstr>Example</vt:lpstr>
      <vt:lpstr>So what is DevOps?</vt:lpstr>
      <vt:lpstr>The Three Ways of DevOps</vt:lpstr>
      <vt:lpstr>The First Way of DevOps: The Principles of Flow</vt:lpstr>
      <vt:lpstr>Make Work Visible</vt:lpstr>
      <vt:lpstr>Limit Work in Progress (WiP)</vt:lpstr>
      <vt:lpstr>Reduce Batch Sizes</vt:lpstr>
      <vt:lpstr>Reduce the Number of Handoffs</vt:lpstr>
      <vt:lpstr>Continually Identify and Elevate Constraints</vt:lpstr>
      <vt:lpstr>Eliminate Waste and Hardship in the Value Stream</vt:lpstr>
      <vt:lpstr>The Second Way of DevOps: The Principles of Feedback</vt:lpstr>
      <vt:lpstr>Working Safely with Complex Systems</vt:lpstr>
      <vt:lpstr>See Problems as They Occur</vt:lpstr>
      <vt:lpstr>Swarm and Solve Problems to Build New Knowledge</vt:lpstr>
      <vt:lpstr>Keep Pushing Quality Closer to the Source</vt:lpstr>
      <vt:lpstr>Enable Optimising for Downstream Work Centres</vt:lpstr>
      <vt:lpstr>The Third Way of DevOps: The Principles of Continual Learning and Experimentation</vt:lpstr>
      <vt:lpstr>Enabling Organisational Learning and a Safety Culture</vt:lpstr>
      <vt:lpstr>Other Principles</vt:lpstr>
      <vt:lpstr>Mapping the Module</vt:lpstr>
      <vt:lpstr>The First Way: Flow</vt:lpstr>
      <vt:lpstr>The Second Way: Feedback</vt:lpstr>
      <vt:lpstr>Summary</vt:lpstr>
      <vt:lpstr>Summary</vt:lpstr>
      <vt:lpstr>Recommended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Chalmers</dc:creator>
  <cp:lastModifiedBy>Kevin Chalmers</cp:lastModifiedBy>
  <cp:revision>14</cp:revision>
  <dcterms:created xsi:type="dcterms:W3CDTF">2019-01-29T09:42:50Z</dcterms:created>
  <dcterms:modified xsi:type="dcterms:W3CDTF">2019-01-29T12:51:10Z</dcterms:modified>
</cp:coreProperties>
</file>