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38" d="100"/>
          <a:sy n="38" d="100"/>
        </p:scale>
        <p:origin x="2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08DD-E92A-45E8-89A8-D54AB3CD7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3B04E-56A4-45B4-8101-66A16F682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3192-BB93-4902-8EBE-E136B81B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77374-0121-455F-8D83-BC6C5D6A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4FCB-3231-4CA8-8A72-95EB300F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1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8B6F-AB72-4603-8AF8-D9A45D0A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5321A-C5D7-411F-BC02-BF5EE351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3979-D67E-4A7A-82DF-DCAD0812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A0F00-5FA8-4412-8B60-68ECE7EC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BAC-5F17-42CD-BE15-11260B1B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90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8CD55-F341-47EC-B62A-4C918F8A6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10DE6-F8E0-4670-A1EB-FE6BCC084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F59F-926A-4F1D-A688-ABFAFFDB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2457-21AE-498D-88D7-2BF7B48C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C4B9-D4DB-40C0-99BD-07BD9A70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8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63C5-35BA-44A9-A506-6E24CAF6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3302-02EC-470D-B7F2-AD6C577A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307A5-D54C-43D3-9E0F-4B90176D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0B0-7DBD-47C2-9488-B5EB98DB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0541-CED0-4922-AB5D-AF090E3A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9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0CE8-C97E-454C-B0F1-E73FBADC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B3D2D-E0D7-4374-B6C1-50E99FA6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76A2-06BE-4BB0-AA1C-EA4945CC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EB05E-B33B-499C-AA62-9D6A9717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6555-68A8-43BA-8FD9-67ADADA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7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E28C-5623-4DFA-9955-3E3498AD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BECF-4C12-4435-8758-E0A044B29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F828-3330-4BFB-A4BD-07F5FCE1B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6E2C-3E41-47BD-AE08-8EFFBEB5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A4181-2A57-4F58-A766-4D81788F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D0EB-5001-4A4B-B670-5C8751E0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36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24C5-232B-4389-8410-FA8A5731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A82FB-1350-42A9-9E3B-420D4D28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A7717-5B71-43CC-852B-F41046E3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7B0C2-6D5F-4F93-B66B-8FB266782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7FD80-A232-499D-AE72-83ECA741B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0190C-A57C-433B-A04E-945272EA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7284-50FD-415E-B83A-8E7E4908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4CB2B-F513-4612-A22A-8236C57C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8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80BA-8F2C-41B0-A23B-D19D3C5E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86670-AEFC-4573-8B36-C07EBAC6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9D919-27CF-4FC3-B159-27917E4C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221B3-1C85-4218-A8DF-1FE43381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1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53718-98E9-4B3D-924B-D2F03C96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F4FAC-D8BF-4ECB-9EB2-353E8003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F9519-F3EB-4ECD-AA52-75367777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0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A348-EB79-45DD-80E9-08964E93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DD4B-0780-4EB6-8D9E-0660C824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295FD-EA28-458C-B001-5D801ECA3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47139-4CCF-4FC2-8766-02CD9B55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240B0-10A3-46FB-AE5A-D8650649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E1F56-18EA-48CB-932A-695E48B7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3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0B4E-9C96-4ADF-90D6-54F4EA2B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0EF8E-BCD2-4E3F-9948-9002BAB11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7BDB9-90E1-4F5D-B14B-46EA5068F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79E0E-63D6-48FD-9DD7-615FD6C9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FE0D2-3E03-4C12-A218-5835ABAA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4BAB-3C09-49F5-9E33-0B2451C5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D436C-27F6-4574-AB19-117F15ED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3A8FF-C07E-441E-AF1E-94FDFA53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C2FC-64CC-4EFA-A8CC-E2DCD79C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B6A6-2280-4AC9-A52A-0605FC7E2A75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BBAF-25B1-45F5-B33E-E6188F465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BCA64-D76C-40F9-B783-8F74D336D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6D25-D3AF-4533-A5D5-FD2A46B60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7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.chalmers@napi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agilefaqs.com/2011/02/01/inverting-the-testing-pyrami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quent_deliverie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b.com/uncategorized/ship-early-and-ship-twice-as-often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7/12/10-must-read-devops-books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w_%28psychology%29#Conditions_for_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538C-D022-4E0F-A07B-36AEC536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First Way of DevOps:</a:t>
            </a:r>
            <a:br>
              <a:rPr lang="en-GB" dirty="0"/>
            </a:br>
            <a:r>
              <a:rPr lang="en-GB" dirty="0"/>
              <a:t>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40E35-90A8-4D57-BD42-168F4523F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>
                <a:hlinkClick r:id="rId2"/>
              </a:rPr>
              <a:t>k.chalmers@napier.ac.uk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02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623-8488-4922-ADCC-500AC0F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AE83-96F2-4402-8ADC-1D2F5028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Mentioned initially in Lecture 02 on Scrum.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Definition of Done is when we agree a task is completed.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At this stage, code should be:</a:t>
            </a:r>
          </a:p>
          <a:p>
            <a:pPr lvl="1"/>
            <a:r>
              <a:rPr lang="en-GB" dirty="0"/>
              <a:t>Integrated.</a:t>
            </a:r>
          </a:p>
          <a:p>
            <a:pPr lvl="1"/>
            <a:r>
              <a:rPr lang="en-GB" dirty="0"/>
              <a:t>Tested.</a:t>
            </a:r>
          </a:p>
          <a:p>
            <a:pPr lvl="1"/>
            <a:r>
              <a:rPr lang="en-GB" dirty="0"/>
              <a:t>Working and potentially shippable.</a:t>
            </a:r>
          </a:p>
          <a:p>
            <a:pPr lvl="1"/>
            <a:r>
              <a:rPr lang="en-GB" dirty="0"/>
              <a:t>Demonstrated in production-like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3633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6E16F-B7C1-44DF-B6FA-3A5EF1B4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Fast and Reliable Automated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52822-509B-4A46-A20D-4CC7E8077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25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F56-4685-4712-BAC9-F1D2587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C32A-90A4-414A-8D04-5973B56D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Manual testing does not scale well with code base increases.</a:t>
            </a:r>
          </a:p>
          <a:p>
            <a:pPr lvl="1"/>
            <a:r>
              <a:rPr lang="en-GB" dirty="0"/>
              <a:t>New programmers don’t understand code.</a:t>
            </a:r>
          </a:p>
          <a:p>
            <a:pPr lvl="1"/>
            <a:r>
              <a:rPr lang="en-GB" dirty="0"/>
              <a:t>Existing programmers know how fragile code 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2013 Google’s automated testing and integration:</a:t>
            </a:r>
          </a:p>
          <a:p>
            <a:pPr lvl="1"/>
            <a:r>
              <a:rPr lang="en-GB" dirty="0"/>
              <a:t>4000 teams of developers.</a:t>
            </a:r>
          </a:p>
          <a:p>
            <a:pPr lvl="1"/>
            <a:r>
              <a:rPr lang="en-GB" dirty="0"/>
              <a:t>Changing 50% of code per month.</a:t>
            </a:r>
          </a:p>
          <a:p>
            <a:pPr lvl="1"/>
            <a:r>
              <a:rPr lang="en-GB" dirty="0"/>
              <a:t>40,000 commits per day.</a:t>
            </a:r>
          </a:p>
          <a:p>
            <a:pPr lvl="1"/>
            <a:r>
              <a:rPr lang="en-GB" dirty="0"/>
              <a:t>50,000 builds per day, up to 90,000.</a:t>
            </a:r>
          </a:p>
          <a:p>
            <a:pPr lvl="1"/>
            <a:r>
              <a:rPr lang="en-GB" dirty="0"/>
              <a:t>120,000 automated test suites.</a:t>
            </a:r>
          </a:p>
          <a:p>
            <a:pPr lvl="1"/>
            <a:r>
              <a:rPr lang="en-GB" dirty="0"/>
              <a:t>75 million test cases per day.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32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623-8488-4922-ADCC-500AC0F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Continuously Build, Test, and Integrate our Code and Environments.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F70DA-5FC9-4B2D-B8A5-104A7646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12"/>
            <a:ext cx="10515600" cy="1754163"/>
          </a:xfrm>
        </p:spPr>
      </p:pic>
    </p:spTree>
    <p:extLst>
      <p:ext uri="{BB962C8B-B14F-4D97-AF65-F5344CB8AC3E}">
        <p14:creationId xmlns:p14="http://schemas.microsoft.com/office/powerpoint/2010/main" val="346984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623-8488-4922-ADCC-500AC0F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Continuously Build, Test, and Integrate our Code and Environments.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AD656-A74B-4F9A-9234-A8473433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Three capabilities required: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Comprehensive and reliable set of automated tests to validate that software is deployable.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Culture to stop the entire production line when validation tests fail.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Developers working in small batches on trunk (develop) rather than long-lived feature branches.</a:t>
            </a:r>
          </a:p>
        </p:txBody>
      </p:sp>
    </p:spTree>
    <p:extLst>
      <p:ext uri="{BB962C8B-B14F-4D97-AF65-F5344CB8AC3E}">
        <p14:creationId xmlns:p14="http://schemas.microsoft.com/office/powerpoint/2010/main" val="42424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0A2D-3B4D-49D2-B8F0-9B719004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Build a Fast and Reliable Automated Validation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AB2B-DF33-40F0-82B2-4F0DC528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Three types of automated test: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Unit tests.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Acceptance tests.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Integration tests.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cover unit testing and integration testing later in the module.  Acceptance tests are ensuring the functionality is what the customer asked for.</a:t>
            </a:r>
          </a:p>
        </p:txBody>
      </p:sp>
    </p:spTree>
    <p:extLst>
      <p:ext uri="{BB962C8B-B14F-4D97-AF65-F5344CB8AC3E}">
        <p14:creationId xmlns:p14="http://schemas.microsoft.com/office/powerpoint/2010/main" val="315104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F56-4685-4712-BAC9-F1D2587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Catch Errors as Early in Our Automated Testing as Possible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E1C7C-B4F7-4BED-BC37-808806A25D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UI tests are slow and expensive, but test complete systems.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Service tests are midway.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Unit tests are fast but provide least integration.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01DC05-98D0-4B49-B98F-9E43944A14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81750" y="2405856"/>
            <a:ext cx="4762500" cy="31908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BF6AE1-7F4A-4F89-8EEC-099BEA442FFB}"/>
              </a:ext>
            </a:extLst>
          </p:cNvPr>
          <p:cNvSpPr txBox="1"/>
          <p:nvPr/>
        </p:nvSpPr>
        <p:spPr>
          <a:xfrm>
            <a:off x="6381750" y="5596731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blogs.agilefaqs.com/2011/02/01/inverting-the-testing-pyramid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47049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623-8488-4922-ADCC-500AC0F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4: Ensure Tests Run Quickly (in Parallel if Necessary)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946E4-C878-4DFC-AF90-692AA5C21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158206"/>
            <a:ext cx="5343525" cy="3686175"/>
          </a:xfrm>
        </p:spPr>
      </p:pic>
    </p:spTree>
    <p:extLst>
      <p:ext uri="{BB962C8B-B14F-4D97-AF65-F5344CB8AC3E}">
        <p14:creationId xmlns:p14="http://schemas.microsoft.com/office/powerpoint/2010/main" val="88777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0A2D-3B4D-49D2-B8F0-9B719004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5: Write Our Automated Tests Before We Write the Code (“Test Driven Development”)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AB2B-DF33-40F0-82B2-4F0DC528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Three steps of Test-Driven Development: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Ensure the test fail.  Write a test for the functionality to add.  Commit.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Ensure the test passes.  Write the code to pass the test.  Commit.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Refactor old and new code to make it well structured.  Ensure test still passes.  Commit.</a:t>
            </a:r>
          </a:p>
        </p:txBody>
      </p:sp>
    </p:spTree>
    <p:extLst>
      <p:ext uri="{BB962C8B-B14F-4D97-AF65-F5344CB8AC3E}">
        <p14:creationId xmlns:p14="http://schemas.microsoft.com/office/powerpoint/2010/main" val="406395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F56-4685-4712-BAC9-F1D2587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C32A-90A4-414A-8D04-5973B56D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Step 6: Automate as Many of Our Manual Tests as Possible.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Step 7: Integrate Performance Testing into Our Test Suite.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Step 8: Integrate Non-functional Requirements Testing into Our Test Suite.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Step 9: Pull Our Andon Cord When the Deployment Pipeline Breaks.</a:t>
            </a:r>
          </a:p>
        </p:txBody>
      </p:sp>
    </p:spTree>
    <p:extLst>
      <p:ext uri="{BB962C8B-B14F-4D97-AF65-F5344CB8AC3E}">
        <p14:creationId xmlns:p14="http://schemas.microsoft.com/office/powerpoint/2010/main" val="161991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0A2D-3B4D-49D2-B8F0-9B719004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AB2B-DF33-40F0-82B2-4F0DC528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Psychology of Flow.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Deployment Pipeline Practices.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Testing Practices for Flow.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Release Methods to Encourage Flow.</a:t>
            </a:r>
          </a:p>
        </p:txBody>
      </p:sp>
    </p:spTree>
    <p:extLst>
      <p:ext uri="{BB962C8B-B14F-4D97-AF65-F5344CB8AC3E}">
        <p14:creationId xmlns:p14="http://schemas.microsoft.com/office/powerpoint/2010/main" val="39250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2E9E7-E65B-4889-A544-B64ED2BE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and Practice Continuous Integration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A4634-E972-4552-BBA5-19A119011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7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0A2D-3B4D-49D2-B8F0-9B719004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Practice Continuous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AB2B-DF33-40F0-82B2-4F0DC528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longer developers work independently in isolated branches, the more difficult it becomes to merge – also we don’t want people to act as “heroes”.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Practice should be:</a:t>
            </a:r>
          </a:p>
          <a:p>
            <a:pPr lvl="1"/>
            <a:r>
              <a:rPr lang="en-GB" dirty="0"/>
              <a:t>Multiple builds per day.</a:t>
            </a:r>
          </a:p>
          <a:p>
            <a:pPr lvl="1"/>
            <a:r>
              <a:rPr lang="en-GB" dirty="0"/>
              <a:t>Multiple commits per day.</a:t>
            </a:r>
          </a:p>
          <a:p>
            <a:pPr lvl="1"/>
            <a:r>
              <a:rPr lang="en-GB" dirty="0"/>
              <a:t>1000s of new lines of code per day.</a:t>
            </a:r>
          </a:p>
        </p:txBody>
      </p:sp>
    </p:spTree>
    <p:extLst>
      <p:ext uri="{BB962C8B-B14F-4D97-AF65-F5344CB8AC3E}">
        <p14:creationId xmlns:p14="http://schemas.microsoft.com/office/powerpoint/2010/main" val="407010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F56-4685-4712-BAC9-F1D2587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Small Batch Development and What Happens When We Commit Code to Trunk (develop) Infrequently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1E852D-26D5-48F8-8232-7C2B6A165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90762" y="2686844"/>
            <a:ext cx="7610475" cy="26289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3CCB5-121E-4C67-A27D-1EB520DC4412}"/>
              </a:ext>
            </a:extLst>
          </p:cNvPr>
          <p:cNvSpPr txBox="1"/>
          <p:nvPr/>
        </p:nvSpPr>
        <p:spPr>
          <a:xfrm>
            <a:off x="2290762" y="5315744"/>
            <a:ext cx="7610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Frequent_deliveries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60611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623-8488-4922-ADCC-500AC0F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Adopt Trunk-based Development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AE83-96F2-4402-8ADC-1D2F5028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Developers commit to develop at least once per-day.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Reduces batch size and merge conflicts.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Gated commits: if the commit breaks deployment reject 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Definition of Done:</a:t>
            </a:r>
          </a:p>
          <a:p>
            <a:pPr marL="0" indent="0">
              <a:buNone/>
            </a:pPr>
            <a:r>
              <a:rPr lang="en-GB" i="1" dirty="0"/>
              <a:t>At the end of each development interval, we must have integrated, tested, working, and potentially shippable code, demonstrated in a production-like environment, created from develop using a one-click process, and validated with automated tests.</a:t>
            </a:r>
          </a:p>
        </p:txBody>
      </p:sp>
    </p:spTree>
    <p:extLst>
      <p:ext uri="{BB962C8B-B14F-4D97-AF65-F5344CB8AC3E}">
        <p14:creationId xmlns:p14="http://schemas.microsoft.com/office/powerpoint/2010/main" val="2375211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D44FB-3EA1-48BC-A555-40165D14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 and Enable Low-risk Releases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E4F5C-AC39-40CD-8E4E-6B2057715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6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F56-4685-4712-BAC9-F1D2587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Low-risk Releases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F0F-128D-41A6-A59A-17C4E7421C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Releasing value quickly to the customer.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Developers need to deploy code to achieve fast, low-risk releases.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D988A0-5572-4903-A7DC-D3E4CD60A5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136535"/>
            <a:ext cx="5181599" cy="3842534"/>
          </a:xfrm>
        </p:spPr>
      </p:pic>
    </p:spTree>
    <p:extLst>
      <p:ext uri="{BB962C8B-B14F-4D97-AF65-F5344CB8AC3E}">
        <p14:creationId xmlns:p14="http://schemas.microsoft.com/office/powerpoint/2010/main" val="401815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623-8488-4922-ADCC-500AC0F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Low-risk Release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AE83-96F2-4402-8ADC-1D2F5028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Step 1: Automate Our Deployment Process.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Step 2: Enable Automated Self-service Deployments.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Step 3: Integrate Code Deployment into the Deployment Pipeline.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Step 4: Decouple Deployments from Releases.</a:t>
            </a:r>
          </a:p>
        </p:txBody>
      </p:sp>
    </p:spTree>
    <p:extLst>
      <p:ext uri="{BB962C8B-B14F-4D97-AF65-F5344CB8AC3E}">
        <p14:creationId xmlns:p14="http://schemas.microsoft.com/office/powerpoint/2010/main" val="3096927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0A2D-3B4D-49D2-B8F0-9B719004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Release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05F47-B301-4D5E-B428-1179B332B4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Blue-green deployment.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Canary pattern.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Feature toggles.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Dark launches.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FE55FE-5845-4AD7-BFB4-D4E430577C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7" y="2472531"/>
            <a:ext cx="4200525" cy="3057525"/>
          </a:xfrm>
        </p:spPr>
      </p:pic>
    </p:spTree>
    <p:extLst>
      <p:ext uri="{BB962C8B-B14F-4D97-AF65-F5344CB8AC3E}">
        <p14:creationId xmlns:p14="http://schemas.microsoft.com/office/powerpoint/2010/main" val="2346173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C35ED-2E74-464E-8864-1134AD2A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C36B1-223F-46F6-9355-59F8EF0AB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737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F56-4685-4712-BAC9-F1D2587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C32A-90A4-414A-8D04-5973B56D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We've explained the psychology of flow, and specifically mapped that back to some of the ideas we have introduced around Scrum, DevOps, and lean/agile.</a:t>
            </a:r>
          </a:p>
          <a:p>
            <a:pPr marL="0" indent="0">
              <a:buNone/>
            </a:pPr>
            <a:r>
              <a:rPr lang="en-GB" dirty="0"/>
              <a:t>We've described good deployment pipeline practice, discussing ideas around version control and rebuilding infrastructure.</a:t>
            </a:r>
          </a:p>
          <a:p>
            <a:pPr marL="0" indent="0">
              <a:buNone/>
            </a:pPr>
            <a:r>
              <a:rPr lang="en-GB" dirty="0"/>
              <a:t>We've describe good testing practices for flow, focusing on test automation which we cover in more detail later in the module.</a:t>
            </a:r>
          </a:p>
          <a:p>
            <a:pPr marL="0" indent="0">
              <a:buNone/>
            </a:pPr>
            <a:r>
              <a:rPr lang="en-GB" dirty="0"/>
              <a:t>We've described release methods to encourage flow, and in particular the difference between deploying and releasing.</a:t>
            </a:r>
          </a:p>
        </p:txBody>
      </p:sp>
    </p:spTree>
    <p:extLst>
      <p:ext uri="{BB962C8B-B14F-4D97-AF65-F5344CB8AC3E}">
        <p14:creationId xmlns:p14="http://schemas.microsoft.com/office/powerpoint/2010/main" val="139612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724BA-8519-4B8E-A6B2-713E028A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Psychology of 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6B6AE-EDE8-41CD-B6C4-3B509A658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64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623-8488-4922-ADCC-500AC0F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52CC0-7D01-4F4A-BC2D-7C5D4FBC9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Part III of </a:t>
            </a:r>
            <a:r>
              <a:rPr lang="en-GB" i="1" dirty="0"/>
              <a:t>The DevOps Handbook</a:t>
            </a:r>
            <a:r>
              <a:rPr lang="en-GB" dirty="0"/>
              <a:t> goes into more detail on the practices of flow.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62CA91-597B-432D-9951-38B72A2A60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82001" y="1690688"/>
            <a:ext cx="2528574" cy="399340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C92A3-0A7B-4ABF-A3EB-3C5A487C6528}"/>
              </a:ext>
            </a:extLst>
          </p:cNvPr>
          <p:cNvSpPr txBox="1"/>
          <p:nvPr/>
        </p:nvSpPr>
        <p:spPr>
          <a:xfrm>
            <a:off x="7982001" y="5585607"/>
            <a:ext cx="2528574" cy="38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opensource.com/article/17/12/10-must-read-devops-books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72405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623-8488-4922-ADCC-500AC0F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AE83-96F2-4402-8ADC-1D2F5028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Originally defined by </a:t>
            </a:r>
            <a:r>
              <a:rPr lang="en-GB" dirty="0" err="1"/>
              <a:t>Mihály</a:t>
            </a:r>
            <a:r>
              <a:rPr lang="en-GB" dirty="0"/>
              <a:t> </a:t>
            </a:r>
            <a:r>
              <a:rPr lang="en-GB" dirty="0" err="1"/>
              <a:t>Csíkszentmihályi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Six characteristics: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Intense and focused concentration on the present moment.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Merging of action and awareness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loss of reflective self-consciousness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sense of personal control or agency over the situation or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distortion of temporal experience, one's subjective experience of time is altered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Experience of the activity as intrinsically rewarding.</a:t>
            </a:r>
          </a:p>
        </p:txBody>
      </p:sp>
    </p:spTree>
    <p:extLst>
      <p:ext uri="{BB962C8B-B14F-4D97-AF65-F5344CB8AC3E}">
        <p14:creationId xmlns:p14="http://schemas.microsoft.com/office/powerpoint/2010/main" val="3184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73DF6C-68A7-4A88-93CF-BA6170CD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4C7BE2-EF11-4816-8998-4240D3F51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Three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Receiving immediate feedback.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Feeling that you have the potential to succeed.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Feeling so engrossed in the experience, that other needs become negligible.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95AA-7226-4D81-9398-61F6ECEBBF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DevOps: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Feedback is a way in DevOps.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Learning and risk reduction key in DevOps and lean.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Well, this is up to you.  Do you enjoy solving programming problems.</a:t>
            </a:r>
          </a:p>
        </p:txBody>
      </p:sp>
    </p:spTree>
    <p:extLst>
      <p:ext uri="{BB962C8B-B14F-4D97-AF65-F5344CB8AC3E}">
        <p14:creationId xmlns:p14="http://schemas.microsoft.com/office/powerpoint/2010/main" val="127313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9DFBFA-2FD7-49B1-B87C-43D4543B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Flow, Skill, and 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88F38C-E6FF-4EA5-90A5-41EE951941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Flow state occurs when your perceived skill level and challenge level to complete a task is high.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state do you feel in right now in the lecture?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Why is that?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AF86AC-82B2-40BF-A547-5113D7A9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4088" y="1781160"/>
            <a:ext cx="4298180" cy="41835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6DEDB0-39A3-473C-841C-8C360A3622AC}"/>
              </a:ext>
            </a:extLst>
          </p:cNvPr>
          <p:cNvSpPr txBox="1"/>
          <p:nvPr/>
        </p:nvSpPr>
        <p:spPr>
          <a:xfrm>
            <a:off x="6564088" y="5959791"/>
            <a:ext cx="4298180" cy="22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Flow_%28psychology%29#Conditions_for_flow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4026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623-8488-4922-ADCC-500AC0F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Conditions of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5677-D687-40FA-8F44-2F0C77597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Knowing what to do.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Knowing how to do it.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Knowing how well you are doing.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Knowing where to go (if navigation is involved).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High perceived challenges.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High perceived skills.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Freedom from distractions.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CC79D-17C0-418A-A34F-B4902912BE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Understand user story.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Experience and skill.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Feedback from the system (e.g., testing).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Not relevant beyond knowing where the project is going.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Development is complex.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You can solve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One item at a time.</a:t>
            </a:r>
          </a:p>
        </p:txBody>
      </p:sp>
    </p:spTree>
    <p:extLst>
      <p:ext uri="{BB962C8B-B14F-4D97-AF65-F5344CB8AC3E}">
        <p14:creationId xmlns:p14="http://schemas.microsoft.com/office/powerpoint/2010/main" val="271616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2C375-B7F4-4D31-A61E-84861297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Foundations of Our Deployment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53B8C-2C64-49CC-B9DB-19994CB83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F56-4685-4712-BAC9-F1D2587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Development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C32A-90A4-414A-8D04-5973B56D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Step 1: Enable On-demand Creation of Dev, Test, and Production Environments.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Step 2: Create Our Single Repository of Truth for the Entire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Step 3: Make Infrastructure Easier to Rebuild than to Repair.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Step 4: Modify our Definition of Development “Done” to Include Running in Production-like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55086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1178</Words>
  <Application>Microsoft Office PowerPoint</Application>
  <PresentationFormat>Widescreen</PresentationFormat>
  <Paragraphs>169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The First Way of DevOps: Flow</vt:lpstr>
      <vt:lpstr>Overview</vt:lpstr>
      <vt:lpstr>The Psychology of Flow</vt:lpstr>
      <vt:lpstr>Flow</vt:lpstr>
      <vt:lpstr>Flow</vt:lpstr>
      <vt:lpstr>Flow, Skill, and Challenge</vt:lpstr>
      <vt:lpstr>Further Conditions of Flow</vt:lpstr>
      <vt:lpstr>Create the Foundations of Our Deployment Pipeline</vt:lpstr>
      <vt:lpstr>Pipeline Development Steps</vt:lpstr>
      <vt:lpstr>Definition of Done</vt:lpstr>
      <vt:lpstr>Enable Fast and Reliable Automated Testing</vt:lpstr>
      <vt:lpstr>Automated Testing</vt:lpstr>
      <vt:lpstr>Step 1: Continuously Build, Test, and Integrate our Code and Environments.</vt:lpstr>
      <vt:lpstr>Step 1: Continuously Build, Test, and Integrate our Code and Environments.</vt:lpstr>
      <vt:lpstr>Step 2: Build a Fast and Reliable Automated Validation Test Suite</vt:lpstr>
      <vt:lpstr>Step 3: Catch Errors as Early in Our Automated Testing as Possible</vt:lpstr>
      <vt:lpstr>Step 4: Ensure Tests Run Quickly (in Parallel if Necessary)</vt:lpstr>
      <vt:lpstr>Step 5: Write Our Automated Tests Before We Write the Code (“Test Driven Development”)</vt:lpstr>
      <vt:lpstr>Other Steps</vt:lpstr>
      <vt:lpstr>Enable and Practice Continuous Integration</vt:lpstr>
      <vt:lpstr>Why Practice Continuous Integration?</vt:lpstr>
      <vt:lpstr>Small Batch Development and What Happens When We Commit Code to Trunk (develop) Infrequently</vt:lpstr>
      <vt:lpstr>Adopt Trunk-based Development Practices</vt:lpstr>
      <vt:lpstr>Automate and Enable Low-risk Releases</vt:lpstr>
      <vt:lpstr>Low-risk Releases</vt:lpstr>
      <vt:lpstr>Low-risk Release Steps</vt:lpstr>
      <vt:lpstr>Release Patterns</vt:lpstr>
      <vt:lpstr>Summary</vt:lpstr>
      <vt:lpstr>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Way of DevOps: Flow</dc:title>
  <dc:creator>Kevin Chalmers</dc:creator>
  <cp:lastModifiedBy>Kevin Chalmers</cp:lastModifiedBy>
  <cp:revision>8</cp:revision>
  <dcterms:created xsi:type="dcterms:W3CDTF">2019-02-05T10:05:46Z</dcterms:created>
  <dcterms:modified xsi:type="dcterms:W3CDTF">2019-02-05T10:55:40Z</dcterms:modified>
</cp:coreProperties>
</file>