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4729-13F3-4C0F-97FE-F8EC102D3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68300-004D-4DCF-9FFC-BE76D3F3B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3835-28A3-418B-8E3D-DD5657AA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3F57-2C22-49DA-A448-542E1DE4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2DDE-D036-417D-AD65-93111638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25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8A6E-6BDC-437D-A18F-92E4EA83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8DA82-5431-4F19-9B6D-E1250D32E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D7C5E-635B-4CE9-BB19-88FC8F32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E7A4-C441-4239-B7AA-26FAD5C8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A7DA-AAC3-400F-8DAE-5F78361F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02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81E3C-106E-4404-835A-CA1294272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7F5AF-546A-48A7-827B-68FBC8B89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91FC-A55B-4E58-BC07-B88320BF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B51D-B3F4-4F6A-B84C-0FC5207C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F593-6D5D-4B72-A166-C7D58207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29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DEF2-6ED1-4429-8D17-9CBA56D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8717-E31F-444B-A9DE-359F1F9ED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1583C-F966-4068-8B21-386EEFE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13C2D-1E64-49FB-8B60-3A82ABE5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C17F-3464-400B-9F04-0CF10C70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10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E807-44B7-4F73-B077-B806FDFE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F7D4-A1F8-4B2A-B7C0-0106C51D0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3B70C-08F1-432D-B864-A2D1979D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C8988-13CE-4105-BB0F-B26F1C73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6B992-41D7-458B-8C16-8A31165D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80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2EEA-9BDF-45D2-A878-56FDEEA1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EF6F-98BA-4FBA-928F-FEFB369D4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E4B81-2082-4965-AC93-FDD21B29D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7BF00-521B-47D7-A16F-AECE8637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26B36-C57B-44F6-B949-110C31D6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BA308-2B44-46F9-931C-2780D097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78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90C9-D6B6-48B8-8703-81C6E6DE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4258-4657-43B7-B150-4C6D0C19E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19FDB-95CA-48A6-817D-78F20FEA4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AD709-D93D-4A38-A09E-758CD7C52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473BA-6264-4FCE-B50B-A52B254C9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08E16-E426-42BD-AA4D-015F1866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BF9D7-7751-4AE2-BB23-69E4CEB6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FDDA7-EC67-45E5-B9E8-458323C0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65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1C68-4BC5-44C0-8412-ADB7ADB1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FFCE0-D101-4563-9B21-48D7898A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A042E-5854-46BB-82A3-431560A7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32448-2E0A-41A9-BC81-4E650575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18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D4553-E7A4-4ED1-B50F-D1029824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3A687-349A-4734-80EE-CD3119FE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02A8E-98D4-4F89-B21E-559AEF59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31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901E-08D4-4C16-AF96-5888E4A8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DE117-5B1C-4CBF-957D-466A5ED79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C6F0F-B183-42A4-B13D-A26E81336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62140-0C1C-4BFB-92FC-F355A156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1BE5F-8861-450A-A886-90D6312E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B7C50-2E92-47A0-BC8F-50B75856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98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66A7-10AF-4C3D-A48F-86ADEA7D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C76E7-5A6F-4AF6-B50B-C2E66F3A6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A1DB9-E780-4CC9-BFA7-C854BDCA2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02DC-D90E-4E6A-9A93-FB3B8178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2CC16-182D-4A68-986E-303C393B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4531E-9621-4FD9-9EA1-AD305A96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89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6CDB8-B8E7-4E6D-AC56-260A0FF8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6F97E-C7AC-486C-A326-C6FAFA743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AF82-7516-4959-AB2A-76735C31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F4E9-0598-47FB-A156-D898D2524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37E2-ACA0-42B9-A9B9-ED1236E0E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19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iytoolkit.org/tools/business-model-canva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javiermegias.com/blog/2014/04/vision-startup-pollo-sin-cabeza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4AFD-96CA-4FC1-A11A-A7D84044E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Requirements Gathering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17C25-AB14-4255-90FB-11C9C0894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SET08103 Software Engineering Methods</a:t>
            </a:r>
          </a:p>
          <a:p>
            <a:r>
              <a:rPr lang="en-GB" dirty="0"/>
              <a:t>Dr Kevin Chalmers</a:t>
            </a:r>
          </a:p>
          <a:p>
            <a:r>
              <a:rPr lang="en-GB" dirty="0"/>
              <a:t>k.chalmers@napier.ac.uk</a:t>
            </a:r>
          </a:p>
        </p:txBody>
      </p:sp>
    </p:spTree>
    <p:extLst>
      <p:ext uri="{BB962C8B-B14F-4D97-AF65-F5344CB8AC3E}">
        <p14:creationId xmlns:p14="http://schemas.microsoft.com/office/powerpoint/2010/main" val="311836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5440-6A93-4A57-B4A8-0EDA4221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Iron Triangle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D06E0-95FB-4FDA-81A4-D4B5316F61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Requirements (or scope) is what we will do in the project.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Resources (or cost) is the budget (including people and materials) for the project.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Time is the duration of the project.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ED54E4-8342-42EB-969D-28EF437021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25" y="2257426"/>
            <a:ext cx="6016779" cy="3038474"/>
          </a:xfrm>
        </p:spPr>
      </p:pic>
    </p:spTree>
    <p:extLst>
      <p:ext uri="{BB962C8B-B14F-4D97-AF65-F5344CB8AC3E}">
        <p14:creationId xmlns:p14="http://schemas.microsoft.com/office/powerpoint/2010/main" val="203905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F6D8-7E49-4E0B-B5AB-584305BA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Iron Triangle 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3769-E99A-4417-ACC4-E129A750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 organisation can provide undefined resources and time for a project.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Requirements change over time based on changing business needs.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only item developers can change is quality, so that drops to meet actual resource and time demands.</a:t>
            </a:r>
          </a:p>
        </p:txBody>
      </p:sp>
    </p:spTree>
    <p:extLst>
      <p:ext uri="{BB962C8B-B14F-4D97-AF65-F5344CB8AC3E}">
        <p14:creationId xmlns:p14="http://schemas.microsoft.com/office/powerpoint/2010/main" val="355685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D95E-2BCA-404A-8813-0828B5B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the Iron Triangle and Waterfall Still in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91B2-0BFC-481A-91E3-5C5792E2A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Waterfall aimed to fix the old technique of "code it, fix-it, code-it-some-more-until-it's-quickly-not-maintainable".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general idea seems sound: understand requirements; design a solution to the requirements; code it; test it.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works to a point.  Lots of software has been built using waterfall.  Business processes have been built around this model.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Customers still want fixed delivery time and requirements from suppliers.</a:t>
            </a:r>
          </a:p>
        </p:txBody>
      </p:sp>
    </p:spTree>
    <p:extLst>
      <p:ext uri="{BB962C8B-B14F-4D97-AF65-F5344CB8AC3E}">
        <p14:creationId xmlns:p14="http://schemas.microsoft.com/office/powerpoint/2010/main" val="83483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E85547-98B8-46FA-9CB3-A2488E2F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and 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61779-B46A-461B-924F-EFCB0E8B9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3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F6D8-7E49-4E0B-B5AB-584305BA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Manifesto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3769-E99A-4417-ACC4-E129A750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Agile Manifesto also defines 12 Principles.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Manifesto principle 1 </a:t>
            </a:r>
            <a:r>
              <a:rPr lang="en-GB" dirty="0"/>
              <a:t>Our highest priority is to satisfy the customer through early and continuous delivery of valuable software.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Manifesto principle 2 </a:t>
            </a:r>
            <a:r>
              <a:rPr lang="en-GB" dirty="0"/>
              <a:t>Welcome changing requirements, even late in development. Agile processes harness change for the customer’s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39818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D95E-2BCA-404A-8813-0828B5B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Inverting the Iron Triangle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EDF7E-3152-49D6-A739-4E23968C09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 is fixed.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Resources are fixed.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Requirements estimated.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Quality is fixed.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B1D139-2341-4BF8-84F9-97A657F789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13" y="2305050"/>
            <a:ext cx="5705885" cy="2981325"/>
          </a:xfrm>
        </p:spPr>
      </p:pic>
    </p:spTree>
    <p:extLst>
      <p:ext uri="{BB962C8B-B14F-4D97-AF65-F5344CB8AC3E}">
        <p14:creationId xmlns:p14="http://schemas.microsoft.com/office/powerpoint/2010/main" val="326934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5440-6A93-4A57-B4A8-0EDA4221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Vision Statement (from the Product Owner)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6473-D79E-4054-A4DA-C581D5A0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Vision answers the big questions for the system, application, or product, including the following:</a:t>
            </a:r>
          </a:p>
          <a:p>
            <a:r>
              <a:rPr lang="en-GB" dirty="0"/>
              <a:t>What problem does this particular solution solve?</a:t>
            </a:r>
          </a:p>
          <a:p>
            <a:r>
              <a:rPr lang="en-GB" dirty="0"/>
              <a:t>What features and benefits does it provide?</a:t>
            </a:r>
          </a:p>
          <a:p>
            <a:r>
              <a:rPr lang="en-GB" dirty="0"/>
              <a:t>For whom does it provide it?</a:t>
            </a:r>
          </a:p>
          <a:p>
            <a:r>
              <a:rPr lang="en-GB" dirty="0"/>
              <a:t>What performance, reliability, and so on, does it deliver?</a:t>
            </a:r>
          </a:p>
          <a:p>
            <a:r>
              <a:rPr lang="en-GB" dirty="0"/>
              <a:t>What platforms, standards, applications, and so on, will it support?</a:t>
            </a:r>
          </a:p>
        </p:txBody>
      </p:sp>
    </p:spTree>
    <p:extLst>
      <p:ext uri="{BB962C8B-B14F-4D97-AF65-F5344CB8AC3E}">
        <p14:creationId xmlns:p14="http://schemas.microsoft.com/office/powerpoint/2010/main" val="255956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F6D8-7E49-4E0B-B5AB-584305BA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Model Canvas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1831FF-68A3-4F68-8B83-B026C4263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21167" y="1419933"/>
            <a:ext cx="8749666" cy="52408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C31E3-8139-4AAF-9789-C9F9AB67FBA4}"/>
              </a:ext>
            </a:extLst>
          </p:cNvPr>
          <p:cNvSpPr txBox="1"/>
          <p:nvPr/>
        </p:nvSpPr>
        <p:spPr>
          <a:xfrm>
            <a:off x="1461134" y="6595475"/>
            <a:ext cx="8749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diytoolkit.org/tools/business-model-canvas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-sa/3.0/"/>
              </a:rPr>
              <a:t>CC BY-SA-NC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22539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D95E-2BCA-404A-8813-0828B5B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57DB5-6094-43A1-A737-44390662F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Stakeholders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F8B9E2-EADF-403F-8766-FBC478D7FE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uses the system (the users)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uses the results from the system.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are impacted by the deployment and use of the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239CC3-0F32-4B86-A74B-AF0BF1C83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Project Stakeholder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5108B3-F5B1-480C-92AB-575A169B91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has an interest in the budget and delivery date of the project;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has an interest in how the project is deployed;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will be involved in selling, maintaining, etc. (aftercare) of the project deliverable(s);</a:t>
            </a:r>
          </a:p>
        </p:txBody>
      </p:sp>
    </p:spTree>
    <p:extLst>
      <p:ext uri="{BB962C8B-B14F-4D97-AF65-F5344CB8AC3E}">
        <p14:creationId xmlns:p14="http://schemas.microsoft.com/office/powerpoint/2010/main" val="65605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5440-6A93-4A57-B4A8-0EDA4221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6473-D79E-4054-A4DA-C581D5A0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Who needs to be consulted on the scope of this project?</a:t>
            </a:r>
          </a:p>
          <a:p>
            <a:pPr marL="0" indent="0">
              <a:buNone/>
            </a:pPr>
            <a:r>
              <a:rPr lang="en-GB" dirty="0"/>
              <a:t>Who has input to the budget and schedule?</a:t>
            </a:r>
          </a:p>
          <a:p>
            <a:pPr marL="0" indent="0">
              <a:buNone/>
            </a:pPr>
            <a:r>
              <a:rPr lang="en-GB" dirty="0"/>
              <a:t>Who ultimately manages the business relationship between the teams and the customer?</a:t>
            </a:r>
          </a:p>
          <a:p>
            <a:pPr marL="0" indent="0">
              <a:buNone/>
            </a:pPr>
            <a:r>
              <a:rPr lang="en-GB" dirty="0"/>
              <a:t>Who will determine how and when the system is released to customers?</a:t>
            </a:r>
          </a:p>
          <a:p>
            <a:pPr marL="0" indent="0">
              <a:buNone/>
            </a:pPr>
            <a:r>
              <a:rPr lang="en-GB" dirty="0"/>
              <a:t>Who can support or harm this project politically?</a:t>
            </a:r>
          </a:p>
          <a:p>
            <a:pPr marL="0" indent="0">
              <a:buNone/>
            </a:pPr>
            <a:r>
              <a:rPr lang="en-GB" dirty="0"/>
              <a:t>What partners are dependent on our system?</a:t>
            </a:r>
          </a:p>
          <a:p>
            <a:pPr marL="0" indent="0">
              <a:buNone/>
            </a:pPr>
            <a:r>
              <a:rPr lang="en-GB" dirty="0"/>
              <a:t>Who cares about the process we use to develop the system?</a:t>
            </a:r>
          </a:p>
        </p:txBody>
      </p:sp>
    </p:spTree>
    <p:extLst>
      <p:ext uri="{BB962C8B-B14F-4D97-AF65-F5344CB8AC3E}">
        <p14:creationId xmlns:p14="http://schemas.microsoft.com/office/powerpoint/2010/main" val="363969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F6D8-7E49-4E0B-B5AB-584305BA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3769-E99A-4417-ACC4-E129A750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Requirements.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Project Management and Requirements.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Agile and Requirements.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Working with Requirements in Agile.</a:t>
            </a:r>
          </a:p>
        </p:txBody>
      </p:sp>
    </p:spTree>
    <p:extLst>
      <p:ext uri="{BB962C8B-B14F-4D97-AF65-F5344CB8AC3E}">
        <p14:creationId xmlns:p14="http://schemas.microsoft.com/office/powerpoint/2010/main" val="165800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030764-A23E-4FA0-8908-FA529344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Requirements in Agile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76BDE-8801-474A-A845-E7A7DD139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846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D95E-2BCA-404A-8813-0828B5B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 (more next lecture)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91B2-0BFC-481A-91E3-5C5792E2A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Identified via discovery (see below).</a:t>
            </a:r>
          </a:p>
          <a:p>
            <a:pPr marL="0" indent="0">
              <a:buNone/>
            </a:pPr>
            <a:r>
              <a:rPr lang="en-GB" dirty="0"/>
              <a:t>Maintained by the Product Owner working with the team.</a:t>
            </a:r>
          </a:p>
          <a:p>
            <a:pPr marL="0" indent="0">
              <a:buNone/>
            </a:pPr>
            <a:r>
              <a:rPr lang="en-GB" dirty="0"/>
              <a:t>Prioritised by the Product Owner, on the product backlog</a:t>
            </a:r>
          </a:p>
          <a:p>
            <a:pPr marL="0" indent="0">
              <a:buNone/>
            </a:pPr>
            <a:r>
              <a:rPr lang="en-GB" dirty="0"/>
              <a:t>Scheduled by the team, by pulling them into a Sprint.</a:t>
            </a:r>
          </a:p>
          <a:p>
            <a:pPr marL="0" indent="0">
              <a:buNone/>
            </a:pPr>
            <a:r>
              <a:rPr lang="en-GB" dirty="0"/>
              <a:t>Elaborated by the team by asking questions.</a:t>
            </a:r>
          </a:p>
          <a:p>
            <a:pPr marL="0" indent="0">
              <a:buNone/>
            </a:pPr>
            <a:r>
              <a:rPr lang="en-GB" dirty="0"/>
              <a:t>Implemented by the team.</a:t>
            </a:r>
          </a:p>
          <a:p>
            <a:pPr marL="0" indent="0">
              <a:buNone/>
            </a:pPr>
            <a:r>
              <a:rPr lang="en-GB" dirty="0"/>
              <a:t>Tested by the team (unit test, functional test, acceptance test).</a:t>
            </a:r>
          </a:p>
          <a:p>
            <a:pPr marL="0" indent="0">
              <a:buNone/>
            </a:pPr>
            <a:r>
              <a:rPr lang="en-GB" dirty="0"/>
              <a:t>Accepted by the Product Owner as complete, based on the Definition of Done.</a:t>
            </a:r>
          </a:p>
        </p:txBody>
      </p:sp>
    </p:spTree>
    <p:extLst>
      <p:ext uri="{BB962C8B-B14F-4D97-AF65-F5344CB8AC3E}">
        <p14:creationId xmlns:p14="http://schemas.microsoft.com/office/powerpoint/2010/main" val="1174256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5440-6A93-4A57-B4A8-0EDA4221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6473-D79E-4054-A4DA-C581D5A0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Must:</a:t>
            </a:r>
          </a:p>
          <a:p>
            <a:pPr lvl="1"/>
            <a:r>
              <a:rPr lang="en-GB" dirty="0"/>
              <a:t>determine requirements by working with product managers, business analysts, customers, and other stakeholders.</a:t>
            </a:r>
          </a:p>
          <a:p>
            <a:pPr lvl="1"/>
            <a:r>
              <a:rPr lang="en-GB" dirty="0"/>
              <a:t>maintain the backlog and prioritise based on relative user value.</a:t>
            </a:r>
          </a:p>
          <a:p>
            <a:pPr lvl="1"/>
            <a:r>
              <a:rPr lang="en-GB" dirty="0"/>
              <a:t>set iteration objectives.</a:t>
            </a:r>
          </a:p>
          <a:p>
            <a:pPr lvl="1"/>
            <a:r>
              <a:rPr lang="en-GB" dirty="0"/>
              <a:t>elaborate stories, participate in progress reviews, and accept new stories.</a:t>
            </a:r>
          </a:p>
          <a:p>
            <a:pPr marL="0" indent="0">
              <a:buNone/>
            </a:pPr>
            <a:r>
              <a:rPr lang="en-GB" dirty="0"/>
              <a:t>Sprint Planning Duties:</a:t>
            </a:r>
          </a:p>
          <a:p>
            <a:pPr lvl="1"/>
            <a:r>
              <a:rPr lang="en-GB" dirty="0"/>
              <a:t>reviewing the iteration objective.</a:t>
            </a:r>
          </a:p>
          <a:p>
            <a:pPr lvl="1"/>
            <a:r>
              <a:rPr lang="en-GB" dirty="0"/>
              <a:t>presenting each backlog item, individually, for discussion.</a:t>
            </a:r>
          </a:p>
          <a:p>
            <a:pPr lvl="1"/>
            <a:r>
              <a:rPr lang="en-GB" dirty="0"/>
              <a:t>supporting the team as they discuss each item until it is well enough understood to implement and estimate.</a:t>
            </a:r>
          </a:p>
        </p:txBody>
      </p:sp>
    </p:spTree>
    <p:extLst>
      <p:ext uri="{BB962C8B-B14F-4D97-AF65-F5344CB8AC3E}">
        <p14:creationId xmlns:p14="http://schemas.microsoft.com/office/powerpoint/2010/main" val="2620788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F6D8-7E49-4E0B-B5AB-584305BA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3769-E99A-4417-ACC4-E129A750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Requirements workshops.</a:t>
            </a:r>
          </a:p>
          <a:p>
            <a:pPr marL="0" indent="0">
              <a:buNone/>
            </a:pPr>
            <a:r>
              <a:rPr lang="en-GB" dirty="0"/>
              <a:t>Brainstorming.</a:t>
            </a:r>
          </a:p>
          <a:p>
            <a:pPr marL="0" indent="0">
              <a:buNone/>
            </a:pPr>
            <a:r>
              <a:rPr lang="en-GB" dirty="0"/>
              <a:t>Interviews and questionnaires.</a:t>
            </a:r>
          </a:p>
          <a:p>
            <a:pPr marL="0" indent="0">
              <a:buNone/>
            </a:pPr>
            <a:r>
              <a:rPr lang="en-GB" dirty="0"/>
              <a:t>User experience mock-ups.</a:t>
            </a:r>
          </a:p>
          <a:p>
            <a:pPr marL="0" indent="0">
              <a:buNone/>
            </a:pPr>
            <a:r>
              <a:rPr lang="en-GB" dirty="0"/>
              <a:t>Product council.</a:t>
            </a:r>
          </a:p>
          <a:p>
            <a:pPr marL="0" indent="0">
              <a:buNone/>
            </a:pPr>
            <a:r>
              <a:rPr lang="en-GB" dirty="0"/>
              <a:t>Competitive analysis.</a:t>
            </a:r>
          </a:p>
          <a:p>
            <a:pPr marL="0" indent="0">
              <a:buNone/>
            </a:pPr>
            <a:r>
              <a:rPr lang="en-GB" dirty="0"/>
              <a:t>Customer change request systems.</a:t>
            </a:r>
          </a:p>
          <a:p>
            <a:pPr marL="0" indent="0">
              <a:buNone/>
            </a:pPr>
            <a:r>
              <a:rPr lang="en-GB" dirty="0"/>
              <a:t>Use-case modelling.</a:t>
            </a:r>
          </a:p>
        </p:txBody>
      </p:sp>
    </p:spTree>
    <p:extLst>
      <p:ext uri="{BB962C8B-B14F-4D97-AF65-F5344CB8AC3E}">
        <p14:creationId xmlns:p14="http://schemas.microsoft.com/office/powerpoint/2010/main" val="1248398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A53C09-99DC-4695-808F-6CCA21F9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With Why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D324B-DD78-4B72-AF14-4D11365E4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408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5440-6A93-4A57-B4A8-0EDA4221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With Why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6B369-8608-42E8-A833-8A4E40E6BD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People do not buy what you do, they buy why you do it.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Why you do it (the needs).</a:t>
            </a:r>
          </a:p>
          <a:p>
            <a:pPr marL="0" indent="0">
              <a:buNone/>
            </a:pPr>
            <a:r>
              <a:rPr lang="en-GB" dirty="0"/>
              <a:t>How you do it (the features).</a:t>
            </a:r>
          </a:p>
          <a:p>
            <a:pPr marL="0" indent="0">
              <a:buNone/>
            </a:pPr>
            <a:r>
              <a:rPr lang="en-GB" dirty="0"/>
              <a:t>What you do (the requirements).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Watch the TEDx talk linked to in the notes.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A5D84B-F8B8-4552-913D-4CADF2EF7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0" y="2533650"/>
            <a:ext cx="5915930" cy="26111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9CFEA9-CB63-4864-8D9E-B8A66486A99A}"/>
              </a:ext>
            </a:extLst>
          </p:cNvPr>
          <p:cNvSpPr txBox="1"/>
          <p:nvPr/>
        </p:nvSpPr>
        <p:spPr>
          <a:xfrm>
            <a:off x="6172200" y="5112106"/>
            <a:ext cx="5353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javiermegias.com/blog/2014/04/vision-startup-pollo-sin-cabeza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-sa/3.0/"/>
              </a:rPr>
              <a:t>CC BY-SA-NC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4074115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2FBF9A-D1B9-4C9D-AB62-B10E82B7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C54E7-0FC8-4187-A40F-BA790F4C7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409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D95E-2BCA-404A-8813-0828B5B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91B2-0BFC-481A-91E3-5C5792E2A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Defined what a software requirement is - something required by a project stakeholder.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Evaluated the problems with traditional project management and requirements - particularly the Iron Triangle Trap.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Discussed requirements in the context of agile software development - examining the role of the Product Owner and team in working with requirements.</a:t>
            </a:r>
          </a:p>
        </p:txBody>
      </p:sp>
    </p:spTree>
    <p:extLst>
      <p:ext uri="{BB962C8B-B14F-4D97-AF65-F5344CB8AC3E}">
        <p14:creationId xmlns:p14="http://schemas.microsoft.com/office/powerpoint/2010/main" val="4051789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5440-6A93-4A57-B4A8-0EDA4221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9D023-C917-4D36-A675-8A5F6C4968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Agile Software Requirements by Dean Leffingwell.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Goes in depth from organisational to team level in the use of agile and requirements via </a:t>
            </a:r>
            <a:r>
              <a:rPr lang="en-GB"/>
              <a:t>user stories.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49D1F2-63F3-452C-8608-E03F178050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78" y="1825625"/>
            <a:ext cx="3313644" cy="4351338"/>
          </a:xfrm>
        </p:spPr>
      </p:pic>
    </p:spTree>
    <p:extLst>
      <p:ext uri="{BB962C8B-B14F-4D97-AF65-F5344CB8AC3E}">
        <p14:creationId xmlns:p14="http://schemas.microsoft.com/office/powerpoint/2010/main" val="323740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8187F7-179B-4774-986B-00B4B8F0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2547-1B1E-4822-8F18-9967158AE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23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5440-6A93-4A57-B4A8-0EDA4221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Requirement?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6473-D79E-4054-A4DA-C581D5A0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Something that drives a design choice.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Need of a stakeholder that provides value to the stakeholder.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Define what a developer should implement.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behaviours, properties, attributes, and/or constraints.</a:t>
            </a:r>
          </a:p>
        </p:txBody>
      </p:sp>
    </p:spTree>
    <p:extLst>
      <p:ext uri="{BB962C8B-B14F-4D97-AF65-F5344CB8AC3E}">
        <p14:creationId xmlns:p14="http://schemas.microsoft.com/office/powerpoint/2010/main" val="395416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F6D8-7E49-4E0B-B5AB-584305BA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IEEE Standard Glossary of Software Engineering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3769-E99A-4417-ACC4-E129A750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requirement is: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condition or capability needed by a user to solve a problem or achieve an objective.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condition or capability that must be met or possessed by a system or system component to satisfy a contract, standard, specification, or other formally imposed document.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documented representation of a condition or capability as in 1 or 2.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36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D95E-2BCA-404A-8813-0828B5B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1EBCA2-7E9C-4085-BA32-8590327E6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077898"/>
              </p:ext>
            </p:extLst>
          </p:nvPr>
        </p:nvGraphicFramePr>
        <p:xfrm>
          <a:off x="838200" y="1825625"/>
          <a:ext cx="1051560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0983268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11076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5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high-level organisation objective.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8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Business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policy, guideline, standard, or regulation that defines or constrains the business.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restriction on development choices.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46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External interface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on how a system interacts with external users, services, and applications.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88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Capability required by the customer, defined as a set of functional requirements.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5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Functional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Behaviour that the system must exhibit.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6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Nonfunctional</a:t>
                      </a:r>
                      <a:r>
                        <a:rPr lang="en-GB" dirty="0"/>
                        <a:t>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property of the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3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Quality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nonfunctional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requirement for service or performance levels.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77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System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Top-level requirement for a large system with multiple components.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8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User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 or task that a user wishes to perform with the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5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22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5440-6A93-4A57-B4A8-0EDA4221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and Solution Domains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97CF3-22D9-4A53-96EC-902A3DD49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56" y="1847850"/>
            <a:ext cx="8682288" cy="4645025"/>
          </a:xfrm>
        </p:spPr>
      </p:pic>
    </p:spTree>
    <p:extLst>
      <p:ext uri="{BB962C8B-B14F-4D97-AF65-F5344CB8AC3E}">
        <p14:creationId xmlns:p14="http://schemas.microsoft.com/office/powerpoint/2010/main" val="239196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F6D8-7E49-4E0B-B5AB-584305BA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– Types of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3769-E99A-4417-ACC4-E129A750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Business requirements are why the business is building the system.  Recorded in a vision and scope document.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User requirements are goals and tasks the user wants to perform.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Functional requirements specify behaviours the product will perform to enable users to complete tasks.</a:t>
            </a:r>
          </a:p>
        </p:txBody>
      </p:sp>
    </p:spTree>
    <p:extLst>
      <p:ext uri="{BB962C8B-B14F-4D97-AF65-F5344CB8AC3E}">
        <p14:creationId xmlns:p14="http://schemas.microsoft.com/office/powerpoint/2010/main" val="254148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58C816-0122-4C79-8CDF-CAF47BF0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 and 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197C6-44FB-4965-A77A-0F8A0311A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27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1180</Words>
  <Application>Microsoft Office PowerPoint</Application>
  <PresentationFormat>Widescreen</PresentationFormat>
  <Paragraphs>173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Requirements Gathering</vt:lpstr>
      <vt:lpstr>Overview</vt:lpstr>
      <vt:lpstr>Requirements</vt:lpstr>
      <vt:lpstr>What is a Requirement?</vt:lpstr>
      <vt:lpstr>IEEE Standard Glossary of Software Engineering Terminology</vt:lpstr>
      <vt:lpstr>Terminology</vt:lpstr>
      <vt:lpstr>Problem and Solution Domains</vt:lpstr>
      <vt:lpstr>Summary – Types of Requirements</vt:lpstr>
      <vt:lpstr>Project Management and Requirements</vt:lpstr>
      <vt:lpstr>The Iron Triangle</vt:lpstr>
      <vt:lpstr>The Iron Triangle Trap</vt:lpstr>
      <vt:lpstr>Why are the Iron Triangle and Waterfall Still in Use?</vt:lpstr>
      <vt:lpstr>Agile and Requirements</vt:lpstr>
      <vt:lpstr>Agile Manifesto and Requirements</vt:lpstr>
      <vt:lpstr>Inverting the Iron Triangle</vt:lpstr>
      <vt:lpstr>Vision Statement (from the Product Owner)</vt:lpstr>
      <vt:lpstr>Business Model Canvas</vt:lpstr>
      <vt:lpstr>Stakeholders</vt:lpstr>
      <vt:lpstr>Identifying Stakeholders</vt:lpstr>
      <vt:lpstr>Working with Requirements in Agile</vt:lpstr>
      <vt:lpstr>User Stories (more next lecture)</vt:lpstr>
      <vt:lpstr>Product Owner</vt:lpstr>
      <vt:lpstr>Requirements Discovery</vt:lpstr>
      <vt:lpstr>Start With Why</vt:lpstr>
      <vt:lpstr>Start With Why</vt:lpstr>
      <vt:lpstr>Summary</vt:lpstr>
      <vt:lpstr>Summary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Kevin Chalmers</cp:lastModifiedBy>
  <cp:revision>8</cp:revision>
  <dcterms:created xsi:type="dcterms:W3CDTF">2019-02-12T09:08:34Z</dcterms:created>
  <dcterms:modified xsi:type="dcterms:W3CDTF">2019-02-12T11:58:52Z</dcterms:modified>
</cp:coreProperties>
</file>