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D557-084B-4B95-9576-4F57D9D63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ED044-35DC-48E2-8751-D33390FE7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A095-DD6A-486D-834A-2F5597FF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00E4-6FB1-4DE6-B78F-8B929E5C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E9D-09E4-4BD7-B92C-E532CB02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2CC2-63AF-431F-80AE-31CEB049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9ED8-1A6C-4C3E-8866-EBB40E57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E519-98B0-4AC2-A66F-3C5EEDC9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B282-4B7D-4F57-9FC0-A56D878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C033-F0FE-4096-923F-E597EE5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9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632F3-87DC-4656-AD15-DE2E3677B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87AB-F1CB-4C5A-B7E8-3CBEE14E0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C9DA-9028-4CE8-892E-A0AE6D21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B5A7-6972-4C09-B360-C26F7220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94EE-EC60-4418-A6E4-044DA4D7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8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2ECE-3429-4D45-B289-C29519DC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52F6-7A1B-4A3D-89FA-21F841C6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ED26-9C36-47DE-B8E2-85360CC8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B9B2-625D-473B-B648-DBE6CD2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76AE-E7A9-46FA-89C8-68D3BBF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9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513-FD95-45B4-ABC4-17F89B6C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A00E-6FE6-4691-A4EC-EE196A38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85EE-129A-49DD-9DCF-3BFA023B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D382-0939-41EA-9C5F-0A915EB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03C8-E781-420D-991A-56ED40A6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F853-D005-4A68-A5B9-B5C4D91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4118-0327-4AA5-A14B-8497FB9E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660CC-BDA3-4FB1-ACDF-5D309238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2201-3D79-470B-879F-0912DFDC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E5127-7166-41BE-A9F3-7BAFCB0B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CF7A-5F20-4275-A561-34F99BF5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6D49-B0F3-4BB9-A401-EC27E683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AE33-6212-416A-820A-1891B108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2B01-C2F1-4E08-AC3A-D0FF535A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E4286-7D5D-4A53-8E82-FD296988D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0147B-5C6B-48FA-930C-407A5EE51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9FA6D-3C8E-463E-BD1F-86B6BF59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7623D-84FB-42CC-B8D4-880866D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CD5D9-96F8-4C36-8843-ED8BA46B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891A-251F-4493-81EE-6D7B2405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8C2D9-8E4D-42D3-8797-96276CE0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3748F-564C-49DE-8835-4983444C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79C2-F3A1-40F2-910B-980103A8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D3961-24D7-4463-B888-28DD2C25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E9FE9-20A9-4415-8078-8441EF38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76691-29DA-455C-A973-F8D1585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6C7F-282E-4778-BDD4-5254602E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A1F3-1161-427D-BF93-478E9341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D06FA-61ED-4547-B8FC-E4F395F0F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974D8-B9FB-448A-A9B4-2C937E23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96A9-6B37-4F37-BF8D-30BD5BA1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F018-6686-4111-87FB-73BCF6F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2CAD-84E9-4C3D-88C4-95430F13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24A68-6381-4434-A56D-8EBFBF77C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FC453-1FB0-4F48-8F6B-2EE50F58A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035B-A78D-441F-88D8-8AE6BBDE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92B0E-0602-445D-A2C9-556BAEC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FAB38-7B59-46D2-AAEE-B805DE2B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30D1F-D3CF-4733-A205-298F0CD5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05EB-1BC1-48B0-8210-F8AD97A0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568F-8AC9-47AB-81C8-BF411BEA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B1E9-CC2B-433F-B446-855B65A92FE5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BED7-D5DE-4386-A549-BE3F47FA5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AC30-3BC3-49EE-BB7E-815C788B4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BF9B-260C-4718-8ACD-FA041FD4F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0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Use_cas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_case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ckburnstyle_use_cases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F15B-CEFC-4572-BC21-FD2ED23B4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Stories and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8A26A-56C6-4D59-884E-DC7CA405D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3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 of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EBC7-4ACD-449F-B9EE-16883C8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Questions that need to be answered for the user story to be completed.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Defined by the Product Owner.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Conditions that will satisfy the Product Owner that the story is complete.</a:t>
            </a:r>
          </a:p>
        </p:txBody>
      </p:sp>
    </p:spTree>
    <p:extLst>
      <p:ext uri="{BB962C8B-B14F-4D97-AF65-F5344CB8AC3E}">
        <p14:creationId xmlns:p14="http://schemas.microsoft.com/office/powerpoint/2010/main" val="62588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Wheelchair in the Computer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7A43-15D9-4A02-8477-4CB2BAB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the door to the lab large enough to let in a wheelchair?</a:t>
            </a:r>
          </a:p>
          <a:p>
            <a:pPr marL="0" indent="0">
              <a:buNone/>
            </a:pPr>
            <a:r>
              <a:rPr lang="en-GB" dirty="0"/>
              <a:t>Is the door to the lab automatic to allow the wheelchair user access?</a:t>
            </a:r>
          </a:p>
          <a:p>
            <a:pPr marL="0" indent="0">
              <a:buNone/>
            </a:pPr>
            <a:r>
              <a:rPr lang="en-GB" dirty="0"/>
              <a:t>Is the button to open the doors at a suitable height for a wheelchair user?</a:t>
            </a:r>
          </a:p>
          <a:p>
            <a:pPr marL="0" indent="0">
              <a:buNone/>
            </a:pPr>
            <a:r>
              <a:rPr lang="en-GB" dirty="0"/>
              <a:t>Is their space for a wheelchair user to navigate the lab freely?</a:t>
            </a:r>
          </a:p>
          <a:p>
            <a:pPr marL="0" indent="0">
              <a:buNone/>
            </a:pPr>
            <a:r>
              <a:rPr lang="en-GB" dirty="0"/>
              <a:t>Are the desks in the lab at a suitable height for a wheelchair user?</a:t>
            </a:r>
          </a:p>
          <a:p>
            <a:pPr marL="0" indent="0">
              <a:buNone/>
            </a:pPr>
            <a:r>
              <a:rPr lang="en-GB" dirty="0"/>
              <a:t>Is the space at each desk enough for a wheelchair user?</a:t>
            </a:r>
          </a:p>
        </p:txBody>
      </p:sp>
    </p:spTree>
    <p:extLst>
      <p:ext uri="{BB962C8B-B14F-4D97-AF65-F5344CB8AC3E}">
        <p14:creationId xmlns:p14="http://schemas.microsoft.com/office/powerpoint/2010/main" val="31821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D38-0358-4068-B39F-49AA97A9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Stories can be decomposed into tasks.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Tasks are pieces of work that can be completed by an individual team member.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Estimated in hours rather than points (typically 4-8).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May also be stand alone.</a:t>
            </a:r>
          </a:p>
        </p:txBody>
      </p:sp>
    </p:spTree>
    <p:extLst>
      <p:ext uri="{BB962C8B-B14F-4D97-AF65-F5344CB8AC3E}">
        <p14:creationId xmlns:p14="http://schemas.microsoft.com/office/powerpoint/2010/main" val="261461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EBC7-4ACD-449F-B9EE-16883C8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High-level user needs.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“Big stories” but really cover themes, programmes, or initiatives.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Epic has a collection of features, which each have a collection of stories, which have a collection of tasks.</a:t>
            </a:r>
          </a:p>
        </p:txBody>
      </p:sp>
    </p:spTree>
    <p:extLst>
      <p:ext uri="{BB962C8B-B14F-4D97-AF65-F5344CB8AC3E}">
        <p14:creationId xmlns:p14="http://schemas.microsoft.com/office/powerpoint/2010/main" val="117605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7A43-15D9-4A02-8477-4CB2BAB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A member of the development team takes responsibility for a backlog item (story, task, fix, etc.).</a:t>
            </a:r>
          </a:p>
          <a:p>
            <a:pPr marL="0" indent="0">
              <a:buNone/>
            </a:pPr>
            <a:r>
              <a:rPr lang="en-GB" dirty="0"/>
              <a:t>The item is developed to meet the teams Definition of Done, e.g.,:</a:t>
            </a:r>
          </a:p>
          <a:p>
            <a:pPr lvl="1"/>
            <a:r>
              <a:rPr lang="en-GB" dirty="0"/>
              <a:t>Refined.</a:t>
            </a:r>
          </a:p>
          <a:p>
            <a:pPr lvl="1"/>
            <a:r>
              <a:rPr lang="en-GB" dirty="0"/>
              <a:t>Designed.</a:t>
            </a:r>
          </a:p>
          <a:p>
            <a:pPr lvl="1"/>
            <a:r>
              <a:rPr lang="en-GB" dirty="0"/>
              <a:t>Coded.</a:t>
            </a:r>
          </a:p>
          <a:p>
            <a:pPr lvl="1"/>
            <a:r>
              <a:rPr lang="en-GB" dirty="0"/>
              <a:t>Integrated.</a:t>
            </a:r>
          </a:p>
          <a:p>
            <a:pPr lvl="1"/>
            <a:r>
              <a:rPr lang="en-GB" dirty="0"/>
              <a:t>Tested.</a:t>
            </a:r>
          </a:p>
          <a:p>
            <a:pPr marL="0" indent="0">
              <a:buNone/>
            </a:pPr>
            <a:r>
              <a:rPr lang="en-GB" dirty="0"/>
              <a:t>The item is delivered by integrating it into the build.</a:t>
            </a:r>
          </a:p>
          <a:p>
            <a:pPr marL="0" indent="0">
              <a:buNone/>
            </a:pPr>
            <a:r>
              <a:rPr lang="en-GB" dirty="0"/>
              <a:t>Signal that the item is developed and ready for acceptance testing.</a:t>
            </a:r>
          </a:p>
          <a:p>
            <a:pPr marL="0" indent="0">
              <a:buNone/>
            </a:pPr>
            <a:r>
              <a:rPr lang="en-GB" dirty="0"/>
              <a:t>Get the item accepted by the Product Owner:</a:t>
            </a:r>
          </a:p>
          <a:p>
            <a:pPr lvl="1"/>
            <a:r>
              <a:rPr lang="en-GB" dirty="0"/>
              <a:t>Passes acceptance tests.</a:t>
            </a:r>
          </a:p>
          <a:p>
            <a:pPr lvl="1"/>
            <a:r>
              <a:rPr lang="en-GB" dirty="0"/>
              <a:t>Meets the Conditions of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78650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the 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D38-0358-4068-B39F-49AA97A9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Definition of the user story – the developer needs to understand by working with the Product Owner.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Building the user story – more information and checking with the Product Owner as time goes 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Testing the user story – the Product Owner can assist in defining the acceptance test.</a:t>
            </a:r>
          </a:p>
        </p:txBody>
      </p:sp>
    </p:spTree>
    <p:extLst>
      <p:ext uri="{BB962C8B-B14F-4D97-AF65-F5344CB8AC3E}">
        <p14:creationId xmlns:p14="http://schemas.microsoft.com/office/powerpoint/2010/main" val="235547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Acceptance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EBC7-4ACD-449F-B9EE-16883C8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Determines if a story is implemented correctly.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story can have one or more acceptance tests.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 functionality, so are different to Conditions of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48335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Story-Task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75034-C13B-4EEF-A2D9-D653131CF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4" y="1690688"/>
            <a:ext cx="11519853" cy="4802187"/>
          </a:xfrm>
        </p:spPr>
      </p:pic>
    </p:spTree>
    <p:extLst>
      <p:ext uri="{BB962C8B-B14F-4D97-AF65-F5344CB8AC3E}">
        <p14:creationId xmlns:p14="http://schemas.microsoft.com/office/powerpoint/2010/main" val="192752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879E1-FEAA-4F25-BEB3-B16A8AC3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B1A4-CA83-4D26-BD6E-511CE2618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9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Use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EBC7-4ACD-449F-B9EE-16883C8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Wikipedia:</a:t>
            </a:r>
          </a:p>
          <a:p>
            <a:pPr marL="0" indent="0">
              <a:buNone/>
            </a:pPr>
            <a:r>
              <a:rPr lang="en-GB" dirty="0"/>
              <a:t>In software and systems engineering, a use case is a list of actions or event steps typically defining the interactions between a role (known in the Unified </a:t>
            </a:r>
            <a:r>
              <a:rPr lang="en-GB" dirty="0" err="1"/>
              <a:t>Modeling</a:t>
            </a:r>
            <a:r>
              <a:rPr lang="en-GB" dirty="0"/>
              <a:t> Language (UML) as an actor) and a system to achieve a goal.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have a user: the actor.</a:t>
            </a:r>
          </a:p>
          <a:p>
            <a:pPr marL="0" indent="0">
              <a:buNone/>
            </a:pPr>
            <a:r>
              <a:rPr lang="en-GB" dirty="0"/>
              <a:t>We have what they will do: a series of actions.</a:t>
            </a:r>
          </a:p>
          <a:p>
            <a:pPr marL="0" indent="0">
              <a:buNone/>
            </a:pPr>
            <a:r>
              <a:rPr lang="en-GB" dirty="0"/>
              <a:t>We have why the value: the goal.</a:t>
            </a:r>
          </a:p>
        </p:txBody>
      </p:sp>
    </p:spTree>
    <p:extLst>
      <p:ext uri="{BB962C8B-B14F-4D97-AF65-F5344CB8AC3E}">
        <p14:creationId xmlns:p14="http://schemas.microsoft.com/office/powerpoint/2010/main" val="401758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7A43-15D9-4A02-8477-4CB2BAB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 stories.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Use cases.</a:t>
            </a:r>
          </a:p>
        </p:txBody>
      </p:sp>
    </p:spTree>
    <p:extLst>
      <p:ext uri="{BB962C8B-B14F-4D97-AF65-F5344CB8AC3E}">
        <p14:creationId xmlns:p14="http://schemas.microsoft.com/office/powerpoint/2010/main" val="305306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7A43-15D9-4A02-8477-4CB2BAB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Goal in Context: a longer statement of the goal, if needed.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Scope: what system is considered black-box under design.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Level: one of: Summary, Primary task, subfunction.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Preconditions: what we expect is already the state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44951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D38-0358-4068-B39F-49AA97A9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Success End Condition: the state of the world upon successful completion.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Failed End Condition: the state of the world if goal abandoned.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Primary Actor: a role name for the primary actor, or description.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Trigger: the action upon the system that starts the use case, may be a time event.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Main Success Scenario: put here the steps of the scenario from trigger to goal delivery, and any </a:t>
            </a:r>
            <a:r>
              <a:rPr lang="en-GB" dirty="0" err="1"/>
              <a:t>cleanup</a:t>
            </a:r>
            <a:r>
              <a:rPr lang="en-GB" dirty="0"/>
              <a:t> after.</a:t>
            </a:r>
          </a:p>
        </p:txBody>
      </p:sp>
    </p:spTree>
    <p:extLst>
      <p:ext uri="{BB962C8B-B14F-4D97-AF65-F5344CB8AC3E}">
        <p14:creationId xmlns:p14="http://schemas.microsoft.com/office/powerpoint/2010/main" val="391715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C6093-F32A-4266-9FB1-01A823B6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Cockburn’s Use Case Symbols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480B2-5C13-48E7-9827-C664E4FDB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8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A474A-ECCB-43E6-B1F1-72935E2F2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Design scope allows us to consider what should be part of our discussion.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 not add features not required.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 simple table.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7F856C9-E82F-4404-BD72-31A2747323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2456703"/>
              </p:ext>
            </p:extLst>
          </p:nvPr>
        </p:nvGraphicFramePr>
        <p:xfrm>
          <a:off x="6172200" y="1825625"/>
          <a:ext cx="5181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42252358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954540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1792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6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Invoicing in any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6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reports about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Merging requests into one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0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deliveries, late deliveries, wrong deliveries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5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new system services,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nonsoftware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parts of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2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2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Levels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CD4D2-C410-4B5A-9D75-9580BE2B85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Organisational black box.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Organisational white box.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black box.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white box.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Component.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AB2A2F-A320-4525-9101-71A46071B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67725" y="1825625"/>
            <a:ext cx="1352550" cy="45258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B5DBCE-C7E9-4206-91E2-28385BF9D81C}"/>
              </a:ext>
            </a:extLst>
          </p:cNvPr>
          <p:cNvSpPr txBox="1"/>
          <p:nvPr/>
        </p:nvSpPr>
        <p:spPr>
          <a:xfrm>
            <a:off x="8215374" y="6065698"/>
            <a:ext cx="2730769" cy="3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4" tooltip="https://en.wikipedia.org/wiki/Use_case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5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59462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DDB10-CDD6-4CCE-9472-E2F299CE9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Very high summary.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Summary.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 goal.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Subfunction.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Too low.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A8256F-562C-4434-A683-94364F264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1500" y="1825625"/>
            <a:ext cx="1771650" cy="44607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C47F8-91F9-467F-843B-4788147D2D9E}"/>
              </a:ext>
            </a:extLst>
          </p:cNvPr>
          <p:cNvSpPr txBox="1"/>
          <p:nvPr/>
        </p:nvSpPr>
        <p:spPr>
          <a:xfrm>
            <a:off x="7958199" y="5704613"/>
            <a:ext cx="3321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Use_case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17101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Level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F76C9-AFEC-4ADC-9FE2-1C2E82EB3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523E7-4F66-4FE9-B295-A7D5130E9F08}"/>
              </a:ext>
            </a:extLst>
          </p:cNvPr>
          <p:cNvSpPr txBox="1"/>
          <p:nvPr/>
        </p:nvSpPr>
        <p:spPr>
          <a:xfrm>
            <a:off x="1744662" y="6176963"/>
            <a:ext cx="8702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Cockburnstyle_use_cases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94092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of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1A7A7-45C7-48B6-BF80-3387F1DC9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50" y="1825625"/>
            <a:ext cx="4938100" cy="4351338"/>
          </a:xfrm>
        </p:spPr>
      </p:pic>
    </p:spTree>
    <p:extLst>
      <p:ext uri="{BB962C8B-B14F-4D97-AF65-F5344CB8AC3E}">
        <p14:creationId xmlns:p14="http://schemas.microsoft.com/office/powerpoint/2010/main" val="167996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D38-0358-4068-B39F-49AA97A9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Defined what a user story is: something our software should do to satisfy a user.  We also looked at a basic user story template.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the elements of a user story, including Conditions of Satisfaction, acceptance test, and tasks.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Defined what a use case is: a series of actions between a user and system to achieve a goal.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Specified a simple use case, examining features such as scope and goal level.</a:t>
            </a:r>
          </a:p>
        </p:txBody>
      </p:sp>
    </p:spTree>
    <p:extLst>
      <p:ext uri="{BB962C8B-B14F-4D97-AF65-F5344CB8AC3E}">
        <p14:creationId xmlns:p14="http://schemas.microsoft.com/office/powerpoint/2010/main" val="2171326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E72510-A954-457B-A4FD-E25E15AF4B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78" y="1825625"/>
            <a:ext cx="3313644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AB2AF2-6B68-4C53-BD0F-600C5587A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21" y="1825625"/>
            <a:ext cx="3473757" cy="4351338"/>
          </a:xfrm>
        </p:spPr>
      </p:pic>
    </p:spTree>
    <p:extLst>
      <p:ext uri="{BB962C8B-B14F-4D97-AF65-F5344CB8AC3E}">
        <p14:creationId xmlns:p14="http://schemas.microsoft.com/office/powerpoint/2010/main" val="10833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8BF52-E63B-4C89-B2DC-C6423002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8AFBA-7EC4-4C50-BE52-29F240B85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7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User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EBC7-4ACD-449F-B9EE-16883C8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requirement represents something that our software will do to meet a business goal.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user story is a definition of what our software should do for a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 stories are a very common technique in modern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7908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7A43-15D9-4A02-8477-4CB2BAB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 a &lt;user role&gt;, I can &lt;activity&gt; so that &lt;business value&gt;.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 role is who the story involves.  It needs to be specific enough to allow a conversation.  </a:t>
            </a:r>
            <a:r>
              <a:rPr lang="en-GB" b="1" dirty="0"/>
              <a:t>User is not a legitimate user role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Activity is the task the user wants or is required to do.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Business value is why the task is important.</a:t>
            </a:r>
          </a:p>
        </p:txBody>
      </p:sp>
    </p:spTree>
    <p:extLst>
      <p:ext uri="{BB962C8B-B14F-4D97-AF65-F5344CB8AC3E}">
        <p14:creationId xmlns:p14="http://schemas.microsoft.com/office/powerpoint/2010/main" val="8937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D38-0358-4068-B39F-49AA97A9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 a wheelchair user I want to go into the computer lab so that I can do my assignment on a lab computer.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Compare to:</a:t>
            </a:r>
          </a:p>
          <a:p>
            <a:pPr lvl="1"/>
            <a:r>
              <a:rPr lang="en-GB" dirty="0"/>
              <a:t>I want to go into the computer lab so that I can do my assignment on a lab computer.</a:t>
            </a:r>
          </a:p>
          <a:p>
            <a:pPr lvl="1"/>
            <a:r>
              <a:rPr lang="en-GB" dirty="0"/>
              <a:t>As a wheelchair user I can do my assignment on a lab computer.</a:t>
            </a:r>
          </a:p>
          <a:p>
            <a:pPr lvl="1"/>
            <a:r>
              <a:rPr lang="en-GB" dirty="0"/>
              <a:t>As a wheelchair user I want to go into the computer lab.</a:t>
            </a:r>
          </a:p>
        </p:txBody>
      </p:sp>
    </p:spTree>
    <p:extLst>
      <p:ext uri="{BB962C8B-B14F-4D97-AF65-F5344CB8AC3E}">
        <p14:creationId xmlns:p14="http://schemas.microsoft.com/office/powerpoint/2010/main" val="113675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33-FF37-427C-8352-3DF3DA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EBC7-4ACD-449F-B9EE-16883C8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Card is a physical token to hold concepts.  Physical means a member of the team can take it, it can be used in a meeting, and it can be visualised easily on the wall.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Conversation between stakeholders and the team.  The story does not provide enough information for implementation, but allows a conversation to occur to discover the information.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Confirmation means the objectives of the conversation have been reached.</a:t>
            </a:r>
          </a:p>
        </p:txBody>
      </p:sp>
    </p:spTree>
    <p:extLst>
      <p:ext uri="{BB962C8B-B14F-4D97-AF65-F5344CB8AC3E}">
        <p14:creationId xmlns:p14="http://schemas.microsoft.com/office/powerpoint/2010/main" val="388076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54-EDE2-4B89-99AA-5617F7D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7A43-15D9-4A02-8477-4CB2BAB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Independent.</a:t>
            </a:r>
          </a:p>
          <a:p>
            <a:pPr marL="0" indent="0">
              <a:buNone/>
            </a:pPr>
            <a:r>
              <a:rPr lang="en-GB" dirty="0"/>
              <a:t>Negotiable.</a:t>
            </a:r>
          </a:p>
          <a:p>
            <a:pPr marL="0" indent="0">
              <a:buNone/>
            </a:pPr>
            <a:r>
              <a:rPr lang="en-GB" dirty="0"/>
              <a:t>Valuable.</a:t>
            </a:r>
          </a:p>
          <a:p>
            <a:pPr marL="0" indent="0">
              <a:buNone/>
            </a:pPr>
            <a:r>
              <a:rPr lang="en-GB" dirty="0"/>
              <a:t>Estimable.</a:t>
            </a:r>
          </a:p>
          <a:p>
            <a:pPr marL="0" indent="0">
              <a:buNone/>
            </a:pPr>
            <a:r>
              <a:rPr lang="en-GB" dirty="0"/>
              <a:t>Small.</a:t>
            </a:r>
          </a:p>
          <a:p>
            <a:pPr marL="0" indent="0">
              <a:buNone/>
            </a:pPr>
            <a:r>
              <a:rPr lang="en-GB" dirty="0"/>
              <a:t>Testable.</a:t>
            </a:r>
          </a:p>
        </p:txBody>
      </p:sp>
    </p:spTree>
    <p:extLst>
      <p:ext uri="{BB962C8B-B14F-4D97-AF65-F5344CB8AC3E}">
        <p14:creationId xmlns:p14="http://schemas.microsoft.com/office/powerpoint/2010/main" val="414245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65B-E2A9-4890-B9EC-41484E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versus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ED38-0358-4068-B39F-49AA97A9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They are not detailed requirements specifications (something a system shall do) but are negotiable expressions of intent (it needs to do something about like this) .</a:t>
            </a:r>
          </a:p>
          <a:p>
            <a:pPr marL="0" indent="0">
              <a:buNone/>
            </a:pPr>
            <a:r>
              <a:rPr lang="en-GB" dirty="0"/>
              <a:t>They are short, easy to read, and understandable to developers, stakeholders, and users.</a:t>
            </a:r>
          </a:p>
          <a:p>
            <a:pPr marL="0" indent="0">
              <a:buNone/>
            </a:pPr>
            <a:r>
              <a:rPr lang="en-GB" dirty="0"/>
              <a:t>They represent small increments of valued functionality that can be developed in a period of days to weeks.</a:t>
            </a:r>
          </a:p>
          <a:p>
            <a:pPr marL="0" indent="0">
              <a:buNone/>
            </a:pPr>
            <a:r>
              <a:rPr lang="en-GB" dirty="0"/>
              <a:t>They are relatively easy to estimate, so effort to implement the functionality can be rapidly determined.</a:t>
            </a:r>
          </a:p>
          <a:p>
            <a:pPr marL="0" indent="0">
              <a:buNone/>
            </a:pPr>
            <a:r>
              <a:rPr lang="en-GB" dirty="0"/>
              <a:t>They are not carried in large, unwieldy documents but rather organized in lists that can be more easily arranged and rearranged as new information is discovered.</a:t>
            </a:r>
          </a:p>
          <a:p>
            <a:pPr marL="0" indent="0">
              <a:buNone/>
            </a:pPr>
            <a:r>
              <a:rPr lang="en-GB" dirty="0"/>
              <a:t>They are not detailed at the outset of the project but are elaborated on a just-in-time basis, thereby avoiding too early specificity, delays in development, requirements inventory, and an over constrained statement of the solution</a:t>
            </a:r>
          </a:p>
          <a:p>
            <a:pPr marL="0" indent="0">
              <a:buNone/>
            </a:pPr>
            <a:r>
              <a:rPr lang="en-GB" dirty="0"/>
              <a:t>They need little or no maintenance and can be safely discarded after implementation.</a:t>
            </a:r>
          </a:p>
          <a:p>
            <a:pPr marL="0" indent="0">
              <a:buNone/>
            </a:pPr>
            <a:r>
              <a:rPr lang="en-GB" dirty="0"/>
              <a:t>User stories, and the code that is created quickly thereafter, serve as inputs to documentation, which is then developed incrementally as well.</a:t>
            </a:r>
          </a:p>
        </p:txBody>
      </p:sp>
    </p:spTree>
    <p:extLst>
      <p:ext uri="{BB962C8B-B14F-4D97-AF65-F5344CB8AC3E}">
        <p14:creationId xmlns:p14="http://schemas.microsoft.com/office/powerpoint/2010/main" val="58372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1356</Words>
  <Application>Microsoft Office PowerPoint</Application>
  <PresentationFormat>Widescreen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User Stories and Use Cases</vt:lpstr>
      <vt:lpstr>Overview</vt:lpstr>
      <vt:lpstr>User Stories</vt:lpstr>
      <vt:lpstr>What is a User Story?</vt:lpstr>
      <vt:lpstr>Standard Template</vt:lpstr>
      <vt:lpstr>Example</vt:lpstr>
      <vt:lpstr>Three Cs Formula</vt:lpstr>
      <vt:lpstr>INVEST Criteria</vt:lpstr>
      <vt:lpstr>User Stories versus Requirements</vt:lpstr>
      <vt:lpstr>Conditions of Satisfaction</vt:lpstr>
      <vt:lpstr>Example – Wheelchair in the Computer Lab</vt:lpstr>
      <vt:lpstr>Tasks</vt:lpstr>
      <vt:lpstr>Epics</vt:lpstr>
      <vt:lpstr>Working with User Stories</vt:lpstr>
      <vt:lpstr>Working with the Product Owner</vt:lpstr>
      <vt:lpstr>Story Acceptance Test</vt:lpstr>
      <vt:lpstr>Story-Task Relationship</vt:lpstr>
      <vt:lpstr>Use Cases</vt:lpstr>
      <vt:lpstr>What is a Use Case?</vt:lpstr>
      <vt:lpstr>Use Case Sections</vt:lpstr>
      <vt:lpstr>Use Case Sections</vt:lpstr>
      <vt:lpstr>Cockburn’s Use Case Symbols</vt:lpstr>
      <vt:lpstr>Scope</vt:lpstr>
      <vt:lpstr>Scope Levels</vt:lpstr>
      <vt:lpstr>Goal Level</vt:lpstr>
      <vt:lpstr>Goal Level Example</vt:lpstr>
      <vt:lpstr>Dimensions of Use Cases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and Use Cases</dc:title>
  <dc:creator>Kevin Chalmers</dc:creator>
  <cp:lastModifiedBy>Kevin Chalmers</cp:lastModifiedBy>
  <cp:revision>5</cp:revision>
  <dcterms:created xsi:type="dcterms:W3CDTF">2019-02-12T11:17:36Z</dcterms:created>
  <dcterms:modified xsi:type="dcterms:W3CDTF">2019-02-12T11:56:09Z</dcterms:modified>
</cp:coreProperties>
</file>