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6829-128A-4805-AA19-318ABDA2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2A5D8-A123-4E15-9832-0FF46091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E772-6435-4A67-9FBE-E722B9D8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9ED2-4197-496C-9D59-9B664EE1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33FB-2BD5-467E-8074-AF804100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8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B3D-C0B8-4B7C-8529-E295296A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4244E-01FD-44AE-9EA5-B4541CC4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163-2942-4236-A67A-107AD162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A09C-24D8-470C-995B-DECD6666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48E5-9350-4FA7-9563-500B9A06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8F871-4F38-42F1-B112-88B2E553E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A589D-CAFD-423E-A270-5B7C3C5F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CC16-6E14-4859-9377-6C97E4B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D974-07D6-4B13-B4DA-7C04376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B92DF-A59F-4185-A883-4B2D5F8C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3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73C1-DCB3-4C1E-991D-481F2A5A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8110-707D-458C-B025-7FBA73CA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B4F0-7889-4A07-9C96-C147D753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9987-D6AF-4C68-BF6B-6B71B4F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3098-450F-46C3-B1D3-9E3A5E48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5BF1-0840-4E8C-B941-93D32755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F34C-4531-44EA-8679-9DA77A88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2BFF-E701-4CA9-9E84-BFB64C25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B1F5-74EF-4534-95A5-F9DDFD90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C63-4F5E-48C4-A3F9-81A3A9A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4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EBF9-42BC-4488-BD5E-D5BDBAC5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57F0-E9C0-40EF-B9C9-5D00674E0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B0CD-58FA-4DF6-8229-13AB6CB2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991F-4E3B-496A-AD24-15516AE0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F8E7-8688-401F-82D1-B920D4A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1CC6-E992-4EDA-9436-D7AAA42A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F3C-3BDA-482D-BC34-21EBFEAB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46A3-2A3F-4A9B-99DE-3D83E2CA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C4A9-9C12-4CD2-A06F-A3128F10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F1887-E210-442F-A0AF-16934754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71573-F317-40F5-89E3-32ABACC1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87EEB-6A57-45A9-BB2B-15C2551A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3911A-7039-48D8-A0AD-B3732F91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728F-24AF-4A1F-B8C8-0FF74B0A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94D4-5976-486D-9301-E95ED136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D7F67-535F-4886-9D52-9AC4536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6250-B276-4968-8593-D35EFA2B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8F3D-F94C-42B2-A86F-213565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8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A178B-55D0-4460-B6E1-38F2F6B4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2B65-D8EA-4648-A275-F162BF0D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910D-4E45-4199-8CBA-BEA4F66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3D92-171B-47E8-863C-E8C9F702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228E-742F-4E8A-ACE6-956F68C5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21B15-DA49-417E-9208-0482E0EA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D3A9B-E1AF-4C97-98A6-61D6D17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70CBB-6F3B-4E35-A36F-98A40B16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D6F3-36A8-4733-9E7F-E68F6EBD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6805-F1C5-40F1-B8A9-18D8389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05F04-E793-4156-88E9-2AD761709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058F-1447-4863-B11B-30DECD01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DCF05-427C-4524-A601-99E93341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A966-1A8B-4EBF-B7DF-87063C47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DC79-B9F2-4D7D-83B1-16B0D17C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B976D-30C5-4CE4-A191-38004B3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DADB-6A60-4A3E-93F9-C1669415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65C5-B007-477A-9EC7-96A272B5B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EC8C-F03F-41CF-8AF7-D8776425410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5333-1C9C-45B5-B4BE-BE25B1F7C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7A54-CD48-4409-9331-7CCB8C70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F073-EFA5-4D83-9799-50600774F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ity_dia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ML_state_machine#Hierarchically_nested_sta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26410/how-to-represent-a-call-being-made-in-a-loop-in-a-sequence-diagra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action_overview_diagra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ceptdraw.com/solution-park/diagramming-u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ommunicationDiagramExampl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302610/id-in-class-diagra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857446/how-to-convert-class-diagram-association-relation-to-cod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61376/aggregation-vs-composi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diagra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nent_diagra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e_structure_diagra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loyment_diagra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ckage_Diagram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file_diagra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_case_diagr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C425-BE95-4845-8D15-860DD58A3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A3DA1-21C3-4BAC-81AB-C6C7DEBCD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0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97AE89-23CB-40F8-B7E0-72E01E6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39854-57A1-434E-B60D-E759C07B01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Initial node where the workflow starts.  This is represented by a black circle.</a:t>
            </a:r>
          </a:p>
          <a:p>
            <a:pPr marL="0" indent="0">
              <a:buNone/>
            </a:pPr>
            <a:r>
              <a:rPr lang="en-GB" dirty="0"/>
              <a:t>Actions where something occurs in the workflow.  Actions are represented by ellipses.</a:t>
            </a:r>
          </a:p>
          <a:p>
            <a:pPr marL="0" indent="0">
              <a:buNone/>
            </a:pPr>
            <a:r>
              <a:rPr lang="en-GB" dirty="0"/>
              <a:t>Decisions where the workflow can go down different paths.  These are represented by diamonds.</a:t>
            </a:r>
          </a:p>
          <a:p>
            <a:pPr marL="0" indent="0">
              <a:buNone/>
            </a:pPr>
            <a:r>
              <a:rPr lang="en-GB" dirty="0"/>
              <a:t>Concurrent activity (split and join) indicates where actions can happen at the same time or in any order.  A bar indicates the start of the activity and another bar the end.  All activities between the bars must be completed before workflow can progress.</a:t>
            </a:r>
          </a:p>
          <a:p>
            <a:pPr marL="0" indent="0">
              <a:buNone/>
            </a:pPr>
            <a:r>
              <a:rPr lang="en-GB" dirty="0"/>
              <a:t>Final node where the workflow ends.  This is represented by an encircled black circle.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931864-5449-4109-B529-8F492C469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54690" y="1825625"/>
            <a:ext cx="4016619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27F14B-4548-4C8D-B937-ED8E34361E82}"/>
              </a:ext>
            </a:extLst>
          </p:cNvPr>
          <p:cNvSpPr txBox="1"/>
          <p:nvPr/>
        </p:nvSpPr>
        <p:spPr>
          <a:xfrm>
            <a:off x="6754690" y="6176963"/>
            <a:ext cx="4016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Activity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62209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2C943-D101-42BC-B41F-1212A87C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236" y="1690688"/>
            <a:ext cx="11257528" cy="4639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051FC-EF28-40BF-BA0E-9E6CE6126061}"/>
              </a:ext>
            </a:extLst>
          </p:cNvPr>
          <p:cNvSpPr txBox="1"/>
          <p:nvPr/>
        </p:nvSpPr>
        <p:spPr>
          <a:xfrm>
            <a:off x="467235" y="6013671"/>
            <a:ext cx="9677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UML_state_machine#Hierarchically_nested_states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08813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4D79C-FE55-47D3-AEB2-FB79F57D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00375" y="1848644"/>
            <a:ext cx="6191250" cy="430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AB409-DD91-4429-AE54-C2E2CFDEBD5D}"/>
              </a:ext>
            </a:extLst>
          </p:cNvPr>
          <p:cNvSpPr txBox="1"/>
          <p:nvPr/>
        </p:nvSpPr>
        <p:spPr>
          <a:xfrm>
            <a:off x="3000375" y="6153944"/>
            <a:ext cx="6191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stackoverflow.com/questions/526410/how-to-represent-a-call-being-made-in-a-loop-in-a-sequence-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4355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0244A-B3AE-4E53-B02F-9A98E3EA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76750" y="1977231"/>
            <a:ext cx="3238500" cy="4048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F133F-3B94-485F-90AF-CCD82EDE759C}"/>
              </a:ext>
            </a:extLst>
          </p:cNvPr>
          <p:cNvSpPr txBox="1"/>
          <p:nvPr/>
        </p:nvSpPr>
        <p:spPr>
          <a:xfrm>
            <a:off x="4476750" y="6025356"/>
            <a:ext cx="3238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Interaction_overview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89787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D64C5-5D67-49BE-ABC2-9C992A93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86772" y="1825625"/>
            <a:ext cx="5818455" cy="4351338"/>
          </a:xfrm>
        </p:spPr>
      </p:pic>
    </p:spTree>
    <p:extLst>
      <p:ext uri="{BB962C8B-B14F-4D97-AF65-F5344CB8AC3E}">
        <p14:creationId xmlns:p14="http://schemas.microsoft.com/office/powerpoint/2010/main" val="5908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26A45-3A10-4785-AB56-17B35A46D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514" y="2324100"/>
            <a:ext cx="11288971" cy="3529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F70E5-142F-45E1-9A03-BF6BAF409A09}"/>
              </a:ext>
            </a:extLst>
          </p:cNvPr>
          <p:cNvSpPr txBox="1"/>
          <p:nvPr/>
        </p:nvSpPr>
        <p:spPr>
          <a:xfrm>
            <a:off x="1452453" y="5737781"/>
            <a:ext cx="9287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File:CommunicationDiagramExample.p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65123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5C1B2-2EB5-4311-A71D-FCA7EF163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Top layer: the name of the class.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Middle layer: the properties or attributes of the class.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Bottom layer: the methods of the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AF4250-FAD5-474A-B67D-F0F4911A5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9412" y="2120106"/>
            <a:ext cx="4067175" cy="3762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2D3D-9864-49F5-A5D5-2D0508C65F42}"/>
              </a:ext>
            </a:extLst>
          </p:cNvPr>
          <p:cNvSpPr txBox="1"/>
          <p:nvPr/>
        </p:nvSpPr>
        <p:spPr>
          <a:xfrm>
            <a:off x="6729412" y="5882481"/>
            <a:ext cx="4067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softwareengineering.stackexchange.com/questions/302610/id-in-class-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2708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1007-1792-4D7E-BEAD-1E23FC382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visibility of the attribute or method:</a:t>
            </a:r>
          </a:p>
          <a:p>
            <a:pPr lvl="1"/>
            <a:r>
              <a:rPr lang="en-GB" dirty="0"/>
              <a:t>+ means public.</a:t>
            </a:r>
          </a:p>
          <a:p>
            <a:pPr lvl="1"/>
            <a:r>
              <a:rPr lang="en-GB" dirty="0"/>
              <a:t>- means private.</a:t>
            </a:r>
          </a:p>
          <a:p>
            <a:pPr lvl="1"/>
            <a:r>
              <a:rPr lang="en-GB" dirty="0"/>
              <a:t># means protected.</a:t>
            </a:r>
          </a:p>
          <a:p>
            <a:pPr lvl="1"/>
            <a:r>
              <a:rPr lang="en-GB" dirty="0"/>
              <a:t>~ means package level visibility.</a:t>
            </a:r>
          </a:p>
          <a:p>
            <a:pPr marL="0" indent="0">
              <a:buNone/>
            </a:pPr>
            <a:r>
              <a:rPr lang="en-GB" dirty="0"/>
              <a:t>The name of the attribute or method.</a:t>
            </a:r>
          </a:p>
          <a:p>
            <a:pPr marL="0" indent="0">
              <a:buNone/>
            </a:pPr>
            <a:r>
              <a:rPr lang="en-GB" dirty="0"/>
              <a:t>The parameters (names and types) for method calls.</a:t>
            </a:r>
          </a:p>
          <a:p>
            <a:pPr marL="0" indent="0">
              <a:buNone/>
            </a:pPr>
            <a:r>
              <a:rPr lang="en-GB" dirty="0"/>
              <a:t>The type of the attribute or method.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6E4AD-2897-472C-8033-FB2722DD9A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1989106"/>
            <a:ext cx="5181600" cy="40243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22DA5-94D3-43E4-AB0F-40471B79E699}"/>
              </a:ext>
            </a:extLst>
          </p:cNvPr>
          <p:cNvSpPr txBox="1"/>
          <p:nvPr/>
        </p:nvSpPr>
        <p:spPr>
          <a:xfrm>
            <a:off x="6172200" y="6013482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stackoverflow.com/questions/38857446/how-to-convert-class-diagram-association-relation-to-code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5461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95B83-4DEC-439B-867D-FAC8AA6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40418E-3C3F-4F8C-A493-05ADBFE51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association is the most generic relationship type.</a:t>
            </a:r>
          </a:p>
          <a:p>
            <a:pPr marL="0" indent="0">
              <a:buNone/>
            </a:pPr>
            <a:r>
              <a:rPr lang="en-GB" dirty="0"/>
              <a:t>inheritance means that a class is a specialisation of another class.</a:t>
            </a:r>
          </a:p>
          <a:p>
            <a:pPr marL="0" indent="0">
              <a:buNone/>
            </a:pPr>
            <a:r>
              <a:rPr lang="en-GB" dirty="0"/>
              <a:t>realization/implementation is when a class implements an interface.</a:t>
            </a:r>
          </a:p>
          <a:p>
            <a:pPr marL="0" indent="0">
              <a:buNone/>
            </a:pPr>
            <a:r>
              <a:rPr lang="en-GB" dirty="0"/>
              <a:t>dependency is a special form of association where changes to a class means the dependant class will likely have to change.</a:t>
            </a:r>
          </a:p>
          <a:p>
            <a:pPr marL="0" indent="0">
              <a:buNone/>
            </a:pPr>
            <a:r>
              <a:rPr lang="en-GB" dirty="0"/>
              <a:t>aggregation is a special form of association denoting a *has-a* relationship.  This is not considered a strong relationship in so far as the class does not own the associated object.</a:t>
            </a:r>
          </a:p>
          <a:p>
            <a:pPr marL="0" indent="0">
              <a:buNone/>
            </a:pPr>
            <a:r>
              <a:rPr lang="en-GB" dirty="0"/>
              <a:t>composition is as aggregation but now the class owns the object.  When an instance of the owning object is destroyed so are its components.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0F485-337A-4CEB-86A0-1762FD3F6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2" y="2019300"/>
            <a:ext cx="5904251" cy="36790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138DA-4E15-44BD-8F31-101404EE08F8}"/>
              </a:ext>
            </a:extLst>
          </p:cNvPr>
          <p:cNvSpPr txBox="1"/>
          <p:nvPr/>
        </p:nvSpPr>
        <p:spPr>
          <a:xfrm>
            <a:off x="6172202" y="5575573"/>
            <a:ext cx="4817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softwareengineering.stackexchange.com/questions/61376/aggregation-vs-composition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3823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F5A3C-2C9B-428B-9AAC-361D2FCD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27163" y="1825625"/>
            <a:ext cx="6337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7B01A-7ED5-4529-A430-C7A22BB6420D}"/>
              </a:ext>
            </a:extLst>
          </p:cNvPr>
          <p:cNvSpPr txBox="1"/>
          <p:nvPr/>
        </p:nvSpPr>
        <p:spPr>
          <a:xfrm>
            <a:off x="2927163" y="6176963"/>
            <a:ext cx="6337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Object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622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5BF8-73A4-4B89-AAF4-01DBD092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UML and its History.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Behavioural UML Diagram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Structural UML Diagram Types.</a:t>
            </a:r>
          </a:p>
        </p:txBody>
      </p:sp>
    </p:spTree>
    <p:extLst>
      <p:ext uri="{BB962C8B-B14F-4D97-AF65-F5344CB8AC3E}">
        <p14:creationId xmlns:p14="http://schemas.microsoft.com/office/powerpoint/2010/main" val="384072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BD05B-DE9E-4DE3-8E1F-FA5989DB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3C6A4-7786-4E30-9EF3-D92B1F225CDA}"/>
              </a:ext>
            </a:extLst>
          </p:cNvPr>
          <p:cNvSpPr txBox="1"/>
          <p:nvPr/>
        </p:nvSpPr>
        <p:spPr>
          <a:xfrm>
            <a:off x="2848733" y="6176963"/>
            <a:ext cx="6494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Component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7503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93980-B891-43D9-AC87-8827C974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839" y="2466975"/>
            <a:ext cx="10102322" cy="3102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AD51F-6001-403C-981A-04451ECD2BEC}"/>
              </a:ext>
            </a:extLst>
          </p:cNvPr>
          <p:cNvSpPr txBox="1"/>
          <p:nvPr/>
        </p:nvSpPr>
        <p:spPr>
          <a:xfrm>
            <a:off x="1044838" y="5287494"/>
            <a:ext cx="8191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Composite_structure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47256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EECA8-B080-4C13-817B-6929B8543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2198" y="1825625"/>
            <a:ext cx="74276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FE76A-F3BE-4E92-BB19-74FB21237F9A}"/>
              </a:ext>
            </a:extLst>
          </p:cNvPr>
          <p:cNvSpPr txBox="1"/>
          <p:nvPr/>
        </p:nvSpPr>
        <p:spPr>
          <a:xfrm>
            <a:off x="2382198" y="6176963"/>
            <a:ext cx="7427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Deployment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38089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D21DD-7151-45B7-9600-CF3E77A94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E6E55-469D-46EA-953D-B477B2635C02}"/>
              </a:ext>
            </a:extLst>
          </p:cNvPr>
          <p:cNvSpPr txBox="1"/>
          <p:nvPr/>
        </p:nvSpPr>
        <p:spPr>
          <a:xfrm>
            <a:off x="2469885" y="6176963"/>
            <a:ext cx="725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Package_Diagram.P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43666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D0AD7-ABF3-44C0-B7E6-E9D9498B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00475" y="2734469"/>
            <a:ext cx="4591050" cy="2533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8BD86-3FF6-4AE1-AB57-B342C5806468}"/>
              </a:ext>
            </a:extLst>
          </p:cNvPr>
          <p:cNvSpPr txBox="1"/>
          <p:nvPr/>
        </p:nvSpPr>
        <p:spPr>
          <a:xfrm>
            <a:off x="3800475" y="5268119"/>
            <a:ext cx="459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Profile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84156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B1D78-AD32-4F51-A25D-00B86F53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65341-737B-4102-9AA6-778069E7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1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D9DA-A65C-44FF-8EA9-2B07F2BA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UML and its history, especially around why it is a unified modelling approach.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the fourteen UML models, dividing these into behavioural and structural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lecture looks at how we can practically use UML.</a:t>
            </a:r>
          </a:p>
        </p:txBody>
      </p:sp>
    </p:spTree>
    <p:extLst>
      <p:ext uri="{BB962C8B-B14F-4D97-AF65-F5344CB8AC3E}">
        <p14:creationId xmlns:p14="http://schemas.microsoft.com/office/powerpoint/2010/main" val="118552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C62C-E935-4281-B7E1-A06F99270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UML @ Classroom</a:t>
            </a:r>
            <a:r>
              <a:rPr lang="en-GB" dirty="0"/>
              <a:t> by </a:t>
            </a:r>
            <a:r>
              <a:rPr lang="en-GB" dirty="0" err="1"/>
              <a:t>Seidl</a:t>
            </a:r>
            <a:r>
              <a:rPr lang="en-GB" dirty="0"/>
              <a:t> et. al.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Covers UML from the basic diagram types to how to use them in analysis and design.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8B7035-02FD-4D1B-8CD0-559403FE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980" y="1825625"/>
            <a:ext cx="3052040" cy="4351338"/>
          </a:xfrm>
        </p:spPr>
      </p:pic>
    </p:spTree>
    <p:extLst>
      <p:ext uri="{BB962C8B-B14F-4D97-AF65-F5344CB8AC3E}">
        <p14:creationId xmlns:p14="http://schemas.microsoft.com/office/powerpoint/2010/main" val="57822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7E7EE-293E-4A88-948D-B74201C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4ED8D-AF7D-4ACE-909C-A32AE2BD4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DBE4-3EC8-491B-94B3-A47D56C9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From Wikipedia:</a:t>
            </a:r>
          </a:p>
          <a:p>
            <a:pPr lvl="1"/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 (UML) is a general-purpose, developmental, </a:t>
            </a:r>
            <a:r>
              <a:rPr lang="en-GB" dirty="0" err="1"/>
              <a:t>modeling</a:t>
            </a:r>
            <a:r>
              <a:rPr lang="en-GB" dirty="0"/>
              <a:t> language in the field of software engineering, that is intended to provide a standard way to visualize the design of a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UML is meant to:</a:t>
            </a:r>
          </a:p>
          <a:p>
            <a:pPr lvl="1"/>
            <a:r>
              <a:rPr lang="en-GB" dirty="0"/>
              <a:t>be general-purpose (i.e., support general software modelling).</a:t>
            </a:r>
          </a:p>
          <a:p>
            <a:pPr lvl="1"/>
            <a:r>
              <a:rPr lang="en-GB" dirty="0"/>
              <a:t>be developmental (i.e., enable model and system development).</a:t>
            </a:r>
          </a:p>
          <a:p>
            <a:pPr lvl="1"/>
            <a:r>
              <a:rPr lang="en-GB" dirty="0"/>
              <a:t>be a modelling language, which is more than just a set of diagrams.</a:t>
            </a:r>
          </a:p>
          <a:p>
            <a:pPr lvl="1"/>
            <a:r>
              <a:rPr lang="en-GB" dirty="0"/>
              <a:t>provide a method to visualise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11592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5BF8-73A4-4B89-AAF4-01DBD092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Combination of three modelling techniques:</a:t>
            </a:r>
          </a:p>
          <a:p>
            <a:pPr lvl="1"/>
            <a:r>
              <a:rPr lang="en-GB" dirty="0" err="1"/>
              <a:t>Booch</a:t>
            </a:r>
            <a:r>
              <a:rPr lang="en-GB" dirty="0"/>
              <a:t> method.</a:t>
            </a:r>
          </a:p>
          <a:p>
            <a:pPr lvl="1"/>
            <a:r>
              <a:rPr lang="en-GB" dirty="0"/>
              <a:t>Object-Modelling Technique (OMT).</a:t>
            </a:r>
          </a:p>
          <a:p>
            <a:pPr lvl="1"/>
            <a:r>
              <a:rPr lang="en-GB" dirty="0"/>
              <a:t>Object-Oriented Software Engineering (OOSE).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all three proponents working at Rationale Software.</a:t>
            </a:r>
          </a:p>
          <a:p>
            <a:pPr marL="0" indent="0">
              <a:buNone/>
            </a:pPr>
            <a:r>
              <a:rPr lang="en-GB" dirty="0"/>
              <a:t>1996 UML Partners Consortium.</a:t>
            </a:r>
          </a:p>
          <a:p>
            <a:pPr marL="0" indent="0">
              <a:buNone/>
            </a:pPr>
            <a:r>
              <a:rPr lang="en-GB" dirty="0"/>
              <a:t>1997 First UML Standard.</a:t>
            </a:r>
          </a:p>
          <a:p>
            <a:pPr marL="0" indent="0">
              <a:buNone/>
            </a:pPr>
            <a:r>
              <a:rPr lang="en-GB" dirty="0"/>
              <a:t>2005 UML 2.0 and ISO standardisation.</a:t>
            </a:r>
          </a:p>
        </p:txBody>
      </p:sp>
    </p:spTree>
    <p:extLst>
      <p:ext uri="{BB962C8B-B14F-4D97-AF65-F5344CB8AC3E}">
        <p14:creationId xmlns:p14="http://schemas.microsoft.com/office/powerpoint/2010/main" val="68342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E4D1B-A032-4B44-BA81-5C3C22B4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A8B2E-ADB7-49EB-B3F3-EC0A0904B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BDBE-57DA-4294-A6F4-B468BBB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DBE4-3EC8-491B-94B3-A47D56C9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Behavioural diagrams define what happens the functionality of the system.  This includes a sub-type of behavioural diagrams: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Interaction diagrams model the flow-of-control and data in the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Structural diagrams model the architecture and relationship between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231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2EB-A84F-450C-837B-9A83601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5BF8-73A4-4B89-AAF4-01DBD092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Popular:</a:t>
            </a:r>
          </a:p>
          <a:p>
            <a:pPr lvl="1"/>
            <a:r>
              <a:rPr lang="en-GB" dirty="0"/>
              <a:t>Use Case Diagrams.</a:t>
            </a:r>
          </a:p>
          <a:p>
            <a:pPr lvl="1"/>
            <a:r>
              <a:rPr lang="en-GB" dirty="0"/>
              <a:t>Activity Diagrams.</a:t>
            </a:r>
          </a:p>
          <a:p>
            <a:pPr lvl="1"/>
            <a:r>
              <a:rPr lang="en-GB" dirty="0"/>
              <a:t>State Machine Diagrams.</a:t>
            </a:r>
          </a:p>
          <a:p>
            <a:pPr lvl="1"/>
            <a:r>
              <a:rPr lang="en-GB" dirty="0"/>
              <a:t>Sequence Diagrams.</a:t>
            </a:r>
          </a:p>
          <a:p>
            <a:pPr marL="0" indent="0">
              <a:buNone/>
            </a:pPr>
            <a:r>
              <a:rPr lang="en-GB" dirty="0"/>
              <a:t>Niche usage:</a:t>
            </a:r>
          </a:p>
          <a:p>
            <a:pPr lvl="1"/>
            <a:r>
              <a:rPr lang="en-GB" dirty="0"/>
              <a:t>Interaction Overview Diagrams.</a:t>
            </a:r>
          </a:p>
          <a:p>
            <a:pPr lvl="1"/>
            <a:r>
              <a:rPr lang="en-GB" dirty="0"/>
              <a:t>Timing Diagrams.</a:t>
            </a:r>
          </a:p>
          <a:p>
            <a:pPr lvl="1"/>
            <a:r>
              <a:rPr lang="en-GB" dirty="0"/>
              <a:t>Communication Diagrams.</a:t>
            </a:r>
          </a:p>
        </p:txBody>
      </p:sp>
    </p:spTree>
    <p:extLst>
      <p:ext uri="{BB962C8B-B14F-4D97-AF65-F5344CB8AC3E}">
        <p14:creationId xmlns:p14="http://schemas.microsoft.com/office/powerpoint/2010/main" val="301299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44E-3E26-4768-A395-2F328A7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4C410-F192-4321-9B94-32A4A1827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Actors  - who use the system, or are used by the system.  These are represented by stick figures for people and boxes for systems.</a:t>
            </a:r>
          </a:p>
          <a:p>
            <a:pPr marL="0" indent="0">
              <a:buNone/>
            </a:pPr>
            <a:r>
              <a:rPr lang="en-GB" dirty="0"/>
              <a:t>Use Cases -  which define how the system is used.  These are represented by ovals.</a:t>
            </a:r>
          </a:p>
          <a:p>
            <a:pPr marL="0" indent="0">
              <a:buNone/>
            </a:pPr>
            <a:r>
              <a:rPr lang="en-GB" dirty="0"/>
              <a:t>Interactions - which show who invokes a use case, or how a use case interacts with other use cases.  These are represented by lines and arrows.</a:t>
            </a:r>
          </a:p>
          <a:p>
            <a:pPr lvl="1"/>
            <a:r>
              <a:rPr lang="en-GB" dirty="0"/>
              <a:t>Extends - when a use case extends upon a more generalised use case.</a:t>
            </a:r>
          </a:p>
          <a:p>
            <a:pPr lvl="1"/>
            <a:r>
              <a:rPr lang="en-GB" dirty="0"/>
              <a:t>Includes - when a use case includes another for functionality.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AEC502-A6F3-4852-8C92-64F287616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6B3EAA-C436-4159-A244-5C69A5C19AD7}"/>
              </a:ext>
            </a:extLst>
          </p:cNvPr>
          <p:cNvSpPr txBox="1"/>
          <p:nvPr/>
        </p:nvSpPr>
        <p:spPr>
          <a:xfrm>
            <a:off x="6587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Use_case_diagram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45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922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UML Diagrams</vt:lpstr>
      <vt:lpstr>Overview</vt:lpstr>
      <vt:lpstr>UML</vt:lpstr>
      <vt:lpstr>What is UML?</vt:lpstr>
      <vt:lpstr>History of UML</vt:lpstr>
      <vt:lpstr>UML Diagram Types</vt:lpstr>
      <vt:lpstr>UML Diagram Types</vt:lpstr>
      <vt:lpstr>Behavioural Diagrams</vt:lpstr>
      <vt:lpstr>Use Case Diagram</vt:lpstr>
      <vt:lpstr>Activity Diagram</vt:lpstr>
      <vt:lpstr>State Machine Diagram</vt:lpstr>
      <vt:lpstr>Sequence Diagram</vt:lpstr>
      <vt:lpstr>Interaction Overview Diagram</vt:lpstr>
      <vt:lpstr>Timing Diagram</vt:lpstr>
      <vt:lpstr>Communication Diagram</vt:lpstr>
      <vt:lpstr>Class Diagram</vt:lpstr>
      <vt:lpstr>Class Diagram</vt:lpstr>
      <vt:lpstr>Class Diagrams</vt:lpstr>
      <vt:lpstr>Object Diagram</vt:lpstr>
      <vt:lpstr>Component Diagram</vt:lpstr>
      <vt:lpstr>Composite Structure Diagram</vt:lpstr>
      <vt:lpstr>Deployment Diagram</vt:lpstr>
      <vt:lpstr>Package Diagram</vt:lpstr>
      <vt:lpstr>Profile Diagram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8</cp:revision>
  <dcterms:created xsi:type="dcterms:W3CDTF">2019-02-15T23:38:37Z</dcterms:created>
  <dcterms:modified xsi:type="dcterms:W3CDTF">2019-02-16T00:36:12Z</dcterms:modified>
</cp:coreProperties>
</file>