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40" d="100"/>
          <a:sy n="40" d="100"/>
        </p:scale>
        <p:origin x="3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8D18-EF45-4DB8-9209-0C5DC87E14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861329-F682-41B8-808D-A1BD716FE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B7213B-753C-4C0F-912B-EF5609468CFB}"/>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1AE4F0EF-13AC-4C72-93A5-5E8B6E1F55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61A15-F16F-41B0-99FD-896BDF22A9BF}"/>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28847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C287-19D2-4CBD-9D35-EE03ACB18E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DA95FD-5C24-4F0B-A918-9025B51D1B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0B6DB-FAE1-41AC-9734-3FFE6FB7A23D}"/>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D29CF7BF-CBF1-4573-AE88-B357A80822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E51C3F-D707-471F-BF58-DB769A15ED1F}"/>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118195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4B503-524B-4B2A-845E-59BE569A62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36D551-6183-4AF0-A90B-57AA8ACB64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2C2CA6-9309-47FA-9A34-D59F6C2160A3}"/>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ACAE4427-2AC5-40C3-A55A-BF8268337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C69E3-F7AD-4733-9AE4-72852C620A1E}"/>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381935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AB59-E588-4F7C-8B22-5AA0A1D545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E1933E-EA32-4A71-B414-8775C6C429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80AD28-3B79-41BE-BF57-9B882C1B49F0}"/>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E601A869-BFC3-45A8-9FF7-07489194FA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1BCF49-1C6D-4598-B826-8F7FD9A3C918}"/>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271865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BCB4-F359-4E8E-A410-AB2410F3E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813A78-99B9-439B-A08C-E49A3699B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65228C-1706-481B-BFCD-BA30E450E710}"/>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5FE00F89-30BE-4437-BC23-042A69165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87BBB-8C4D-413F-9DF7-C707280AB488}"/>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342418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BF02-0CE8-4B54-A46F-0995DB8B4A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B162ED-A9C4-4E82-AEE6-513360BF9B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C3F14-BA8F-4376-A4AD-1924991E3B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54FC21-AC40-4CAE-8CA3-A3167618B332}"/>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6" name="Footer Placeholder 5">
            <a:extLst>
              <a:ext uri="{FF2B5EF4-FFF2-40B4-BE49-F238E27FC236}">
                <a16:creationId xmlns:a16="http://schemas.microsoft.com/office/drawing/2014/main" id="{EE019E8C-4BDF-4D4A-A4B8-04D45BF351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280CE0-F5A0-4E16-B252-EEE3AD4A908E}"/>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82076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8A5C-D3A5-4A32-8161-2CAB1A2DEC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7AA61B-1904-432B-BB3B-663A7FE6F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271925-4229-4DC0-81D4-5668E30692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51B842-536E-4C1C-AFEC-C25C298EC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B2F0D3-486C-4DA9-B124-E2E587EC9A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7FB884-5D4E-4666-BFAD-7A9C4B405CD1}"/>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8" name="Footer Placeholder 7">
            <a:extLst>
              <a:ext uri="{FF2B5EF4-FFF2-40B4-BE49-F238E27FC236}">
                <a16:creationId xmlns:a16="http://schemas.microsoft.com/office/drawing/2014/main" id="{77E950B3-8636-44CA-89E6-0462DCE3B80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13625D-860D-42FF-8F03-CE482577F7AE}"/>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257326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27A0-9389-4FA2-9F80-078ED62FEF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616B30-BBEA-4F40-B009-6D1CB73DF122}"/>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4" name="Footer Placeholder 3">
            <a:extLst>
              <a:ext uri="{FF2B5EF4-FFF2-40B4-BE49-F238E27FC236}">
                <a16:creationId xmlns:a16="http://schemas.microsoft.com/office/drawing/2014/main" id="{1F8442CF-E10F-4923-9154-53CB266ECB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D8F95C-ADC0-41AE-A971-F8EC0D2CA279}"/>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403708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41D6A-E27D-4E12-9F7A-FADD5B72240C}"/>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3" name="Footer Placeholder 2">
            <a:extLst>
              <a:ext uri="{FF2B5EF4-FFF2-40B4-BE49-F238E27FC236}">
                <a16:creationId xmlns:a16="http://schemas.microsoft.com/office/drawing/2014/main" id="{B3616A42-B7A7-428C-A0F8-AC39F5B966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2F087A-1FFF-46F5-B69D-7B7BBE270504}"/>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391027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F48C-7B6D-4908-ACA4-8E8737B04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C97C07-DF1B-4760-8C8F-4DA101E1DE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2332A0-2060-4FB6-9F69-9A258E922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1C975E-0C9C-408F-8E39-6D789C5742AA}"/>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6" name="Footer Placeholder 5">
            <a:extLst>
              <a:ext uri="{FF2B5EF4-FFF2-40B4-BE49-F238E27FC236}">
                <a16:creationId xmlns:a16="http://schemas.microsoft.com/office/drawing/2014/main" id="{E1C65FA2-23F3-425C-9B41-13982E5FB2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3892DA-3469-43E8-9CD3-A57E318203A0}"/>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402822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1332-D60D-4AA2-9886-ABF0CAC63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4DF92F-96B8-4EDB-B8FD-B1C91C801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12F3D1-EA12-4EAB-A0FB-26637F492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FEA061-84F6-4A65-A4CB-2E0A2F6EDBDF}"/>
              </a:ext>
            </a:extLst>
          </p:cNvPr>
          <p:cNvSpPr>
            <a:spLocks noGrp="1"/>
          </p:cNvSpPr>
          <p:nvPr>
            <p:ph type="dt" sz="half" idx="10"/>
          </p:nvPr>
        </p:nvSpPr>
        <p:spPr/>
        <p:txBody>
          <a:bodyPr/>
          <a:lstStyle/>
          <a:p>
            <a:fld id="{6F674651-3B4D-4746-8CF8-D0A29D4816B6}" type="datetimeFigureOut">
              <a:rPr lang="en-GB" smtClean="0"/>
              <a:t>17/02/2019</a:t>
            </a:fld>
            <a:endParaRPr lang="en-GB"/>
          </a:p>
        </p:txBody>
      </p:sp>
      <p:sp>
        <p:nvSpPr>
          <p:cNvPr id="6" name="Footer Placeholder 5">
            <a:extLst>
              <a:ext uri="{FF2B5EF4-FFF2-40B4-BE49-F238E27FC236}">
                <a16:creationId xmlns:a16="http://schemas.microsoft.com/office/drawing/2014/main" id="{1AB19950-13EC-43DD-80B4-941A7B7A6F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64EEA-C737-46EE-978F-E67779384871}"/>
              </a:ext>
            </a:extLst>
          </p:cNvPr>
          <p:cNvSpPr>
            <a:spLocks noGrp="1"/>
          </p:cNvSpPr>
          <p:nvPr>
            <p:ph type="sldNum" sz="quarter" idx="12"/>
          </p:nvPr>
        </p:nvSpPr>
        <p:spPr/>
        <p:txBody>
          <a:bodyPr/>
          <a:lstStyle/>
          <a:p>
            <a:fld id="{09F85D43-6379-4203-925C-B0B8827C4FD8}" type="slidenum">
              <a:rPr lang="en-GB" smtClean="0"/>
              <a:t>‹#›</a:t>
            </a:fld>
            <a:endParaRPr lang="en-GB"/>
          </a:p>
        </p:txBody>
      </p:sp>
    </p:spTree>
    <p:extLst>
      <p:ext uri="{BB962C8B-B14F-4D97-AF65-F5344CB8AC3E}">
        <p14:creationId xmlns:p14="http://schemas.microsoft.com/office/powerpoint/2010/main" val="232348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8B41-EDF0-4A16-890D-A5DA64B20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3A1EEB-0886-46C7-895C-C1DED88C8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F7E2B8-48E1-4125-BC05-A0FE4A07B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74651-3B4D-4746-8CF8-D0A29D4816B6}" type="datetimeFigureOut">
              <a:rPr lang="en-GB" smtClean="0"/>
              <a:t>17/02/2019</a:t>
            </a:fld>
            <a:endParaRPr lang="en-GB"/>
          </a:p>
        </p:txBody>
      </p:sp>
      <p:sp>
        <p:nvSpPr>
          <p:cNvPr id="5" name="Footer Placeholder 4">
            <a:extLst>
              <a:ext uri="{FF2B5EF4-FFF2-40B4-BE49-F238E27FC236}">
                <a16:creationId xmlns:a16="http://schemas.microsoft.com/office/drawing/2014/main" id="{0BC2F780-B7B0-45BE-BD2E-BC21B339E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0192DFF-BCD9-4EFF-9687-7DD911E28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85D43-6379-4203-925C-B0B8827C4FD8}" type="slidenum">
              <a:rPr lang="en-GB" smtClean="0"/>
              <a:t>‹#›</a:t>
            </a:fld>
            <a:endParaRPr lang="en-GB"/>
          </a:p>
        </p:txBody>
      </p:sp>
    </p:spTree>
    <p:extLst>
      <p:ext uri="{BB962C8B-B14F-4D97-AF65-F5344CB8AC3E}">
        <p14:creationId xmlns:p14="http://schemas.microsoft.com/office/powerpoint/2010/main" val="2267974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hipmamasplace.com/2012/01/when-was-last-time-you-cleaned.html" TargetMode="External"/><Relationship Id="rId2" Type="http://schemas.openxmlformats.org/officeDocument/2006/relationships/image" Target="../media/image1.gif"/><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3D88-3924-426E-92A0-37BCEB06466D}"/>
              </a:ext>
            </a:extLst>
          </p:cNvPr>
          <p:cNvSpPr>
            <a:spLocks noGrp="1"/>
          </p:cNvSpPr>
          <p:nvPr>
            <p:ph type="ctrTitle"/>
          </p:nvPr>
        </p:nvSpPr>
        <p:spPr/>
        <p:txBody>
          <a:bodyPr/>
          <a:lstStyle/>
          <a:p>
            <a:r>
              <a:rPr lang="en-GB" dirty="0"/>
              <a:t>UML Workflow</a:t>
            </a:r>
          </a:p>
        </p:txBody>
      </p:sp>
      <p:sp>
        <p:nvSpPr>
          <p:cNvPr id="3" name="Subtitle 2">
            <a:extLst>
              <a:ext uri="{FF2B5EF4-FFF2-40B4-BE49-F238E27FC236}">
                <a16:creationId xmlns:a16="http://schemas.microsoft.com/office/drawing/2014/main" id="{B8091280-20CC-457B-B8F4-29221F715892}"/>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189442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Activity Diagram</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We want to capture the flow of activity rather than just a simple set of use cases.</a:t>
            </a:r>
          </a:p>
          <a:p>
            <a:pPr marL="0" indent="0">
              <a:buNone/>
            </a:pPr>
            <a:endParaRPr lang="en-GB" dirty="0"/>
          </a:p>
          <a:p>
            <a:pPr marL="0" indent="0">
              <a:buNone/>
            </a:pPr>
            <a:r>
              <a:rPr lang="en-GB" dirty="0"/>
              <a:t>How do we make a coffee in a coffee machine?</a:t>
            </a:r>
          </a:p>
          <a:p>
            <a:pPr marL="971550" lvl="1" indent="-514350">
              <a:buFont typeface="+mj-lt"/>
              <a:buAutoNum type="arabicPeriod"/>
            </a:pPr>
            <a:r>
              <a:rPr lang="en-GB" dirty="0"/>
              <a:t>Add water and coffee (the order doesn't matter).</a:t>
            </a:r>
          </a:p>
          <a:p>
            <a:pPr marL="971550" lvl="1" indent="-514350">
              <a:buFont typeface="+mj-lt"/>
              <a:buAutoNum type="arabicPeriod"/>
            </a:pPr>
            <a:r>
              <a:rPr lang="en-GB" dirty="0"/>
              <a:t>Heat coffee.</a:t>
            </a:r>
          </a:p>
          <a:p>
            <a:pPr marL="971550" lvl="1" indent="-514350">
              <a:buFont typeface="+mj-lt"/>
              <a:buAutoNum type="arabicPeriod"/>
            </a:pPr>
            <a:r>
              <a:rPr lang="en-GB" dirty="0"/>
              <a:t>Pour coffee.</a:t>
            </a:r>
          </a:p>
        </p:txBody>
      </p:sp>
    </p:spTree>
    <p:extLst>
      <p:ext uri="{BB962C8B-B14F-4D97-AF65-F5344CB8AC3E}">
        <p14:creationId xmlns:p14="http://schemas.microsoft.com/office/powerpoint/2010/main" val="195168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Activity Diagram</a:t>
            </a:r>
          </a:p>
        </p:txBody>
      </p:sp>
      <p:sp>
        <p:nvSpPr>
          <p:cNvPr id="4" name="Content Placeholder 3">
            <a:extLst>
              <a:ext uri="{FF2B5EF4-FFF2-40B4-BE49-F238E27FC236}">
                <a16:creationId xmlns:a16="http://schemas.microsoft.com/office/drawing/2014/main" id="{9D783798-28BD-491E-BF57-958405BF7400}"/>
              </a:ext>
            </a:extLst>
          </p:cNvPr>
          <p:cNvSpPr>
            <a:spLocks noGrp="1"/>
          </p:cNvSpPr>
          <p:nvPr>
            <p:ph sz="half" idx="1"/>
          </p:nvPr>
        </p:nvSpPr>
        <p:spPr/>
        <p:txBody>
          <a:bodyPr>
            <a:normAutofit fontScale="92500" lnSpcReduction="20000"/>
          </a:bodyPr>
          <a:lstStyle/>
          <a:p>
            <a:pPr marL="0" indent="0">
              <a:buNone/>
            </a:pPr>
            <a:r>
              <a:rPr lang="en-GB" dirty="0"/>
              <a:t>Two flows of activity.</a:t>
            </a:r>
          </a:p>
          <a:p>
            <a:pPr marL="0" indent="0">
              <a:buNone/>
            </a:pPr>
            <a:r>
              <a:rPr lang="en-GB" dirty="0"/>
              <a:t>One:</a:t>
            </a:r>
          </a:p>
          <a:p>
            <a:pPr marL="971550" lvl="1" indent="-514350">
              <a:buFont typeface="+mj-lt"/>
              <a:buAutoNum type="arabicPeriod"/>
            </a:pPr>
            <a:r>
              <a:rPr lang="en-GB" dirty="0"/>
              <a:t>IF water IS EMPTY THEN Add Water</a:t>
            </a:r>
          </a:p>
          <a:p>
            <a:pPr marL="971550" lvl="1" indent="-514350">
              <a:buFont typeface="+mj-lt"/>
              <a:buAutoNum type="arabicPeriod"/>
            </a:pPr>
            <a:r>
              <a:rPr lang="en-GB" dirty="0"/>
              <a:t>IF coffee IS EMPTY THEN Add Coffee</a:t>
            </a:r>
          </a:p>
          <a:p>
            <a:pPr marL="971550" lvl="1" indent="-514350">
              <a:buFont typeface="+mj-lt"/>
              <a:buAutoNum type="arabicPeriod"/>
            </a:pPr>
            <a:r>
              <a:rPr lang="en-GB" dirty="0"/>
              <a:t>Heat Coffee</a:t>
            </a:r>
          </a:p>
          <a:p>
            <a:pPr marL="971550" lvl="1" indent="-514350">
              <a:buFont typeface="+mj-lt"/>
              <a:buAutoNum type="arabicPeriod"/>
            </a:pPr>
            <a:r>
              <a:rPr lang="en-GB" dirty="0"/>
              <a:t>Pour Coffee</a:t>
            </a:r>
          </a:p>
          <a:p>
            <a:pPr marL="0" indent="0">
              <a:buNone/>
            </a:pPr>
            <a:r>
              <a:rPr lang="en-GB" dirty="0"/>
              <a:t>Two:</a:t>
            </a:r>
          </a:p>
          <a:p>
            <a:pPr marL="971550" lvl="1" indent="-514350">
              <a:buFont typeface="+mj-lt"/>
              <a:buAutoNum type="arabicPeriod"/>
            </a:pPr>
            <a:r>
              <a:rPr lang="en-GB" dirty="0"/>
              <a:t>IF coffee IS EMPTY THEN Add Coffee</a:t>
            </a:r>
          </a:p>
          <a:p>
            <a:pPr marL="971550" lvl="1" indent="-514350">
              <a:buFont typeface="+mj-lt"/>
              <a:buAutoNum type="arabicPeriod"/>
            </a:pPr>
            <a:r>
              <a:rPr lang="en-GB" dirty="0"/>
              <a:t>IF water IS EMPTY THEN Add Water</a:t>
            </a:r>
          </a:p>
          <a:p>
            <a:pPr marL="971550" lvl="1" indent="-514350">
              <a:buFont typeface="+mj-lt"/>
              <a:buAutoNum type="arabicPeriod"/>
            </a:pPr>
            <a:r>
              <a:rPr lang="en-GB" dirty="0"/>
              <a:t>Heat Coffee</a:t>
            </a:r>
          </a:p>
          <a:p>
            <a:pPr marL="971550" lvl="1" indent="-514350">
              <a:buFont typeface="+mj-lt"/>
              <a:buAutoNum type="arabicPeriod"/>
            </a:pPr>
            <a:r>
              <a:rPr lang="en-GB" dirty="0"/>
              <a:t>Pour Coffee</a:t>
            </a:r>
          </a:p>
        </p:txBody>
      </p:sp>
      <p:pic>
        <p:nvPicPr>
          <p:cNvPr id="7" name="Content Placeholder 6">
            <a:extLst>
              <a:ext uri="{FF2B5EF4-FFF2-40B4-BE49-F238E27FC236}">
                <a16:creationId xmlns:a16="http://schemas.microsoft.com/office/drawing/2014/main" id="{8B73E2A4-0496-49A0-9F84-B390EC953C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6096" y="1825625"/>
            <a:ext cx="3953808" cy="4351338"/>
          </a:xfrm>
        </p:spPr>
      </p:pic>
    </p:spTree>
    <p:extLst>
      <p:ext uri="{BB962C8B-B14F-4D97-AF65-F5344CB8AC3E}">
        <p14:creationId xmlns:p14="http://schemas.microsoft.com/office/powerpoint/2010/main" val="361434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State Diagram</a:t>
            </a:r>
          </a:p>
        </p:txBody>
      </p:sp>
      <p:sp>
        <p:nvSpPr>
          <p:cNvPr id="4" name="Content Placeholder 3">
            <a:extLst>
              <a:ext uri="{FF2B5EF4-FFF2-40B4-BE49-F238E27FC236}">
                <a16:creationId xmlns:a16="http://schemas.microsoft.com/office/drawing/2014/main" id="{B3103A09-5EF1-4D56-924B-FF61E80925D5}"/>
              </a:ext>
            </a:extLst>
          </p:cNvPr>
          <p:cNvSpPr>
            <a:spLocks noGrp="1"/>
          </p:cNvSpPr>
          <p:nvPr>
            <p:ph sz="half" idx="1"/>
          </p:nvPr>
        </p:nvSpPr>
        <p:spPr/>
        <p:txBody>
          <a:bodyPr/>
          <a:lstStyle/>
          <a:p>
            <a:pPr marL="0" indent="0">
              <a:buNone/>
            </a:pPr>
            <a:r>
              <a:rPr lang="en-GB" dirty="0"/>
              <a:t>State transitions (from activity diagram):</a:t>
            </a:r>
          </a:p>
          <a:p>
            <a:pPr lvl="1"/>
            <a:r>
              <a:rPr lang="en-GB" dirty="0"/>
              <a:t>Add coffee.</a:t>
            </a:r>
          </a:p>
          <a:p>
            <a:pPr lvl="1"/>
            <a:r>
              <a:rPr lang="en-GB" dirty="0"/>
              <a:t>Add water.</a:t>
            </a:r>
          </a:p>
          <a:p>
            <a:pPr lvl="1"/>
            <a:r>
              <a:rPr lang="en-GB" dirty="0"/>
              <a:t>Switch on.</a:t>
            </a:r>
          </a:p>
          <a:p>
            <a:pPr lvl="1"/>
            <a:r>
              <a:rPr lang="en-GB" dirty="0"/>
              <a:t>Pour coffee.</a:t>
            </a:r>
          </a:p>
        </p:txBody>
      </p:sp>
      <p:sp>
        <p:nvSpPr>
          <p:cNvPr id="5" name="Content Placeholder 4">
            <a:extLst>
              <a:ext uri="{FF2B5EF4-FFF2-40B4-BE49-F238E27FC236}">
                <a16:creationId xmlns:a16="http://schemas.microsoft.com/office/drawing/2014/main" id="{CE83F61A-3A7F-41D5-BECA-A5C274ADF8B9}"/>
              </a:ext>
            </a:extLst>
          </p:cNvPr>
          <p:cNvSpPr>
            <a:spLocks noGrp="1"/>
          </p:cNvSpPr>
          <p:nvPr>
            <p:ph sz="half" idx="2"/>
          </p:nvPr>
        </p:nvSpPr>
        <p:spPr/>
        <p:txBody>
          <a:bodyPr/>
          <a:lstStyle/>
          <a:p>
            <a:pPr marL="0" indent="0">
              <a:buNone/>
            </a:pPr>
            <a:r>
              <a:rPr lang="en-GB" dirty="0"/>
              <a:t>State transition activity:</a:t>
            </a:r>
          </a:p>
          <a:p>
            <a:pPr marL="971550" lvl="1" indent="-514350">
              <a:buFont typeface="+mj-lt"/>
              <a:buAutoNum type="arabicPeriod"/>
            </a:pPr>
            <a:r>
              <a:rPr lang="en-GB" dirty="0"/>
              <a:t>When add coffee:</a:t>
            </a:r>
          </a:p>
          <a:p>
            <a:pPr marL="1428750" lvl="2" indent="-514350">
              <a:buFont typeface="+mj-lt"/>
              <a:buAutoNum type="arabicPeriod"/>
            </a:pPr>
            <a:r>
              <a:rPr lang="en-GB" dirty="0"/>
              <a:t>If empty, then coffee full.</a:t>
            </a:r>
          </a:p>
          <a:p>
            <a:pPr marL="1428750" lvl="2" indent="-514350">
              <a:buFont typeface="+mj-lt"/>
              <a:buAutoNum type="arabicPeriod"/>
            </a:pPr>
            <a:r>
              <a:rPr lang="en-GB" dirty="0"/>
              <a:t>If water full, then full.</a:t>
            </a:r>
          </a:p>
          <a:p>
            <a:pPr marL="971550" lvl="1" indent="-514350">
              <a:buFont typeface="+mj-lt"/>
              <a:buAutoNum type="arabicPeriod"/>
            </a:pPr>
            <a:r>
              <a:rPr lang="en-GB" dirty="0"/>
              <a:t>When add water:</a:t>
            </a:r>
          </a:p>
          <a:p>
            <a:pPr marL="1428750" lvl="2" indent="-514350">
              <a:buFont typeface="+mj-lt"/>
              <a:buAutoNum type="arabicPeriod"/>
            </a:pPr>
            <a:r>
              <a:rPr lang="en-GB" dirty="0"/>
              <a:t>If empty, then water full.</a:t>
            </a:r>
          </a:p>
          <a:p>
            <a:pPr marL="1428750" lvl="2" indent="-514350">
              <a:buFont typeface="+mj-lt"/>
              <a:buAutoNum type="arabicPeriod"/>
            </a:pPr>
            <a:r>
              <a:rPr lang="en-GB" dirty="0"/>
              <a:t>If coffee full, then full.</a:t>
            </a:r>
          </a:p>
          <a:p>
            <a:pPr marL="971550" lvl="1" indent="-514350">
              <a:buFont typeface="+mj-lt"/>
              <a:buAutoNum type="arabicPeriod"/>
            </a:pPr>
            <a:r>
              <a:rPr lang="en-GB" dirty="0"/>
              <a:t>When switch on then heating.</a:t>
            </a:r>
          </a:p>
          <a:p>
            <a:pPr marL="971550" lvl="1" indent="-514350">
              <a:buFont typeface="+mj-lt"/>
              <a:buAutoNum type="arabicPeriod"/>
            </a:pPr>
            <a:r>
              <a:rPr lang="en-GB" dirty="0"/>
              <a:t>When pour coffee then empty.</a:t>
            </a:r>
          </a:p>
        </p:txBody>
      </p:sp>
    </p:spTree>
    <p:extLst>
      <p:ext uri="{BB962C8B-B14F-4D97-AF65-F5344CB8AC3E}">
        <p14:creationId xmlns:p14="http://schemas.microsoft.com/office/powerpoint/2010/main" val="97653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State Diagram</a:t>
            </a:r>
          </a:p>
        </p:txBody>
      </p:sp>
      <p:pic>
        <p:nvPicPr>
          <p:cNvPr id="5" name="Content Placeholder 4">
            <a:extLst>
              <a:ext uri="{FF2B5EF4-FFF2-40B4-BE49-F238E27FC236}">
                <a16:creationId xmlns:a16="http://schemas.microsoft.com/office/drawing/2014/main" id="{8AFC430D-6A76-48A9-9620-FE8938E99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703" y="2111370"/>
            <a:ext cx="6858594" cy="3779848"/>
          </a:xfrm>
        </p:spPr>
      </p:pic>
    </p:spTree>
    <p:extLst>
      <p:ext uri="{BB962C8B-B14F-4D97-AF65-F5344CB8AC3E}">
        <p14:creationId xmlns:p14="http://schemas.microsoft.com/office/powerpoint/2010/main" val="5025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Class Diagram</a:t>
            </a:r>
          </a:p>
        </p:txBody>
      </p:sp>
      <p:sp>
        <p:nvSpPr>
          <p:cNvPr id="4" name="Content Placeholder 3">
            <a:extLst>
              <a:ext uri="{FF2B5EF4-FFF2-40B4-BE49-F238E27FC236}">
                <a16:creationId xmlns:a16="http://schemas.microsoft.com/office/drawing/2014/main" id="{1EB26126-281F-4807-82FE-742F7EB46D3D}"/>
              </a:ext>
            </a:extLst>
          </p:cNvPr>
          <p:cNvSpPr>
            <a:spLocks noGrp="1"/>
          </p:cNvSpPr>
          <p:nvPr>
            <p:ph sz="half" idx="1"/>
          </p:nvPr>
        </p:nvSpPr>
        <p:spPr/>
        <p:txBody>
          <a:bodyPr/>
          <a:lstStyle/>
          <a:p>
            <a:pPr marL="0" indent="0">
              <a:buNone/>
            </a:pPr>
            <a:r>
              <a:rPr lang="en-GB" dirty="0"/>
              <a:t>Two attributes:</a:t>
            </a:r>
          </a:p>
          <a:p>
            <a:pPr lvl="1"/>
            <a:r>
              <a:rPr lang="en-GB" dirty="0" err="1"/>
              <a:t>hasCoffee</a:t>
            </a:r>
            <a:endParaRPr lang="en-GB" dirty="0"/>
          </a:p>
          <a:p>
            <a:pPr lvl="1"/>
            <a:r>
              <a:rPr lang="en-GB" dirty="0" err="1"/>
              <a:t>hasWater</a:t>
            </a:r>
            <a:endParaRPr lang="en-GB" dirty="0"/>
          </a:p>
          <a:p>
            <a:pPr marL="0" indent="0">
              <a:buNone/>
            </a:pPr>
            <a:endParaRPr lang="en-GB" dirty="0"/>
          </a:p>
          <a:p>
            <a:pPr marL="0" indent="0">
              <a:buNone/>
            </a:pPr>
            <a:r>
              <a:rPr lang="en-GB" dirty="0"/>
              <a:t>Four methods:</a:t>
            </a:r>
          </a:p>
          <a:p>
            <a:pPr lvl="1"/>
            <a:r>
              <a:rPr lang="en-GB" dirty="0" err="1"/>
              <a:t>addWater</a:t>
            </a:r>
            <a:endParaRPr lang="en-GB" dirty="0"/>
          </a:p>
          <a:p>
            <a:pPr lvl="1"/>
            <a:r>
              <a:rPr lang="en-GB" dirty="0" err="1"/>
              <a:t>addCoffee</a:t>
            </a:r>
            <a:endParaRPr lang="en-GB" dirty="0"/>
          </a:p>
          <a:p>
            <a:pPr lvl="1"/>
            <a:r>
              <a:rPr lang="en-GB" dirty="0" err="1"/>
              <a:t>switchOn</a:t>
            </a:r>
            <a:endParaRPr lang="en-GB" dirty="0"/>
          </a:p>
          <a:p>
            <a:pPr lvl="1"/>
            <a:r>
              <a:rPr lang="en-GB" dirty="0" err="1"/>
              <a:t>pourCoffee</a:t>
            </a:r>
            <a:endParaRPr lang="en-GB" dirty="0"/>
          </a:p>
        </p:txBody>
      </p:sp>
      <p:pic>
        <p:nvPicPr>
          <p:cNvPr id="7" name="Content Placeholder 6">
            <a:extLst>
              <a:ext uri="{FF2B5EF4-FFF2-40B4-BE49-F238E27FC236}">
                <a16:creationId xmlns:a16="http://schemas.microsoft.com/office/drawing/2014/main" id="{175DD2A8-59C6-43DC-B162-D55029071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9547" y="2428875"/>
            <a:ext cx="4594625" cy="2809875"/>
          </a:xfrm>
        </p:spPr>
      </p:pic>
    </p:spTree>
    <p:extLst>
      <p:ext uri="{BB962C8B-B14F-4D97-AF65-F5344CB8AC3E}">
        <p14:creationId xmlns:p14="http://schemas.microsoft.com/office/powerpoint/2010/main" val="372829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9511A-329A-47BB-8636-AD82D219B303}"/>
              </a:ext>
            </a:extLst>
          </p:cNvPr>
          <p:cNvSpPr>
            <a:spLocks noGrp="1"/>
          </p:cNvSpPr>
          <p:nvPr>
            <p:ph type="title"/>
          </p:nvPr>
        </p:nvSpPr>
        <p:spPr/>
        <p:txBody>
          <a:bodyPr/>
          <a:lstStyle/>
          <a:p>
            <a:r>
              <a:rPr lang="en-GB" dirty="0"/>
              <a:t>Some UML Tips</a:t>
            </a:r>
          </a:p>
        </p:txBody>
      </p:sp>
      <p:sp>
        <p:nvSpPr>
          <p:cNvPr id="5" name="Text Placeholder 4">
            <a:extLst>
              <a:ext uri="{FF2B5EF4-FFF2-40B4-BE49-F238E27FC236}">
                <a16:creationId xmlns:a16="http://schemas.microsoft.com/office/drawing/2014/main" id="{AD37DDA2-C358-4B5D-92A0-EFB9A264C18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4902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UML Tips</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Allows you to visualise your code.</a:t>
            </a:r>
          </a:p>
          <a:p>
            <a:pPr marL="0" indent="0">
              <a:buNone/>
            </a:pPr>
            <a:endParaRPr lang="en-GB" dirty="0"/>
          </a:p>
          <a:p>
            <a:pPr marL="0" indent="0">
              <a:buNone/>
            </a:pPr>
            <a:r>
              <a:rPr lang="en-GB" dirty="0"/>
              <a:t>Designing software from the ground up in UML not a good idea.</a:t>
            </a:r>
          </a:p>
          <a:p>
            <a:pPr marL="0" indent="0">
              <a:buNone/>
            </a:pPr>
            <a:endParaRPr lang="en-GB" dirty="0"/>
          </a:p>
          <a:p>
            <a:pPr marL="0" indent="0">
              <a:buNone/>
            </a:pPr>
            <a:r>
              <a:rPr lang="en-GB" dirty="0"/>
              <a:t>Producing diagrams is not the job of the software engineer.</a:t>
            </a:r>
          </a:p>
          <a:p>
            <a:pPr marL="0" indent="0">
              <a:buNone/>
            </a:pPr>
            <a:endParaRPr lang="en-GB" dirty="0"/>
          </a:p>
          <a:p>
            <a:pPr marL="0" indent="0">
              <a:buNone/>
            </a:pPr>
            <a:r>
              <a:rPr lang="en-GB" dirty="0"/>
              <a:t>UML is large – don’t expect to understand it all.</a:t>
            </a:r>
          </a:p>
        </p:txBody>
      </p:sp>
    </p:spTree>
    <p:extLst>
      <p:ext uri="{BB962C8B-B14F-4D97-AF65-F5344CB8AC3E}">
        <p14:creationId xmlns:p14="http://schemas.microsoft.com/office/powerpoint/2010/main" val="156703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What UML Can Do</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Use cases allow communication with stakeholders.</a:t>
            </a:r>
          </a:p>
          <a:p>
            <a:pPr marL="0" indent="0">
              <a:buNone/>
            </a:pPr>
            <a:endParaRPr lang="en-GB" dirty="0"/>
          </a:p>
          <a:p>
            <a:pPr marL="0" indent="0">
              <a:buNone/>
            </a:pPr>
            <a:r>
              <a:rPr lang="en-GB" dirty="0"/>
              <a:t>Activity diagrams allow flowchart modelling which allows analysis, design, and communication with stakeholders.</a:t>
            </a:r>
          </a:p>
          <a:p>
            <a:pPr marL="0" indent="0">
              <a:buNone/>
            </a:pPr>
            <a:r>
              <a:rPr lang="en-GB" dirty="0"/>
              <a:t> </a:t>
            </a:r>
          </a:p>
          <a:p>
            <a:pPr marL="0" indent="0">
              <a:buNone/>
            </a:pPr>
            <a:r>
              <a:rPr lang="en-GB" dirty="0"/>
              <a:t>Class diagrams allow the visualisation of software architecture which is necessary when software becomes too complex.</a:t>
            </a:r>
          </a:p>
        </p:txBody>
      </p:sp>
    </p:spTree>
    <p:extLst>
      <p:ext uri="{BB962C8B-B14F-4D97-AF65-F5344CB8AC3E}">
        <p14:creationId xmlns:p14="http://schemas.microsoft.com/office/powerpoint/2010/main" val="76032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CACDB-DF9A-4D5D-8976-F7B0482F731A}"/>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4B001ADE-EAE6-4293-816C-F2AFDC8070E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592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Defined how to use UML in analysis and design, providing a possible five-step process to follow.</a:t>
            </a:r>
          </a:p>
          <a:p>
            <a:pPr marL="0" indent="0">
              <a:buNone/>
            </a:pPr>
            <a:endParaRPr lang="en-GB" dirty="0"/>
          </a:p>
          <a:p>
            <a:pPr marL="0" indent="0">
              <a:buNone/>
            </a:pPr>
            <a:r>
              <a:rPr lang="en-GB" dirty="0"/>
              <a:t>Described a case study of using UML in analysis and design, examining a coffee machine from use case analysis to class design.</a:t>
            </a:r>
          </a:p>
        </p:txBody>
      </p:sp>
    </p:spTree>
    <p:extLst>
      <p:ext uri="{BB962C8B-B14F-4D97-AF65-F5344CB8AC3E}">
        <p14:creationId xmlns:p14="http://schemas.microsoft.com/office/powerpoint/2010/main" val="338924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Using UML in Analysis and Design.</a:t>
            </a:r>
          </a:p>
          <a:p>
            <a:pPr marL="0" indent="0">
              <a:buNone/>
            </a:pPr>
            <a:endParaRPr lang="en-GB" dirty="0"/>
          </a:p>
          <a:p>
            <a:pPr marL="0" indent="0">
              <a:buNone/>
            </a:pPr>
            <a:r>
              <a:rPr lang="en-GB" dirty="0"/>
              <a:t>Case Study: Coffee Machine.</a:t>
            </a:r>
          </a:p>
          <a:p>
            <a:pPr marL="0" indent="0">
              <a:buNone/>
            </a:pPr>
            <a:endParaRPr lang="en-GB" dirty="0"/>
          </a:p>
          <a:p>
            <a:pPr marL="0" indent="0">
              <a:buNone/>
            </a:pPr>
            <a:r>
              <a:rPr lang="en-GB"/>
              <a:t>UML Tips.</a:t>
            </a:r>
            <a:endParaRPr lang="en-GB" dirty="0"/>
          </a:p>
        </p:txBody>
      </p:sp>
    </p:spTree>
    <p:extLst>
      <p:ext uri="{BB962C8B-B14F-4D97-AF65-F5344CB8AC3E}">
        <p14:creationId xmlns:p14="http://schemas.microsoft.com/office/powerpoint/2010/main" val="188586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7AB406A0-0C11-473C-93EC-BC51CACD9641}"/>
              </a:ext>
            </a:extLst>
          </p:cNvPr>
          <p:cNvSpPr>
            <a:spLocks noGrp="1"/>
          </p:cNvSpPr>
          <p:nvPr>
            <p:ph sz="half" idx="1"/>
          </p:nvPr>
        </p:nvSpPr>
        <p:spPr/>
        <p:txBody>
          <a:bodyPr/>
          <a:lstStyle/>
          <a:p>
            <a:pPr marL="0" indent="0">
              <a:buNone/>
            </a:pPr>
            <a:r>
              <a:rPr lang="en-GB" dirty="0"/>
              <a:t>Coffee Machine example adapted from UML @ Classroom.</a:t>
            </a:r>
          </a:p>
          <a:p>
            <a:pPr marL="0" indent="0">
              <a:buNone/>
            </a:pPr>
            <a:endParaRPr lang="en-GB" dirty="0"/>
          </a:p>
          <a:p>
            <a:pPr marL="0" indent="0">
              <a:buNone/>
            </a:pPr>
            <a:r>
              <a:rPr lang="en-GB" dirty="0"/>
              <a:t>Further UML case study examples available in the book.</a:t>
            </a:r>
          </a:p>
        </p:txBody>
      </p:sp>
      <p:pic>
        <p:nvPicPr>
          <p:cNvPr id="7" name="Content Placeholder 6">
            <a:extLst>
              <a:ext uri="{FF2B5EF4-FFF2-40B4-BE49-F238E27FC236}">
                <a16:creationId xmlns:a16="http://schemas.microsoft.com/office/drawing/2014/main" id="{D74A9576-E98D-461A-967A-E4BC6E6393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6980" y="1825625"/>
            <a:ext cx="3052040" cy="4351338"/>
          </a:xfrm>
        </p:spPr>
      </p:pic>
    </p:spTree>
    <p:extLst>
      <p:ext uri="{BB962C8B-B14F-4D97-AF65-F5344CB8AC3E}">
        <p14:creationId xmlns:p14="http://schemas.microsoft.com/office/powerpoint/2010/main" val="300341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64AB98-9E16-4903-9709-94B8C0BEE68B}"/>
              </a:ext>
            </a:extLst>
          </p:cNvPr>
          <p:cNvSpPr>
            <a:spLocks noGrp="1"/>
          </p:cNvSpPr>
          <p:nvPr>
            <p:ph type="title"/>
          </p:nvPr>
        </p:nvSpPr>
        <p:spPr/>
        <p:txBody>
          <a:bodyPr/>
          <a:lstStyle/>
          <a:p>
            <a:r>
              <a:rPr lang="en-GB" dirty="0"/>
              <a:t>UML in Analysis and Design</a:t>
            </a:r>
          </a:p>
        </p:txBody>
      </p:sp>
      <p:sp>
        <p:nvSpPr>
          <p:cNvPr id="5" name="Text Placeholder 4">
            <a:extLst>
              <a:ext uri="{FF2B5EF4-FFF2-40B4-BE49-F238E27FC236}">
                <a16:creationId xmlns:a16="http://schemas.microsoft.com/office/drawing/2014/main" id="{CE1D606F-D4CC-484D-8F9D-41004C5580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769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Main Advice</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lstStyle/>
          <a:p>
            <a:pPr marL="0" indent="0">
              <a:buNone/>
            </a:pPr>
            <a:r>
              <a:rPr lang="en-GB" dirty="0"/>
              <a:t>Do not try and do full system analysis and design in UML.</a:t>
            </a:r>
          </a:p>
          <a:p>
            <a:pPr marL="0" indent="0">
              <a:buNone/>
            </a:pPr>
            <a:endParaRPr lang="en-GB" dirty="0"/>
          </a:p>
          <a:p>
            <a:pPr marL="0" indent="0">
              <a:buNone/>
            </a:pPr>
            <a:r>
              <a:rPr lang="en-GB" dirty="0"/>
              <a:t>Diagrams are not what the customer paid for.</a:t>
            </a:r>
          </a:p>
          <a:p>
            <a:pPr marL="0" indent="0">
              <a:buNone/>
            </a:pPr>
            <a:endParaRPr lang="en-GB" dirty="0"/>
          </a:p>
          <a:p>
            <a:pPr marL="0" indent="0">
              <a:buNone/>
            </a:pPr>
            <a:r>
              <a:rPr lang="en-GB" dirty="0"/>
              <a:t>It is not generally recommended.</a:t>
            </a:r>
          </a:p>
          <a:p>
            <a:pPr marL="0" indent="0">
              <a:buNone/>
            </a:pPr>
            <a:endParaRPr lang="en-GB" dirty="0"/>
          </a:p>
          <a:p>
            <a:pPr marL="0" indent="0">
              <a:buNone/>
            </a:pPr>
            <a:r>
              <a:rPr lang="en-GB" dirty="0"/>
              <a:t>Use as a standardised diagramming technique to support the main development work.</a:t>
            </a:r>
          </a:p>
        </p:txBody>
      </p:sp>
    </p:spTree>
    <p:extLst>
      <p:ext uri="{BB962C8B-B14F-4D97-AF65-F5344CB8AC3E}">
        <p14:creationId xmlns:p14="http://schemas.microsoft.com/office/powerpoint/2010/main" val="35327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A Basic UML Workflow</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normAutofit fontScale="92500" lnSpcReduction="20000"/>
          </a:bodyPr>
          <a:lstStyle/>
          <a:p>
            <a:pPr marL="514350" indent="-514350">
              <a:buFont typeface="+mj-lt"/>
              <a:buAutoNum type="arabicPeriod"/>
            </a:pPr>
            <a:r>
              <a:rPr lang="en-GB" dirty="0"/>
              <a:t>Produce use case diagrams to analyse the use cases needed for the system.</a:t>
            </a:r>
          </a:p>
          <a:p>
            <a:pPr marL="514350" indent="-514350">
              <a:buFont typeface="+mj-lt"/>
              <a:buAutoNum type="arabicPeriod"/>
            </a:pPr>
            <a:r>
              <a:rPr lang="en-GB" dirty="0"/>
              <a:t>Produce activity diagrams to analyse and design the flow of activity through the system.  This should include the use cases defined in step 1.</a:t>
            </a:r>
          </a:p>
          <a:p>
            <a:pPr marL="514350" indent="-514350">
              <a:buFont typeface="+mj-lt"/>
              <a:buAutoNum type="arabicPeriod"/>
            </a:pPr>
            <a:r>
              <a:rPr lang="en-GB" dirty="0"/>
              <a:t>Produce state diagrams to analyse and design the changes in state that occur as the application occurs.  The activities help us define the different state transitions and must all be covered.</a:t>
            </a:r>
          </a:p>
          <a:p>
            <a:pPr marL="514350" indent="-514350">
              <a:buFont typeface="+mj-lt"/>
              <a:buAutoNum type="arabicPeriod"/>
            </a:pPr>
            <a:r>
              <a:rPr lang="en-GB" dirty="0"/>
              <a:t>Produce a class diagram to design the classes required to meet the activity and state diagram requirements.  This takes some skill to divide up the functionality and data into chunks.</a:t>
            </a:r>
          </a:p>
          <a:p>
            <a:pPr marL="514350" indent="-514350">
              <a:buFont typeface="+mj-lt"/>
              <a:buAutoNum type="arabicPeriod"/>
            </a:pPr>
            <a:r>
              <a:rPr lang="en-GB" dirty="0"/>
              <a:t>Produce a sequence diagram to design how objects interact to solve the use cases.  This comes from our activity and state diagrams.</a:t>
            </a:r>
          </a:p>
        </p:txBody>
      </p:sp>
    </p:spTree>
    <p:extLst>
      <p:ext uri="{BB962C8B-B14F-4D97-AF65-F5344CB8AC3E}">
        <p14:creationId xmlns:p14="http://schemas.microsoft.com/office/powerpoint/2010/main" val="156389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60A89F-6258-4182-905B-B09EA4F68882}"/>
              </a:ext>
            </a:extLst>
          </p:cNvPr>
          <p:cNvSpPr>
            <a:spLocks noGrp="1"/>
          </p:cNvSpPr>
          <p:nvPr>
            <p:ph type="title"/>
          </p:nvPr>
        </p:nvSpPr>
        <p:spPr/>
        <p:txBody>
          <a:bodyPr/>
          <a:lstStyle/>
          <a:p>
            <a:r>
              <a:rPr lang="en-GB" dirty="0"/>
              <a:t>Coffee Machine Case Study</a:t>
            </a:r>
          </a:p>
        </p:txBody>
      </p:sp>
      <p:sp>
        <p:nvSpPr>
          <p:cNvPr id="5" name="Text Placeholder 4">
            <a:extLst>
              <a:ext uri="{FF2B5EF4-FFF2-40B4-BE49-F238E27FC236}">
                <a16:creationId xmlns:a16="http://schemas.microsoft.com/office/drawing/2014/main" id="{9C618EDB-D1BB-4758-A3A6-CEDBF73D842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121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8D842-A219-49FA-B5F0-74B7C7F6DEC0}"/>
              </a:ext>
            </a:extLst>
          </p:cNvPr>
          <p:cNvSpPr>
            <a:spLocks noGrp="1"/>
          </p:cNvSpPr>
          <p:nvPr>
            <p:ph type="title"/>
          </p:nvPr>
        </p:nvSpPr>
        <p:spPr/>
        <p:txBody>
          <a:bodyPr/>
          <a:lstStyle/>
          <a:p>
            <a:r>
              <a:rPr lang="en-GB" dirty="0"/>
              <a:t>Coffee Machine</a:t>
            </a:r>
          </a:p>
        </p:txBody>
      </p:sp>
      <p:sp>
        <p:nvSpPr>
          <p:cNvPr id="5" name="Content Placeholder 4">
            <a:extLst>
              <a:ext uri="{FF2B5EF4-FFF2-40B4-BE49-F238E27FC236}">
                <a16:creationId xmlns:a16="http://schemas.microsoft.com/office/drawing/2014/main" id="{E39B1A00-0E1F-4AED-947D-FE90BFA952A1}"/>
              </a:ext>
            </a:extLst>
          </p:cNvPr>
          <p:cNvSpPr>
            <a:spLocks noGrp="1"/>
          </p:cNvSpPr>
          <p:nvPr>
            <p:ph sz="half" idx="1"/>
          </p:nvPr>
        </p:nvSpPr>
        <p:spPr/>
        <p:txBody>
          <a:bodyPr/>
          <a:lstStyle/>
          <a:p>
            <a:pPr marL="0" indent="0">
              <a:buNone/>
            </a:pPr>
            <a:r>
              <a:rPr lang="en-GB" dirty="0"/>
              <a:t>The coffee machine can only hold enough coffee to make one cup.</a:t>
            </a:r>
          </a:p>
          <a:p>
            <a:pPr marL="0" indent="0">
              <a:buNone/>
            </a:pPr>
            <a:endParaRPr lang="en-GB" dirty="0"/>
          </a:p>
          <a:p>
            <a:pPr marL="0" indent="0">
              <a:buNone/>
            </a:pPr>
            <a:r>
              <a:rPr lang="en-GB" dirty="0"/>
              <a:t>The coffee machine can only hold enough water to make one cup.</a:t>
            </a:r>
          </a:p>
          <a:p>
            <a:pPr marL="0" indent="0">
              <a:buNone/>
            </a:pPr>
            <a:endParaRPr lang="en-GB" dirty="0"/>
          </a:p>
          <a:p>
            <a:pPr marL="0" indent="0">
              <a:buNone/>
            </a:pPr>
            <a:r>
              <a:rPr lang="en-GB" dirty="0"/>
              <a:t>Otherwise, it is just a coffee machine.</a:t>
            </a:r>
          </a:p>
        </p:txBody>
      </p:sp>
      <p:pic>
        <p:nvPicPr>
          <p:cNvPr id="8" name="Content Placeholder 7">
            <a:extLst>
              <a:ext uri="{FF2B5EF4-FFF2-40B4-BE49-F238E27FC236}">
                <a16:creationId xmlns:a16="http://schemas.microsoft.com/office/drawing/2014/main" id="{574E503E-4167-4ACB-9F23-E7F4AB21F3B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15187" y="2453481"/>
            <a:ext cx="3095625" cy="3095625"/>
          </a:xfrm>
        </p:spPr>
      </p:pic>
      <p:sp>
        <p:nvSpPr>
          <p:cNvPr id="9" name="TextBox 8">
            <a:extLst>
              <a:ext uri="{FF2B5EF4-FFF2-40B4-BE49-F238E27FC236}">
                <a16:creationId xmlns:a16="http://schemas.microsoft.com/office/drawing/2014/main" id="{B2E0399B-67C7-4F52-997D-842EBE0EC625}"/>
              </a:ext>
            </a:extLst>
          </p:cNvPr>
          <p:cNvSpPr txBox="1"/>
          <p:nvPr/>
        </p:nvSpPr>
        <p:spPr>
          <a:xfrm>
            <a:off x="7215187" y="5549106"/>
            <a:ext cx="3095625" cy="230832"/>
          </a:xfrm>
          <a:prstGeom prst="rect">
            <a:avLst/>
          </a:prstGeom>
          <a:noFill/>
        </p:spPr>
        <p:txBody>
          <a:bodyPr wrap="square" rtlCol="0">
            <a:spAutoFit/>
          </a:bodyPr>
          <a:lstStyle/>
          <a:p>
            <a:r>
              <a:rPr lang="en-GB" sz="900">
                <a:hlinkClick r:id="rId3" tooltip="http://hipmamasplace.com/2012/01/when-was-last-time-you-cleaned.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127009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Use Cases</a:t>
            </a:r>
          </a:p>
        </p:txBody>
      </p:sp>
      <p:sp>
        <p:nvSpPr>
          <p:cNvPr id="3" name="Content Placeholder 2">
            <a:extLst>
              <a:ext uri="{FF2B5EF4-FFF2-40B4-BE49-F238E27FC236}">
                <a16:creationId xmlns:a16="http://schemas.microsoft.com/office/drawing/2014/main" id="{EC716C94-F19D-4AF3-958D-5042DCAB885A}"/>
              </a:ext>
            </a:extLst>
          </p:cNvPr>
          <p:cNvSpPr>
            <a:spLocks noGrp="1"/>
          </p:cNvSpPr>
          <p:nvPr>
            <p:ph idx="1"/>
          </p:nvPr>
        </p:nvSpPr>
        <p:spPr/>
        <p:txBody>
          <a:bodyPr>
            <a:normAutofit lnSpcReduction="10000"/>
          </a:bodyPr>
          <a:lstStyle/>
          <a:p>
            <a:pPr marL="0" indent="0">
              <a:buNone/>
            </a:pPr>
            <a:r>
              <a:rPr lang="en-GB" dirty="0"/>
              <a:t>Think about what you can do with a coffee machine:</a:t>
            </a:r>
          </a:p>
          <a:p>
            <a:pPr lvl="1"/>
            <a:r>
              <a:rPr lang="en-GB" dirty="0"/>
              <a:t>Add water to the coffee machine.</a:t>
            </a:r>
          </a:p>
          <a:p>
            <a:pPr lvl="1"/>
            <a:r>
              <a:rPr lang="en-GB" dirty="0"/>
              <a:t>Add coffee to the coffee machine.</a:t>
            </a:r>
          </a:p>
          <a:p>
            <a:pPr lvl="1"/>
            <a:r>
              <a:rPr lang="en-GB" dirty="0"/>
              <a:t>Switch the coffee machine on.</a:t>
            </a:r>
          </a:p>
          <a:p>
            <a:pPr lvl="1"/>
            <a:r>
              <a:rPr lang="en-GB" dirty="0"/>
              <a:t>Pour coffee.</a:t>
            </a:r>
          </a:p>
          <a:p>
            <a:pPr marL="0" indent="0">
              <a:buNone/>
            </a:pPr>
            <a:endParaRPr lang="en-GB" dirty="0"/>
          </a:p>
          <a:p>
            <a:pPr marL="0" indent="0">
              <a:buNone/>
            </a:pPr>
            <a:r>
              <a:rPr lang="en-GB" dirty="0"/>
              <a:t>We translate these into use cases:</a:t>
            </a:r>
          </a:p>
          <a:p>
            <a:pPr lvl="1"/>
            <a:r>
              <a:rPr lang="en-GB" dirty="0"/>
              <a:t>Add Water.</a:t>
            </a:r>
          </a:p>
          <a:p>
            <a:pPr lvl="1"/>
            <a:r>
              <a:rPr lang="en-GB" dirty="0"/>
              <a:t>Add Coffee.</a:t>
            </a:r>
          </a:p>
          <a:p>
            <a:pPr lvl="1"/>
            <a:r>
              <a:rPr lang="en-GB" dirty="0"/>
              <a:t>Turn On.</a:t>
            </a:r>
          </a:p>
          <a:p>
            <a:pPr lvl="1"/>
            <a:r>
              <a:rPr lang="en-GB" dirty="0"/>
              <a:t>Pour Coffee.</a:t>
            </a:r>
          </a:p>
        </p:txBody>
      </p:sp>
    </p:spTree>
    <p:extLst>
      <p:ext uri="{BB962C8B-B14F-4D97-AF65-F5344CB8AC3E}">
        <p14:creationId xmlns:p14="http://schemas.microsoft.com/office/powerpoint/2010/main" val="61830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1FD-79E5-46E9-9781-88D44C9ECF55}"/>
              </a:ext>
            </a:extLst>
          </p:cNvPr>
          <p:cNvSpPr>
            <a:spLocks noGrp="1"/>
          </p:cNvSpPr>
          <p:nvPr>
            <p:ph type="title"/>
          </p:nvPr>
        </p:nvSpPr>
        <p:spPr/>
        <p:txBody>
          <a:bodyPr/>
          <a:lstStyle/>
          <a:p>
            <a:r>
              <a:rPr lang="en-GB" dirty="0"/>
              <a:t>Use Case Diagram</a:t>
            </a:r>
          </a:p>
        </p:txBody>
      </p:sp>
      <p:pic>
        <p:nvPicPr>
          <p:cNvPr id="5" name="Content Placeholder 4">
            <a:extLst>
              <a:ext uri="{FF2B5EF4-FFF2-40B4-BE49-F238E27FC236}">
                <a16:creationId xmlns:a16="http://schemas.microsoft.com/office/drawing/2014/main" id="{36E8CA48-27E8-4108-9EFE-F267C14A6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688" y="1609725"/>
            <a:ext cx="5730625" cy="5019754"/>
          </a:xfrm>
        </p:spPr>
      </p:pic>
    </p:spTree>
    <p:extLst>
      <p:ext uri="{BB962C8B-B14F-4D97-AF65-F5344CB8AC3E}">
        <p14:creationId xmlns:p14="http://schemas.microsoft.com/office/powerpoint/2010/main" val="811879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665</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UML Workflow</vt:lpstr>
      <vt:lpstr>Overview</vt:lpstr>
      <vt:lpstr>UML in Analysis and Design</vt:lpstr>
      <vt:lpstr>Main Advice</vt:lpstr>
      <vt:lpstr>A Basic UML Workflow</vt:lpstr>
      <vt:lpstr>Coffee Machine Case Study</vt:lpstr>
      <vt:lpstr>Coffee Machine</vt:lpstr>
      <vt:lpstr>Use Cases</vt:lpstr>
      <vt:lpstr>Use Case Diagram</vt:lpstr>
      <vt:lpstr>Activity Diagram</vt:lpstr>
      <vt:lpstr>Activity Diagram</vt:lpstr>
      <vt:lpstr>State Diagram</vt:lpstr>
      <vt:lpstr>State Diagram</vt:lpstr>
      <vt:lpstr>Class Diagram</vt:lpstr>
      <vt:lpstr>Some UML Tips</vt:lpstr>
      <vt:lpstr>UML Tips</vt:lpstr>
      <vt:lpstr>What UML Can Do</vt:lpstr>
      <vt:lpstr>Summary</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Workflow</dc:title>
  <dc:creator>Kevin Chalmers</dc:creator>
  <cp:lastModifiedBy>Kevin Chalmers</cp:lastModifiedBy>
  <cp:revision>8</cp:revision>
  <dcterms:created xsi:type="dcterms:W3CDTF">2019-02-17T19:35:15Z</dcterms:created>
  <dcterms:modified xsi:type="dcterms:W3CDTF">2019-02-17T19:58:38Z</dcterms:modified>
</cp:coreProperties>
</file>