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8" r:id="rId31"/>
    <p:sldId id="289" r:id="rId32"/>
    <p:sldId id="290" r:id="rId33"/>
    <p:sldId id="284"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40" d="100"/>
          <a:sy n="40" d="100"/>
        </p:scale>
        <p:origin x="3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E65F-E3DA-4236-87AE-9A1897306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8549918-B46A-4AFF-A2EE-27849E6F4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51C8DD-A16E-4E3C-BCAF-F3AFD9F25952}"/>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497BA662-9CC0-459E-8266-1BD66E3223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FFBF86-FB8F-482E-831A-0A481CB827E5}"/>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213578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0E0E-867E-4D36-B68D-E9773DE366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C56D58-881A-4270-8E75-B17C54CEC5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3782A7-2CF5-4A07-A617-95A0F7E6676D}"/>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05409C67-0CB0-469B-BE52-41A07BC4E9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76FD75-4FE7-4EDC-BEB3-40C77F17DB50}"/>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125272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DF294-B2E8-4C05-B511-202CA7875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973566-9243-4E16-8CD0-0BDDF4B2A3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08AEFA-8400-4B97-858D-A10E1F2961C9}"/>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595964B5-3D93-4E73-BA4C-3F6EAF3FEF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6AD3E-55A6-4F8D-A9B8-AB7D1F0A3AAA}"/>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30056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A7E5-64B5-4459-A3F3-23CD9FE031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7D31CB-1D5E-45B4-AB29-9835C261C2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53FF64-4E15-4D49-998C-EF52D61FF1A9}"/>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612A7397-77B9-4D1C-88DE-DB93D16189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39D37F-3511-4239-9EDF-2C248655B784}"/>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113427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EC52-7479-4F03-9670-26A4ADAE4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21EB825-6A16-4937-8752-ED305E1AB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D3A45E-0EF0-4333-A7AC-1ED7E5836E48}"/>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15DE25D7-EB68-4022-B0F3-24265C2895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530CBB-04F1-4A65-87D2-08690F04C8E1}"/>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417004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25D4-CBE5-4D68-BBB0-F82304C696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ADA188-CB25-4CC1-81B6-0D425E1589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ED8E833-70C6-4CE3-B7D5-5FBD76DF28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47A2E2-090F-464E-A713-7CA796A610C8}"/>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6" name="Footer Placeholder 5">
            <a:extLst>
              <a:ext uri="{FF2B5EF4-FFF2-40B4-BE49-F238E27FC236}">
                <a16:creationId xmlns:a16="http://schemas.microsoft.com/office/drawing/2014/main" id="{37BA4D8B-BDBA-4CF6-B6FB-D9C0362108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F49633-B11C-440C-A79A-79F6E051A174}"/>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323185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3839-27D8-4CC9-A8AC-C8C974B390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BDD575-BAAE-4025-863E-738E70069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8F18CC-BF8A-4F99-9782-72C710D740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DB4A22C-5400-48D4-955C-0390F1F0B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8DE7EF-8DFD-48C2-9C57-AB0CD57E71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FA48E1-B114-46FF-B40C-EB4C59E9098C}"/>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8" name="Footer Placeholder 7">
            <a:extLst>
              <a:ext uri="{FF2B5EF4-FFF2-40B4-BE49-F238E27FC236}">
                <a16:creationId xmlns:a16="http://schemas.microsoft.com/office/drawing/2014/main" id="{8640C87A-478B-4CE3-A161-EBE8A2497F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49A923-12E3-4EC3-9569-5CE9C2FFC02A}"/>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244923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7267-2232-424E-9248-13BE0A042E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532F7A0-D870-4814-B1B8-09E88C2C9E43}"/>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4" name="Footer Placeholder 3">
            <a:extLst>
              <a:ext uri="{FF2B5EF4-FFF2-40B4-BE49-F238E27FC236}">
                <a16:creationId xmlns:a16="http://schemas.microsoft.com/office/drawing/2014/main" id="{D22490A8-4E12-443F-85CF-B92C091004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FA9C07-E787-4913-92CF-83888F777365}"/>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151647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318C-944D-4197-90C3-EE3A37D9301D}"/>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3" name="Footer Placeholder 2">
            <a:extLst>
              <a:ext uri="{FF2B5EF4-FFF2-40B4-BE49-F238E27FC236}">
                <a16:creationId xmlns:a16="http://schemas.microsoft.com/office/drawing/2014/main" id="{B6D4161B-4AAB-456B-B5E2-B1AA0BD8CF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25E00A-9BDB-45D0-AF25-6C4F181E7068}"/>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3671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D4EF-5B7C-4C25-9A74-49241EF58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3FB28A-5394-42ED-ACE4-0A8F35464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CDC14B-8F81-4FBB-9D5B-937CDCFF0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A2EED-5EE7-4FAE-BB37-CBCCF2712308}"/>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6" name="Footer Placeholder 5">
            <a:extLst>
              <a:ext uri="{FF2B5EF4-FFF2-40B4-BE49-F238E27FC236}">
                <a16:creationId xmlns:a16="http://schemas.microsoft.com/office/drawing/2014/main" id="{6929F099-19DB-4784-9394-3E06CEC852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A4901-537C-4106-8B7A-C131C1E9F394}"/>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234872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7DE6-3BD7-49E0-BC09-B6E60C279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5043B4-DB8F-4E92-BCDD-9A7288956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BEC8DC-2BAB-4B92-BC87-68E25B2DA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636680-4351-4756-8748-48D3A881DA1B}"/>
              </a:ext>
            </a:extLst>
          </p:cNvPr>
          <p:cNvSpPr>
            <a:spLocks noGrp="1"/>
          </p:cNvSpPr>
          <p:nvPr>
            <p:ph type="dt" sz="half" idx="10"/>
          </p:nvPr>
        </p:nvSpPr>
        <p:spPr/>
        <p:txBody>
          <a:bodyPr/>
          <a:lstStyle/>
          <a:p>
            <a:fld id="{805F3414-EBBD-4897-A86D-7BBF1E27D24C}" type="datetimeFigureOut">
              <a:rPr lang="en-GB" smtClean="0"/>
              <a:t>24/02/2019</a:t>
            </a:fld>
            <a:endParaRPr lang="en-GB"/>
          </a:p>
        </p:txBody>
      </p:sp>
      <p:sp>
        <p:nvSpPr>
          <p:cNvPr id="6" name="Footer Placeholder 5">
            <a:extLst>
              <a:ext uri="{FF2B5EF4-FFF2-40B4-BE49-F238E27FC236}">
                <a16:creationId xmlns:a16="http://schemas.microsoft.com/office/drawing/2014/main" id="{824177D5-3170-4B9A-9AB6-196BF24C24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7CB0CC-3A6B-4040-9C4C-24206FA39424}"/>
              </a:ext>
            </a:extLst>
          </p:cNvPr>
          <p:cNvSpPr>
            <a:spLocks noGrp="1"/>
          </p:cNvSpPr>
          <p:nvPr>
            <p:ph type="sldNum" sz="quarter" idx="12"/>
          </p:nvPr>
        </p:nvSpPr>
        <p:spPr/>
        <p:txBody>
          <a:bodyPr/>
          <a:lstStyle/>
          <a:p>
            <a:fld id="{EA9FBDC3-D08C-4BA0-8E3D-2F0D41A9BB08}" type="slidenum">
              <a:rPr lang="en-GB" smtClean="0"/>
              <a:t>‹#›</a:t>
            </a:fld>
            <a:endParaRPr lang="en-GB"/>
          </a:p>
        </p:txBody>
      </p:sp>
    </p:spTree>
    <p:extLst>
      <p:ext uri="{BB962C8B-B14F-4D97-AF65-F5344CB8AC3E}">
        <p14:creationId xmlns:p14="http://schemas.microsoft.com/office/powerpoint/2010/main" val="100568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BBE6C-D2AD-41ED-8E85-75C8CF4D7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0ADC86-9058-4FEB-AAE1-5FFF14D26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35422B-D099-4FBE-ACCB-11710A919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F3414-EBBD-4897-A86D-7BBF1E27D24C}" type="datetimeFigureOut">
              <a:rPr lang="en-GB" smtClean="0"/>
              <a:t>24/02/2019</a:t>
            </a:fld>
            <a:endParaRPr lang="en-GB"/>
          </a:p>
        </p:txBody>
      </p:sp>
      <p:sp>
        <p:nvSpPr>
          <p:cNvPr id="5" name="Footer Placeholder 4">
            <a:extLst>
              <a:ext uri="{FF2B5EF4-FFF2-40B4-BE49-F238E27FC236}">
                <a16:creationId xmlns:a16="http://schemas.microsoft.com/office/drawing/2014/main" id="{1D04F2D4-20B5-4F03-B7F1-53C661715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57AD509-180A-4290-BBA3-4481B726B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FBDC3-D08C-4BA0-8E3D-2F0D41A9BB08}" type="slidenum">
              <a:rPr lang="en-GB" smtClean="0"/>
              <a:t>‹#›</a:t>
            </a:fld>
            <a:endParaRPr lang="en-GB"/>
          </a:p>
        </p:txBody>
      </p:sp>
    </p:spTree>
    <p:extLst>
      <p:ext uri="{BB962C8B-B14F-4D97-AF65-F5344CB8AC3E}">
        <p14:creationId xmlns:p14="http://schemas.microsoft.com/office/powerpoint/2010/main" val="264316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ketchplanations.com/post/148444971766/information-radiator-shares-information"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The_Normal_Distribution.svg"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questions/49206560/performance-metrics-in-kubernetes-dashboard-missing-in-azure-kubernetes-deployme"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riteabout.net/2016/12/21/there-is-no-devops-without-feature-flags/"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itsm.de/change-management-en" TargetMode="External"/><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geek-and-poke.com/geekandpoke/2012/4/4/recently-during-code-review.html" TargetMode="External"/><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benlinders.com/tag/defect-prevention/page/4/"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vimeo.com/202115071"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FC59-5B25-43E8-B02D-611F112ED096}"/>
              </a:ext>
            </a:extLst>
          </p:cNvPr>
          <p:cNvSpPr>
            <a:spLocks noGrp="1"/>
          </p:cNvSpPr>
          <p:nvPr>
            <p:ph type="ctrTitle"/>
          </p:nvPr>
        </p:nvSpPr>
        <p:spPr/>
        <p:txBody>
          <a:bodyPr/>
          <a:lstStyle/>
          <a:p>
            <a:r>
              <a:rPr lang="en-GB" dirty="0"/>
              <a:t>The Second Way of DevOps:</a:t>
            </a:r>
            <a:br>
              <a:rPr lang="en-GB" dirty="0"/>
            </a:br>
            <a:r>
              <a:rPr lang="en-GB" dirty="0"/>
              <a:t>Feedback</a:t>
            </a:r>
          </a:p>
        </p:txBody>
      </p:sp>
      <p:sp>
        <p:nvSpPr>
          <p:cNvPr id="3" name="Subtitle 2">
            <a:extLst>
              <a:ext uri="{FF2B5EF4-FFF2-40B4-BE49-F238E27FC236}">
                <a16:creationId xmlns:a16="http://schemas.microsoft.com/office/drawing/2014/main" id="{B8C2E014-9307-4218-8FD6-7273BAC19685}"/>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263103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Create Self-service Access to Telemetry and Information Radiators</a:t>
            </a:r>
          </a:p>
        </p:txBody>
      </p:sp>
      <p:sp>
        <p:nvSpPr>
          <p:cNvPr id="4" name="Content Placeholder 3">
            <a:extLst>
              <a:ext uri="{FF2B5EF4-FFF2-40B4-BE49-F238E27FC236}">
                <a16:creationId xmlns:a16="http://schemas.microsoft.com/office/drawing/2014/main" id="{C26F02FD-A071-4932-BD30-B2AD019F0E59}"/>
              </a:ext>
            </a:extLst>
          </p:cNvPr>
          <p:cNvSpPr>
            <a:spLocks noGrp="1"/>
          </p:cNvSpPr>
          <p:nvPr>
            <p:ph sz="half" idx="1"/>
          </p:nvPr>
        </p:nvSpPr>
        <p:spPr/>
        <p:txBody>
          <a:bodyPr/>
          <a:lstStyle/>
          <a:p>
            <a:pPr marL="0" indent="0">
              <a:buNone/>
            </a:pPr>
            <a:r>
              <a:rPr lang="en-GB" dirty="0"/>
              <a:t>Information Radiator:</a:t>
            </a:r>
          </a:p>
          <a:p>
            <a:pPr lvl="1"/>
            <a:r>
              <a:rPr lang="en-GB" dirty="0"/>
              <a:t>The generic term for any of a number of handwritten, drawn, printed, or electronic displays which a team places in a highly visible location, so that all team members as well as passers - by can see the latest information at a glance: count of automated tests, velocity, incident reports, continuous integration status, and so on.</a:t>
            </a:r>
          </a:p>
        </p:txBody>
      </p:sp>
      <p:pic>
        <p:nvPicPr>
          <p:cNvPr id="7" name="Content Placeholder 6">
            <a:extLst>
              <a:ext uri="{FF2B5EF4-FFF2-40B4-BE49-F238E27FC236}">
                <a16:creationId xmlns:a16="http://schemas.microsoft.com/office/drawing/2014/main" id="{0A2EE0C0-3AB4-4A6E-8ACA-53F4B13BA12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77000" y="2053431"/>
            <a:ext cx="4572000" cy="3895725"/>
          </a:xfrm>
        </p:spPr>
      </p:pic>
      <p:sp>
        <p:nvSpPr>
          <p:cNvPr id="8" name="TextBox 7">
            <a:extLst>
              <a:ext uri="{FF2B5EF4-FFF2-40B4-BE49-F238E27FC236}">
                <a16:creationId xmlns:a16="http://schemas.microsoft.com/office/drawing/2014/main" id="{0B534B65-7E68-4318-AC0D-203E276AF373}"/>
              </a:ext>
            </a:extLst>
          </p:cNvPr>
          <p:cNvSpPr txBox="1"/>
          <p:nvPr/>
        </p:nvSpPr>
        <p:spPr>
          <a:xfrm>
            <a:off x="6477000" y="5949156"/>
            <a:ext cx="4572000" cy="230832"/>
          </a:xfrm>
          <a:prstGeom prst="rect">
            <a:avLst/>
          </a:prstGeom>
          <a:noFill/>
        </p:spPr>
        <p:txBody>
          <a:bodyPr wrap="square" rtlCol="0">
            <a:spAutoFit/>
          </a:bodyPr>
          <a:lstStyle/>
          <a:p>
            <a:r>
              <a:rPr lang="en-GB" sz="900">
                <a:hlinkClick r:id="rId3" tooltip="http://www.sketchplanations.com/post/148444971766/information-radiator-shares-information"/>
              </a:rPr>
              <a:t>This Photo</a:t>
            </a:r>
            <a:r>
              <a:rPr lang="en-GB" sz="900"/>
              <a:t> by Unknown Author is licensed under </a:t>
            </a:r>
            <a:r>
              <a:rPr lang="en-GB" sz="900">
                <a:hlinkClick r:id="rId4" tooltip="https://creativecommons.org/licenses/by-nc/3.0/"/>
              </a:rPr>
              <a:t>CC BY-NC</a:t>
            </a:r>
            <a:endParaRPr lang="en-GB" sz="900"/>
          </a:p>
        </p:txBody>
      </p:sp>
    </p:spTree>
    <p:extLst>
      <p:ext uri="{BB962C8B-B14F-4D97-AF65-F5344CB8AC3E}">
        <p14:creationId xmlns:p14="http://schemas.microsoft.com/office/powerpoint/2010/main" val="129739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Find and Fill Any Telemetry Gaps</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p:txBody>
          <a:bodyPr>
            <a:normAutofit fontScale="92500" lnSpcReduction="20000"/>
          </a:bodyPr>
          <a:lstStyle/>
          <a:p>
            <a:pPr marL="0" indent="0">
              <a:buNone/>
            </a:pPr>
            <a:r>
              <a:rPr lang="en-GB" b="1" dirty="0"/>
              <a:t>Business level.</a:t>
            </a:r>
          </a:p>
          <a:p>
            <a:pPr lvl="1"/>
            <a:r>
              <a:rPr lang="en-GB" dirty="0"/>
              <a:t>e.g., the number of sales transactions, revenue of sales transactions, user signups, churn rate, A/B testing results, etc.</a:t>
            </a:r>
          </a:p>
          <a:p>
            <a:pPr marL="0" indent="0">
              <a:buNone/>
            </a:pPr>
            <a:r>
              <a:rPr lang="en-GB" b="1" dirty="0"/>
              <a:t>Application level.</a:t>
            </a:r>
          </a:p>
          <a:p>
            <a:pPr lvl="1"/>
            <a:r>
              <a:rPr lang="en-GB" dirty="0"/>
              <a:t>e.g., transaction times, user response times, application faults, etc.</a:t>
            </a:r>
          </a:p>
          <a:p>
            <a:pPr marL="0" indent="0">
              <a:buNone/>
            </a:pPr>
            <a:r>
              <a:rPr lang="en-GB" b="1" dirty="0"/>
              <a:t>Infrastructure level.</a:t>
            </a:r>
          </a:p>
          <a:p>
            <a:pPr lvl="1"/>
            <a:r>
              <a:rPr lang="en-GB" dirty="0"/>
              <a:t>e.g., web server traffic, CPU load, disk usage, etc.</a:t>
            </a:r>
          </a:p>
          <a:p>
            <a:pPr marL="0" indent="0">
              <a:buNone/>
            </a:pPr>
            <a:r>
              <a:rPr lang="en-GB" b="1" dirty="0"/>
              <a:t>Client software level.</a:t>
            </a:r>
          </a:p>
          <a:p>
            <a:pPr lvl="1"/>
            <a:r>
              <a:rPr lang="en-GB" dirty="0"/>
              <a:t>e.g., application errors and crashes, user measured transaction times, etc.</a:t>
            </a:r>
          </a:p>
          <a:p>
            <a:pPr marL="0" indent="0">
              <a:buNone/>
            </a:pPr>
            <a:r>
              <a:rPr lang="en-GB" b="1" dirty="0"/>
              <a:t>Deployment pipeline level.</a:t>
            </a:r>
          </a:p>
          <a:p>
            <a:pPr lvl="1"/>
            <a:r>
              <a:rPr lang="en-GB" dirty="0"/>
              <a:t>e.g., build pipeline status, change deployment lead times, deployment frequencies, test environment promotions, and environment status.</a:t>
            </a:r>
          </a:p>
        </p:txBody>
      </p:sp>
    </p:spTree>
    <p:extLst>
      <p:ext uri="{BB962C8B-B14F-4D97-AF65-F5344CB8AC3E}">
        <p14:creationId xmlns:p14="http://schemas.microsoft.com/office/powerpoint/2010/main" val="21904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33DC4-9B4C-4146-A7F5-45EFF0CA36AB}"/>
              </a:ext>
            </a:extLst>
          </p:cNvPr>
          <p:cNvSpPr>
            <a:spLocks noGrp="1"/>
          </p:cNvSpPr>
          <p:nvPr>
            <p:ph type="title"/>
          </p:nvPr>
        </p:nvSpPr>
        <p:spPr/>
        <p:txBody>
          <a:bodyPr/>
          <a:lstStyle/>
          <a:p>
            <a:r>
              <a:rPr lang="en-GB" dirty="0"/>
              <a:t>Analyse Telemetry to Better Anticipate Problems and Achieve Goals</a:t>
            </a:r>
          </a:p>
        </p:txBody>
      </p:sp>
      <p:sp>
        <p:nvSpPr>
          <p:cNvPr id="5" name="Text Placeholder 4">
            <a:extLst>
              <a:ext uri="{FF2B5EF4-FFF2-40B4-BE49-F238E27FC236}">
                <a16:creationId xmlns:a16="http://schemas.microsoft.com/office/drawing/2014/main" id="{754523E8-F3DD-4B2D-9CE4-B5AF7C76919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3813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Use Means and Standard Deviations to Detect Potential Problems</a:t>
            </a:r>
          </a:p>
        </p:txBody>
      </p:sp>
      <p:sp>
        <p:nvSpPr>
          <p:cNvPr id="4" name="Content Placeholder 3">
            <a:extLst>
              <a:ext uri="{FF2B5EF4-FFF2-40B4-BE49-F238E27FC236}">
                <a16:creationId xmlns:a16="http://schemas.microsoft.com/office/drawing/2014/main" id="{43186236-D4C7-45F2-AC48-97BBC2782310}"/>
              </a:ext>
            </a:extLst>
          </p:cNvPr>
          <p:cNvSpPr>
            <a:spLocks noGrp="1"/>
          </p:cNvSpPr>
          <p:nvPr>
            <p:ph sz="half" idx="1"/>
          </p:nvPr>
        </p:nvSpPr>
        <p:spPr/>
        <p:txBody>
          <a:bodyPr/>
          <a:lstStyle/>
          <a:p>
            <a:pPr marL="0" indent="0">
              <a:buNone/>
            </a:pPr>
            <a:r>
              <a:rPr lang="en-GB" dirty="0"/>
              <a:t>Mean – average.</a:t>
            </a:r>
          </a:p>
          <a:p>
            <a:pPr marL="0" indent="0">
              <a:buNone/>
            </a:pPr>
            <a:endParaRPr lang="en-GB" dirty="0"/>
          </a:p>
          <a:p>
            <a:pPr marL="0" indent="0">
              <a:buNone/>
            </a:pPr>
            <a:r>
              <a:rPr lang="en-GB" dirty="0"/>
              <a:t>Standard deviation – variation of the data.</a:t>
            </a:r>
          </a:p>
          <a:p>
            <a:pPr marL="0" indent="0">
              <a:buNone/>
            </a:pPr>
            <a:endParaRPr lang="en-GB" dirty="0"/>
          </a:p>
          <a:p>
            <a:pPr marL="0" indent="0">
              <a:buNone/>
            </a:pPr>
            <a:r>
              <a:rPr lang="en-GB" dirty="0"/>
              <a:t>Improve signal to noise by only responding to outliers.</a:t>
            </a:r>
          </a:p>
        </p:txBody>
      </p:sp>
      <p:pic>
        <p:nvPicPr>
          <p:cNvPr id="7" name="Content Placeholder 6">
            <a:extLst>
              <a:ext uri="{FF2B5EF4-FFF2-40B4-BE49-F238E27FC236}">
                <a16:creationId xmlns:a16="http://schemas.microsoft.com/office/drawing/2014/main" id="{B819D68E-D5CA-49A8-B7D6-7C825A50A6A3}"/>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057301"/>
            <a:ext cx="5181600" cy="3887986"/>
          </a:xfrm>
        </p:spPr>
      </p:pic>
      <p:sp>
        <p:nvSpPr>
          <p:cNvPr id="8" name="TextBox 7">
            <a:extLst>
              <a:ext uri="{FF2B5EF4-FFF2-40B4-BE49-F238E27FC236}">
                <a16:creationId xmlns:a16="http://schemas.microsoft.com/office/drawing/2014/main" id="{2DF95A58-3FAE-4D62-B662-B3369D3021D5}"/>
              </a:ext>
            </a:extLst>
          </p:cNvPr>
          <p:cNvSpPr txBox="1"/>
          <p:nvPr/>
        </p:nvSpPr>
        <p:spPr>
          <a:xfrm>
            <a:off x="6172200" y="5945287"/>
            <a:ext cx="5181600" cy="230832"/>
          </a:xfrm>
          <a:prstGeom prst="rect">
            <a:avLst/>
          </a:prstGeom>
          <a:noFill/>
        </p:spPr>
        <p:txBody>
          <a:bodyPr wrap="square" rtlCol="0">
            <a:spAutoFit/>
          </a:bodyPr>
          <a:lstStyle/>
          <a:p>
            <a:r>
              <a:rPr lang="en-GB" sz="900">
                <a:hlinkClick r:id="rId3" tooltip="http://commons.wikimedia.org/wiki/File:The_Normal_Distribution.sv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73290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Instrument and Alert on Undesired Outcomes</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p:txBody>
          <a:bodyPr/>
          <a:lstStyle/>
          <a:p>
            <a:pPr marL="0" indent="0">
              <a:buNone/>
            </a:pPr>
            <a:r>
              <a:rPr lang="en-GB" dirty="0"/>
              <a:t>For example, web server incident could be indicated by:</a:t>
            </a:r>
          </a:p>
          <a:p>
            <a:pPr lvl="1"/>
            <a:r>
              <a:rPr lang="en-GB" dirty="0"/>
              <a:t>Application level: increasing web page load times, etc.</a:t>
            </a:r>
          </a:p>
          <a:p>
            <a:pPr lvl="1"/>
            <a:r>
              <a:rPr lang="en-GB" dirty="0"/>
              <a:t>OS level: server free memory running low, disk space running low, etc.</a:t>
            </a:r>
          </a:p>
          <a:p>
            <a:pPr lvl="1"/>
            <a:r>
              <a:rPr lang="en-GB" dirty="0"/>
              <a:t>Database level: database transaction times taking longer than normal, etc.</a:t>
            </a:r>
          </a:p>
          <a:p>
            <a:pPr lvl="1"/>
            <a:r>
              <a:rPr lang="en-GB" dirty="0"/>
              <a:t>Network level: number of functioning servers behind the load balancer dropping, etc.</a:t>
            </a:r>
          </a:p>
          <a:p>
            <a:pPr marL="0" indent="0">
              <a:buNone/>
            </a:pPr>
            <a:endParaRPr lang="en-GB" dirty="0"/>
          </a:p>
          <a:p>
            <a:pPr marL="0" indent="0">
              <a:buNone/>
            </a:pPr>
            <a:r>
              <a:rPr lang="en-GB" dirty="0"/>
              <a:t>Post-mortems allow faster problem spotting in future, thus improving overall quality of service.</a:t>
            </a:r>
          </a:p>
        </p:txBody>
      </p:sp>
    </p:spTree>
    <p:extLst>
      <p:ext uri="{BB962C8B-B14F-4D97-AF65-F5344CB8AC3E}">
        <p14:creationId xmlns:p14="http://schemas.microsoft.com/office/powerpoint/2010/main" val="290404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Non-Gaussian (normal) Distribution</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normAutofit lnSpcReduction="10000"/>
          </a:bodyPr>
          <a:lstStyle/>
          <a:p>
            <a:pPr marL="0" indent="0">
              <a:buNone/>
            </a:pPr>
            <a:r>
              <a:rPr lang="en-GB" dirty="0"/>
              <a:t>We need to use other statistical techniques.</a:t>
            </a:r>
          </a:p>
          <a:p>
            <a:pPr marL="0" indent="0">
              <a:buNone/>
            </a:pPr>
            <a:endParaRPr lang="en-GB" dirty="0"/>
          </a:p>
          <a:p>
            <a:pPr marL="0" indent="0">
              <a:buNone/>
            </a:pPr>
            <a:r>
              <a:rPr lang="en-GB" dirty="0"/>
              <a:t>We want to avoid over-reporting as well as under-reporting.</a:t>
            </a:r>
          </a:p>
          <a:p>
            <a:pPr marL="0" indent="0">
              <a:buNone/>
            </a:pPr>
            <a:endParaRPr lang="en-GB" dirty="0"/>
          </a:p>
          <a:p>
            <a:pPr marL="0" indent="0">
              <a:buNone/>
            </a:pPr>
            <a:r>
              <a:rPr lang="en-GB" dirty="0"/>
              <a:t>Anomaly detection: the search for items or events which do not conform to an expected pattern.</a:t>
            </a:r>
          </a:p>
          <a:p>
            <a:pPr marL="0" indent="0">
              <a:buNone/>
            </a:pPr>
            <a:endParaRPr lang="en-GB" dirty="0"/>
          </a:p>
          <a:p>
            <a:pPr marL="0" indent="0">
              <a:buNone/>
            </a:pPr>
            <a:r>
              <a:rPr lang="en-GB" dirty="0"/>
              <a:t>Data smoothing, Fast Fourier Transforms, and Kolmogorov-Smirnov tests are options – but generally find people with more stats knowledge.</a:t>
            </a:r>
          </a:p>
        </p:txBody>
      </p:sp>
    </p:spTree>
    <p:extLst>
      <p:ext uri="{BB962C8B-B14F-4D97-AF65-F5344CB8AC3E}">
        <p14:creationId xmlns:p14="http://schemas.microsoft.com/office/powerpoint/2010/main" val="151277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F8FF8-DAC8-49A0-AD9B-6213EECED052}"/>
              </a:ext>
            </a:extLst>
          </p:cNvPr>
          <p:cNvSpPr>
            <a:spLocks noGrp="1"/>
          </p:cNvSpPr>
          <p:nvPr>
            <p:ph type="title"/>
          </p:nvPr>
        </p:nvSpPr>
        <p:spPr/>
        <p:txBody>
          <a:bodyPr/>
          <a:lstStyle/>
          <a:p>
            <a:r>
              <a:rPr lang="en-GB" dirty="0"/>
              <a:t>Enable Feedback So Development and Operations Can Safely Deploy</a:t>
            </a:r>
          </a:p>
        </p:txBody>
      </p:sp>
      <p:sp>
        <p:nvSpPr>
          <p:cNvPr id="5" name="Text Placeholder 4">
            <a:extLst>
              <a:ext uri="{FF2B5EF4-FFF2-40B4-BE49-F238E27FC236}">
                <a16:creationId xmlns:a16="http://schemas.microsoft.com/office/drawing/2014/main" id="{F3995506-ADB8-4518-ADD5-B3AC23E9960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2358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Use Telemetry to Make Deployments Safer</a:t>
            </a:r>
          </a:p>
        </p:txBody>
      </p:sp>
      <p:pic>
        <p:nvPicPr>
          <p:cNvPr id="5" name="Content Placeholder 4">
            <a:extLst>
              <a:ext uri="{FF2B5EF4-FFF2-40B4-BE49-F238E27FC236}">
                <a16:creationId xmlns:a16="http://schemas.microsoft.com/office/drawing/2014/main" id="{84F018A9-ECCB-4ACF-85CA-946560A1555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36520" y="1825625"/>
            <a:ext cx="5918959" cy="4351338"/>
          </a:xfrm>
        </p:spPr>
      </p:pic>
      <p:sp>
        <p:nvSpPr>
          <p:cNvPr id="6" name="TextBox 5">
            <a:extLst>
              <a:ext uri="{FF2B5EF4-FFF2-40B4-BE49-F238E27FC236}">
                <a16:creationId xmlns:a16="http://schemas.microsoft.com/office/drawing/2014/main" id="{41E5954A-57BD-4962-B0E6-D473388BFF09}"/>
              </a:ext>
            </a:extLst>
          </p:cNvPr>
          <p:cNvSpPr txBox="1"/>
          <p:nvPr/>
        </p:nvSpPr>
        <p:spPr>
          <a:xfrm>
            <a:off x="3136520" y="6176963"/>
            <a:ext cx="5918959" cy="230832"/>
          </a:xfrm>
          <a:prstGeom prst="rect">
            <a:avLst/>
          </a:prstGeom>
          <a:noFill/>
        </p:spPr>
        <p:txBody>
          <a:bodyPr wrap="square" rtlCol="0">
            <a:spAutoFit/>
          </a:bodyPr>
          <a:lstStyle/>
          <a:p>
            <a:r>
              <a:rPr lang="en-GB" sz="900">
                <a:hlinkClick r:id="rId3" tooltip="https://stackoverflow.com/questions/49206560/performance-metrics-in-kubernetes-dashboard-missing-in-azure-kubernetes-deploym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74705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Dev Shares Pager Rotation Duties With Ops</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lstStyle/>
          <a:p>
            <a:pPr marL="0" indent="0">
              <a:buNone/>
            </a:pPr>
            <a:r>
              <a:rPr lang="en-GB" dirty="0"/>
              <a:t>Development shouldn’t just pass work to operations and walk away.</a:t>
            </a:r>
          </a:p>
          <a:p>
            <a:pPr marL="0" indent="0">
              <a:buNone/>
            </a:pPr>
            <a:endParaRPr lang="en-GB" dirty="0"/>
          </a:p>
          <a:p>
            <a:pPr marL="0" indent="0">
              <a:buNone/>
            </a:pPr>
            <a:r>
              <a:rPr lang="en-GB" dirty="0"/>
              <a:t>Development should share responsibility for production.</a:t>
            </a:r>
          </a:p>
          <a:p>
            <a:pPr marL="0" indent="0">
              <a:buNone/>
            </a:pPr>
            <a:endParaRPr lang="en-GB" dirty="0"/>
          </a:p>
          <a:p>
            <a:pPr marL="0" indent="0">
              <a:buNone/>
            </a:pPr>
            <a:r>
              <a:rPr lang="en-GB" dirty="0"/>
              <a:t>Having developers on pager rotation for production improves quality.</a:t>
            </a:r>
          </a:p>
          <a:p>
            <a:pPr marL="0" indent="0">
              <a:buNone/>
            </a:pPr>
            <a:endParaRPr lang="en-GB" dirty="0"/>
          </a:p>
          <a:p>
            <a:pPr marL="0" indent="0">
              <a:buNone/>
            </a:pPr>
            <a:r>
              <a:rPr lang="en-GB" dirty="0"/>
              <a:t>Developers stop seeing “done” as code being written.  “Done” means working in production.</a:t>
            </a:r>
          </a:p>
        </p:txBody>
      </p:sp>
    </p:spTree>
    <p:extLst>
      <p:ext uri="{BB962C8B-B14F-4D97-AF65-F5344CB8AC3E}">
        <p14:creationId xmlns:p14="http://schemas.microsoft.com/office/powerpoint/2010/main" val="128555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Have Developers Follow Work Downstream</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idx="1"/>
          </p:nvPr>
        </p:nvSpPr>
        <p:spPr/>
        <p:txBody>
          <a:bodyPr/>
          <a:lstStyle/>
          <a:p>
            <a:pPr marL="0" indent="0">
              <a:buNone/>
            </a:pPr>
            <a:r>
              <a:rPr lang="en-GB" dirty="0"/>
              <a:t>Contextual inquiry:</a:t>
            </a:r>
          </a:p>
          <a:p>
            <a:pPr lvl="1"/>
            <a:r>
              <a:rPr lang="en-GB" dirty="0"/>
              <a:t>A practice where product teams watch a customer use an application in their natural environment.</a:t>
            </a:r>
          </a:p>
          <a:p>
            <a:pPr marL="0" indent="0">
              <a:buNone/>
            </a:pPr>
            <a:endParaRPr lang="en-GB" dirty="0"/>
          </a:p>
          <a:p>
            <a:pPr marL="0" indent="0">
              <a:buNone/>
            </a:pPr>
            <a:r>
              <a:rPr lang="en-GB" dirty="0"/>
              <a:t>Developers should watch customers using the software they build.</a:t>
            </a:r>
          </a:p>
          <a:p>
            <a:pPr marL="0" indent="0">
              <a:buNone/>
            </a:pPr>
            <a:endParaRPr lang="en-GB" dirty="0"/>
          </a:p>
          <a:p>
            <a:pPr marL="0" indent="0">
              <a:buNone/>
            </a:pPr>
            <a:r>
              <a:rPr lang="en-GB" dirty="0"/>
              <a:t>This also includes internal customers (e.g., operations) so they understand the problems created by poor working practices.</a:t>
            </a:r>
          </a:p>
        </p:txBody>
      </p:sp>
    </p:spTree>
    <p:extLst>
      <p:ext uri="{BB962C8B-B14F-4D97-AF65-F5344CB8AC3E}">
        <p14:creationId xmlns:p14="http://schemas.microsoft.com/office/powerpoint/2010/main" val="290523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p:txBody>
          <a:bodyPr/>
          <a:lstStyle/>
          <a:p>
            <a:pPr marL="0" indent="0">
              <a:buNone/>
            </a:pPr>
            <a:r>
              <a:rPr lang="en-GB" dirty="0"/>
              <a:t>Telemetry.</a:t>
            </a:r>
          </a:p>
          <a:p>
            <a:pPr marL="0" indent="0">
              <a:buNone/>
            </a:pPr>
            <a:endParaRPr lang="en-GB" dirty="0"/>
          </a:p>
          <a:p>
            <a:pPr marL="0" indent="0">
              <a:buNone/>
            </a:pPr>
            <a:r>
              <a:rPr lang="en-GB" dirty="0"/>
              <a:t>Hypothesis-based development.</a:t>
            </a:r>
          </a:p>
          <a:p>
            <a:pPr marL="0" indent="0">
              <a:buNone/>
            </a:pPr>
            <a:endParaRPr lang="en-GB" dirty="0"/>
          </a:p>
          <a:p>
            <a:pPr marL="0" indent="0">
              <a:buNone/>
            </a:pPr>
            <a:r>
              <a:rPr lang="en-GB" dirty="0"/>
              <a:t>Peer review.</a:t>
            </a:r>
          </a:p>
          <a:p>
            <a:pPr marL="0" indent="0">
              <a:buNone/>
            </a:pPr>
            <a:endParaRPr lang="en-GB" dirty="0"/>
          </a:p>
        </p:txBody>
      </p:sp>
    </p:spTree>
    <p:extLst>
      <p:ext uri="{BB962C8B-B14F-4D97-AF65-F5344CB8AC3E}">
        <p14:creationId xmlns:p14="http://schemas.microsoft.com/office/powerpoint/2010/main" val="291352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Have Developers Initially Self-manage Their Production Service</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p:txBody>
          <a:bodyPr>
            <a:normAutofit lnSpcReduction="10000"/>
          </a:bodyPr>
          <a:lstStyle/>
          <a:p>
            <a:pPr marL="0" indent="0">
              <a:buNone/>
            </a:pPr>
            <a:r>
              <a:rPr lang="en-GB" dirty="0"/>
              <a:t>Product launch guidance and requirements for initial development:</a:t>
            </a:r>
          </a:p>
          <a:p>
            <a:pPr lvl="1"/>
            <a:r>
              <a:rPr lang="en-GB" dirty="0"/>
              <a:t>Defect counts and severity: Does the application actually perform as designed?</a:t>
            </a:r>
          </a:p>
          <a:p>
            <a:pPr lvl="1"/>
            <a:r>
              <a:rPr lang="en-GB" dirty="0"/>
              <a:t>Type/frequency of pager alerts: Is the application generating an unsupportable number of alerts in production?</a:t>
            </a:r>
          </a:p>
          <a:p>
            <a:pPr lvl="1"/>
            <a:r>
              <a:rPr lang="en-GB" dirty="0"/>
              <a:t>Monitoring coverage: Is the coverage of monitoring sufficient to restore service when things go wrong?</a:t>
            </a:r>
          </a:p>
          <a:p>
            <a:pPr lvl="1"/>
            <a:r>
              <a:rPr lang="en-GB" dirty="0"/>
              <a:t>System architecture: Is the service loosely - coupled enough to support a high rate of changes and deployments in production?</a:t>
            </a:r>
          </a:p>
          <a:p>
            <a:pPr lvl="1"/>
            <a:r>
              <a:rPr lang="en-GB" dirty="0"/>
              <a:t>Deployment process: Is there a predictable, deterministic, and sufficiently automated process to deploy code into production?</a:t>
            </a:r>
          </a:p>
          <a:p>
            <a:pPr lvl="1"/>
            <a:r>
              <a:rPr lang="en-GB" dirty="0"/>
              <a:t>Production hygiene: Is there evidence of enough good production habits that would allow production support to be managed by anyone else?</a:t>
            </a:r>
          </a:p>
        </p:txBody>
      </p:sp>
    </p:spTree>
    <p:extLst>
      <p:ext uri="{BB962C8B-B14F-4D97-AF65-F5344CB8AC3E}">
        <p14:creationId xmlns:p14="http://schemas.microsoft.com/office/powerpoint/2010/main" val="333860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B1DF0-461D-48CE-823B-F30313A17210}"/>
              </a:ext>
            </a:extLst>
          </p:cNvPr>
          <p:cNvSpPr>
            <a:spLocks noGrp="1"/>
          </p:cNvSpPr>
          <p:nvPr>
            <p:ph type="title"/>
          </p:nvPr>
        </p:nvSpPr>
        <p:spPr/>
        <p:txBody>
          <a:bodyPr/>
          <a:lstStyle/>
          <a:p>
            <a:r>
              <a:rPr lang="en-GB" dirty="0"/>
              <a:t>Integrate Hypothesis-Driven Development and A/B Testing into Our Daily Work</a:t>
            </a:r>
          </a:p>
        </p:txBody>
      </p:sp>
      <p:sp>
        <p:nvSpPr>
          <p:cNvPr id="5" name="Text Placeholder 4">
            <a:extLst>
              <a:ext uri="{FF2B5EF4-FFF2-40B4-BE49-F238E27FC236}">
                <a16:creationId xmlns:a16="http://schemas.microsoft.com/office/drawing/2014/main" id="{EEC13F2E-F99F-4E8B-A46D-FC2D8A28424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273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A/B Testing</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idx="1"/>
          </p:nvPr>
        </p:nvSpPr>
        <p:spPr/>
        <p:txBody>
          <a:bodyPr/>
          <a:lstStyle/>
          <a:p>
            <a:pPr marL="0" indent="0">
              <a:buNone/>
            </a:pPr>
            <a:r>
              <a:rPr lang="en-GB" dirty="0"/>
              <a:t>Where we provide two different versions of a product to different groups of users.  We then analyse how these versions are used and pick which one provides the outcomes we are looking for.</a:t>
            </a:r>
          </a:p>
          <a:p>
            <a:pPr marL="0" indent="0">
              <a:buNone/>
            </a:pPr>
            <a:endParaRPr lang="en-GB" dirty="0"/>
          </a:p>
          <a:p>
            <a:pPr marL="0" indent="0">
              <a:buNone/>
            </a:pPr>
            <a:r>
              <a:rPr lang="en-GB" dirty="0"/>
              <a:t>Initially used in direct response marketing.</a:t>
            </a:r>
          </a:p>
          <a:p>
            <a:pPr marL="0" indent="0">
              <a:buNone/>
            </a:pPr>
            <a:endParaRPr lang="en-GB" dirty="0"/>
          </a:p>
          <a:p>
            <a:pPr marL="0" indent="0">
              <a:buNone/>
            </a:pPr>
            <a:r>
              <a:rPr lang="en-GB" dirty="0"/>
              <a:t>Used extensively by Amazon and Google.</a:t>
            </a:r>
          </a:p>
          <a:p>
            <a:pPr marL="0" indent="0">
              <a:buNone/>
            </a:pPr>
            <a:endParaRPr lang="en-GB" dirty="0"/>
          </a:p>
          <a:p>
            <a:pPr marL="0" indent="0">
              <a:buNone/>
            </a:pPr>
            <a:r>
              <a:rPr lang="en-GB" dirty="0"/>
              <a:t>Used by UK Government for tax collection letters.</a:t>
            </a:r>
          </a:p>
        </p:txBody>
      </p:sp>
    </p:spTree>
    <p:extLst>
      <p:ext uri="{BB962C8B-B14F-4D97-AF65-F5344CB8AC3E}">
        <p14:creationId xmlns:p14="http://schemas.microsoft.com/office/powerpoint/2010/main" val="317382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Integrate A/B Testing into Our Feature Testing</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a:xfrm>
            <a:off x="838200" y="1825625"/>
            <a:ext cx="10515600" cy="4351338"/>
          </a:xfrm>
        </p:spPr>
        <p:txBody>
          <a:bodyPr/>
          <a:lstStyle/>
          <a:p>
            <a:pPr marL="0" indent="0">
              <a:buNone/>
            </a:pPr>
            <a:r>
              <a:rPr lang="en-GB" dirty="0"/>
              <a:t>Visitors randomly being shown either a control (A) or a treatment (B).</a:t>
            </a:r>
          </a:p>
          <a:p>
            <a:pPr marL="0" indent="0">
              <a:buNone/>
            </a:pPr>
            <a:endParaRPr lang="en-GB" dirty="0"/>
          </a:p>
          <a:p>
            <a:pPr marL="0" indent="0">
              <a:buNone/>
            </a:pPr>
            <a:r>
              <a:rPr lang="en-GB" dirty="0"/>
              <a:t>Performing statistical analysis on visitor behaviour we can determine if certain features cause different outcomes.</a:t>
            </a:r>
          </a:p>
          <a:p>
            <a:pPr marL="0" indent="0">
              <a:buNone/>
            </a:pPr>
            <a:endParaRPr lang="en-GB" dirty="0"/>
          </a:p>
          <a:p>
            <a:pPr marL="0" indent="0">
              <a:buNone/>
            </a:pPr>
            <a:r>
              <a:rPr lang="en-GB" dirty="0"/>
              <a:t>Without user research, we will build features that deliver no, or worse negative, value to the organisation.</a:t>
            </a:r>
          </a:p>
        </p:txBody>
      </p:sp>
    </p:spTree>
    <p:extLst>
      <p:ext uri="{BB962C8B-B14F-4D97-AF65-F5344CB8AC3E}">
        <p14:creationId xmlns:p14="http://schemas.microsoft.com/office/powerpoint/2010/main" val="2158994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7D9A60-1CE4-4F28-8DD0-07873613B9AF}"/>
              </a:ext>
            </a:extLst>
          </p:cNvPr>
          <p:cNvSpPr>
            <a:spLocks noGrp="1"/>
          </p:cNvSpPr>
          <p:nvPr>
            <p:ph type="title"/>
          </p:nvPr>
        </p:nvSpPr>
        <p:spPr/>
        <p:txBody>
          <a:bodyPr/>
          <a:lstStyle/>
          <a:p>
            <a:r>
              <a:rPr lang="en-GB" dirty="0"/>
              <a:t>Integrate A/B Testing into Our Release</a:t>
            </a:r>
          </a:p>
        </p:txBody>
      </p:sp>
      <p:sp>
        <p:nvSpPr>
          <p:cNvPr id="5" name="Content Placeholder 4">
            <a:extLst>
              <a:ext uri="{FF2B5EF4-FFF2-40B4-BE49-F238E27FC236}">
                <a16:creationId xmlns:a16="http://schemas.microsoft.com/office/drawing/2014/main" id="{70C968B8-72BE-42F4-938D-E675E0C4B899}"/>
              </a:ext>
            </a:extLst>
          </p:cNvPr>
          <p:cNvSpPr>
            <a:spLocks noGrp="1"/>
          </p:cNvSpPr>
          <p:nvPr>
            <p:ph sz="half" idx="1"/>
          </p:nvPr>
        </p:nvSpPr>
        <p:spPr/>
        <p:txBody>
          <a:bodyPr/>
          <a:lstStyle/>
          <a:p>
            <a:pPr marL="0" indent="0">
              <a:buNone/>
            </a:pPr>
            <a:r>
              <a:rPr lang="en-GB" dirty="0"/>
              <a:t>Feature toggles allow switching on and off features to different users.</a:t>
            </a:r>
          </a:p>
          <a:p>
            <a:pPr marL="0" indent="0">
              <a:buNone/>
            </a:pPr>
            <a:endParaRPr lang="en-GB" dirty="0"/>
          </a:p>
          <a:p>
            <a:pPr marL="0" indent="0">
              <a:buNone/>
            </a:pPr>
            <a:r>
              <a:rPr lang="en-GB" dirty="0"/>
              <a:t>We can deliver multiple versions, and test which one had the desired effect.</a:t>
            </a:r>
          </a:p>
        </p:txBody>
      </p:sp>
      <p:pic>
        <p:nvPicPr>
          <p:cNvPr id="8" name="Content Placeholder 7">
            <a:extLst>
              <a:ext uri="{FF2B5EF4-FFF2-40B4-BE49-F238E27FC236}">
                <a16:creationId xmlns:a16="http://schemas.microsoft.com/office/drawing/2014/main" id="{89FABD25-E347-4ED2-A042-4A30774C4A4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4388" y="2599092"/>
            <a:ext cx="4877223" cy="2804403"/>
          </a:xfrm>
        </p:spPr>
      </p:pic>
      <p:sp>
        <p:nvSpPr>
          <p:cNvPr id="9" name="TextBox 8">
            <a:extLst>
              <a:ext uri="{FF2B5EF4-FFF2-40B4-BE49-F238E27FC236}">
                <a16:creationId xmlns:a16="http://schemas.microsoft.com/office/drawing/2014/main" id="{7D01086B-6357-4E3A-81E8-6049992FE37E}"/>
              </a:ext>
            </a:extLst>
          </p:cNvPr>
          <p:cNvSpPr txBox="1"/>
          <p:nvPr/>
        </p:nvSpPr>
        <p:spPr>
          <a:xfrm>
            <a:off x="6324388" y="5403495"/>
            <a:ext cx="4877223" cy="230832"/>
          </a:xfrm>
          <a:prstGeom prst="rect">
            <a:avLst/>
          </a:prstGeom>
          <a:noFill/>
        </p:spPr>
        <p:txBody>
          <a:bodyPr wrap="square" rtlCol="0">
            <a:spAutoFit/>
          </a:bodyPr>
          <a:lstStyle/>
          <a:p>
            <a:r>
              <a:rPr lang="en-GB" sz="900">
                <a:hlinkClick r:id="rId3" tooltip="https://writeabout.net/2016/12/21/there-is-no-devops-without-feature-flags/"/>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61315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Integrating A/B Testing into Our Feature Planning</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idx="1"/>
          </p:nvPr>
        </p:nvSpPr>
        <p:spPr/>
        <p:txBody>
          <a:bodyPr/>
          <a:lstStyle/>
          <a:p>
            <a:pPr marL="0" indent="0">
              <a:buNone/>
            </a:pPr>
            <a:r>
              <a:rPr lang="en-GB" dirty="0"/>
              <a:t>We can add hypotheses to our backlog that we can test.</a:t>
            </a:r>
          </a:p>
          <a:p>
            <a:pPr marL="0" indent="0">
              <a:buNone/>
            </a:pPr>
            <a:endParaRPr lang="en-GB" dirty="0"/>
          </a:p>
          <a:p>
            <a:pPr marL="0" indent="0">
              <a:buNone/>
            </a:pPr>
            <a:r>
              <a:rPr lang="en-GB" dirty="0"/>
              <a:t>Written in a similar manner to user stories.</a:t>
            </a:r>
          </a:p>
          <a:p>
            <a:pPr marL="0" indent="0">
              <a:buNone/>
            </a:pPr>
            <a:endParaRPr lang="en-GB" dirty="0"/>
          </a:p>
          <a:p>
            <a:pPr marL="0" indent="0">
              <a:buNone/>
            </a:pPr>
            <a:r>
              <a:rPr lang="en-GB" dirty="0"/>
              <a:t>One such template is:</a:t>
            </a:r>
          </a:p>
          <a:p>
            <a:pPr lvl="1"/>
            <a:r>
              <a:rPr lang="en-GB" dirty="0"/>
              <a:t>We believe [TYPE OF USER] has a problem [DOING THING]. We can help them with [OUR SOLUTION]. We'll know we're right if [CHANGE IN METRIC].</a:t>
            </a:r>
          </a:p>
        </p:txBody>
      </p:sp>
    </p:spTree>
    <p:extLst>
      <p:ext uri="{BB962C8B-B14F-4D97-AF65-F5344CB8AC3E}">
        <p14:creationId xmlns:p14="http://schemas.microsoft.com/office/powerpoint/2010/main" val="300999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21A33-CB32-42AD-AAD7-CADDC59B2CA8}"/>
              </a:ext>
            </a:extLst>
          </p:cNvPr>
          <p:cNvSpPr>
            <a:spLocks noGrp="1"/>
          </p:cNvSpPr>
          <p:nvPr>
            <p:ph type="title"/>
          </p:nvPr>
        </p:nvSpPr>
        <p:spPr/>
        <p:txBody>
          <a:bodyPr/>
          <a:lstStyle/>
          <a:p>
            <a:r>
              <a:rPr lang="en-GB" dirty="0"/>
              <a:t>Create Review and Coordination Processes to Increase Quality of Or Current Work</a:t>
            </a:r>
          </a:p>
        </p:txBody>
      </p:sp>
      <p:sp>
        <p:nvSpPr>
          <p:cNvPr id="5" name="Text Placeholder 4">
            <a:extLst>
              <a:ext uri="{FF2B5EF4-FFF2-40B4-BE49-F238E27FC236}">
                <a16:creationId xmlns:a16="http://schemas.microsoft.com/office/drawing/2014/main" id="{14A8BA79-0197-41FA-9DD5-B2C8C1FB65C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5457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GitHub Flow for User Review</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normAutofit fontScale="92500"/>
          </a:bodyPr>
          <a:lstStyle/>
          <a:p>
            <a:pPr marL="0" indent="0">
              <a:buNone/>
            </a:pPr>
            <a:r>
              <a:rPr lang="en-GB" dirty="0"/>
              <a:t>Pull requests gain votes (+1, +2) or mentions.  This is integrated into GitHub’s workflow:</a:t>
            </a:r>
          </a:p>
          <a:p>
            <a:pPr marL="514350" indent="-514350">
              <a:buFont typeface="+mj-lt"/>
              <a:buAutoNum type="arabicPeriod"/>
            </a:pPr>
            <a:r>
              <a:rPr lang="en-GB" dirty="0"/>
              <a:t>New descriptive branch created from master (e.g., `new-login-feature`).</a:t>
            </a:r>
          </a:p>
          <a:p>
            <a:pPr marL="514350" indent="-514350">
              <a:buFont typeface="+mj-lt"/>
              <a:buAutoNum type="arabicPeriod"/>
            </a:pPr>
            <a:r>
              <a:rPr lang="en-GB" dirty="0"/>
              <a:t>Commits made to local branch, and regularly pushed the same on the server.</a:t>
            </a:r>
          </a:p>
          <a:p>
            <a:pPr marL="514350" indent="-514350">
              <a:buFont typeface="+mj-lt"/>
              <a:buAutoNum type="arabicPeriod"/>
            </a:pPr>
            <a:r>
              <a:rPr lang="en-GB" dirty="0"/>
              <a:t>When feedback or help is required, or when the branch is ready to merge, a pull request is opened.</a:t>
            </a:r>
          </a:p>
          <a:p>
            <a:pPr marL="514350" indent="-514350">
              <a:buFont typeface="+mj-lt"/>
              <a:buAutoNum type="arabicPeriod"/>
            </a:pPr>
            <a:r>
              <a:rPr lang="en-GB" dirty="0"/>
              <a:t>After review and any necessary approval, merge it into master.</a:t>
            </a:r>
          </a:p>
          <a:p>
            <a:pPr marL="514350" indent="-514350">
              <a:buFont typeface="+mj-lt"/>
              <a:buAutoNum type="arabicPeriod"/>
            </a:pPr>
            <a:r>
              <a:rPr lang="en-GB" dirty="0"/>
              <a:t>Once the code is merged and pushed to master deploy into production.</a:t>
            </a:r>
          </a:p>
        </p:txBody>
      </p:sp>
    </p:spTree>
    <p:extLst>
      <p:ext uri="{BB962C8B-B14F-4D97-AF65-F5344CB8AC3E}">
        <p14:creationId xmlns:p14="http://schemas.microsoft.com/office/powerpoint/2010/main" val="3290096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The Dangers of Change Approval Processes</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idx="1"/>
          </p:nvPr>
        </p:nvSpPr>
        <p:spPr/>
        <p:txBody>
          <a:bodyPr>
            <a:normAutofit lnSpcReduction="10000"/>
          </a:bodyPr>
          <a:lstStyle/>
          <a:p>
            <a:pPr marL="0" indent="0">
              <a:buNone/>
            </a:pPr>
            <a:r>
              <a:rPr lang="en-GB" dirty="0"/>
              <a:t>Knight Capital lost $440 million due to a 15 minute deployment error – or close to $30 million per minute.  This resulted in Knight Capital being sold that weekend to stay afloat.</a:t>
            </a:r>
          </a:p>
          <a:p>
            <a:pPr marL="0" indent="0">
              <a:buNone/>
            </a:pPr>
            <a:endParaRPr lang="en-GB" dirty="0"/>
          </a:p>
          <a:p>
            <a:pPr marL="0" indent="0">
              <a:buNone/>
            </a:pPr>
            <a:r>
              <a:rPr lang="en-GB" dirty="0"/>
              <a:t>Two counter explanations for failure:</a:t>
            </a:r>
          </a:p>
          <a:p>
            <a:pPr marL="971550" lvl="1" indent="-514350">
              <a:buFont typeface="+mj-lt"/>
              <a:buAutoNum type="arabicPeriod"/>
            </a:pPr>
            <a:r>
              <a:rPr lang="en-GB" dirty="0"/>
              <a:t>Change control failure.</a:t>
            </a:r>
          </a:p>
          <a:p>
            <a:pPr marL="971550" lvl="1" indent="-514350">
              <a:buFont typeface="+mj-lt"/>
              <a:buAutoNum type="arabicPeriod"/>
            </a:pPr>
            <a:r>
              <a:rPr lang="en-GB" dirty="0"/>
              <a:t>Testing failure.</a:t>
            </a:r>
          </a:p>
          <a:p>
            <a:pPr marL="0" indent="0">
              <a:buNone/>
            </a:pPr>
            <a:endParaRPr lang="en-GB" dirty="0"/>
          </a:p>
          <a:p>
            <a:pPr marL="0" indent="0">
              <a:buNone/>
            </a:pPr>
            <a:r>
              <a:rPr lang="en-GB" dirty="0"/>
              <a:t>Low trust, command-and-control culture are likely to result in problems reoccurring.</a:t>
            </a:r>
          </a:p>
        </p:txBody>
      </p:sp>
    </p:spTree>
    <p:extLst>
      <p:ext uri="{BB962C8B-B14F-4D97-AF65-F5344CB8AC3E}">
        <p14:creationId xmlns:p14="http://schemas.microsoft.com/office/powerpoint/2010/main" val="54804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8F6B-6985-4920-BB8D-4D16066B3AE7}"/>
              </a:ext>
            </a:extLst>
          </p:cNvPr>
          <p:cNvSpPr>
            <a:spLocks noGrp="1"/>
          </p:cNvSpPr>
          <p:nvPr>
            <p:ph type="title"/>
          </p:nvPr>
        </p:nvSpPr>
        <p:spPr/>
        <p:txBody>
          <a:bodyPr/>
          <a:lstStyle/>
          <a:p>
            <a:r>
              <a:rPr lang="en-GB" dirty="0"/>
              <a:t>Potential Dangers of "Overly Controlling Changes"</a:t>
            </a:r>
          </a:p>
        </p:txBody>
      </p:sp>
      <p:sp>
        <p:nvSpPr>
          <p:cNvPr id="4" name="Content Placeholder 3">
            <a:extLst>
              <a:ext uri="{FF2B5EF4-FFF2-40B4-BE49-F238E27FC236}">
                <a16:creationId xmlns:a16="http://schemas.microsoft.com/office/drawing/2014/main" id="{3692DE22-0793-4693-8547-F604B08F785D}"/>
              </a:ext>
            </a:extLst>
          </p:cNvPr>
          <p:cNvSpPr>
            <a:spLocks noGrp="1"/>
          </p:cNvSpPr>
          <p:nvPr>
            <p:ph sz="half" idx="1"/>
          </p:nvPr>
        </p:nvSpPr>
        <p:spPr/>
        <p:txBody>
          <a:bodyPr>
            <a:normAutofit lnSpcReduction="10000"/>
          </a:bodyPr>
          <a:lstStyle/>
          <a:p>
            <a:pPr marL="0" indent="0">
              <a:buNone/>
            </a:pPr>
            <a:r>
              <a:rPr lang="en-GB" dirty="0"/>
              <a:t>Change control:</a:t>
            </a:r>
          </a:p>
          <a:p>
            <a:pPr lvl="1"/>
            <a:r>
              <a:rPr lang="en-GB" dirty="0"/>
              <a:t>adds more questions that need to be answered.</a:t>
            </a:r>
          </a:p>
          <a:p>
            <a:pPr lvl="1"/>
            <a:r>
              <a:rPr lang="en-GB" dirty="0"/>
              <a:t>adds more authorisations (e.g., one more level of management approval, more stakeholder approval).</a:t>
            </a:r>
          </a:p>
          <a:p>
            <a:pPr lvl="1"/>
            <a:r>
              <a:rPr lang="en-GB" dirty="0"/>
              <a:t>adds time so that changes can be properly evaluated.</a:t>
            </a:r>
          </a:p>
          <a:p>
            <a:pPr marL="0" indent="0">
              <a:buNone/>
            </a:pPr>
            <a:r>
              <a:rPr lang="en-GB" dirty="0"/>
              <a:t>Toyota Production System:</a:t>
            </a:r>
          </a:p>
          <a:p>
            <a:pPr lvl="1"/>
            <a:r>
              <a:rPr lang="en-GB" dirty="0"/>
              <a:t>People closest to a problem typically know the most about it.</a:t>
            </a:r>
          </a:p>
        </p:txBody>
      </p:sp>
      <p:pic>
        <p:nvPicPr>
          <p:cNvPr id="7" name="Content Placeholder 6">
            <a:extLst>
              <a:ext uri="{FF2B5EF4-FFF2-40B4-BE49-F238E27FC236}">
                <a16:creationId xmlns:a16="http://schemas.microsoft.com/office/drawing/2014/main" id="{B7599EBF-7B0E-4BEA-8E81-0ED2AF4095A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1838047"/>
            <a:ext cx="5181600" cy="4326494"/>
          </a:xfrm>
        </p:spPr>
      </p:pic>
      <p:sp>
        <p:nvSpPr>
          <p:cNvPr id="8" name="TextBox 7">
            <a:extLst>
              <a:ext uri="{FF2B5EF4-FFF2-40B4-BE49-F238E27FC236}">
                <a16:creationId xmlns:a16="http://schemas.microsoft.com/office/drawing/2014/main" id="{1538053A-0707-4018-8E72-66AA0A8C6846}"/>
              </a:ext>
            </a:extLst>
          </p:cNvPr>
          <p:cNvSpPr txBox="1"/>
          <p:nvPr/>
        </p:nvSpPr>
        <p:spPr>
          <a:xfrm>
            <a:off x="6172200" y="6164541"/>
            <a:ext cx="5181600" cy="230832"/>
          </a:xfrm>
          <a:prstGeom prst="rect">
            <a:avLst/>
          </a:prstGeom>
          <a:noFill/>
        </p:spPr>
        <p:txBody>
          <a:bodyPr wrap="square" rtlCol="0">
            <a:spAutoFit/>
          </a:bodyPr>
          <a:lstStyle/>
          <a:p>
            <a:r>
              <a:rPr lang="en-GB" sz="900">
                <a:hlinkClick r:id="rId3" tooltip="http://www.mitsm.de/change-management-en"/>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226472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C79380-54B1-426F-BBF4-02DBB62055A6}"/>
              </a:ext>
            </a:extLst>
          </p:cNvPr>
          <p:cNvSpPr>
            <a:spLocks noGrp="1"/>
          </p:cNvSpPr>
          <p:nvPr>
            <p:ph type="title"/>
          </p:nvPr>
        </p:nvSpPr>
        <p:spPr/>
        <p:txBody>
          <a:bodyPr/>
          <a:lstStyle/>
          <a:p>
            <a:r>
              <a:rPr lang="en-GB" dirty="0"/>
              <a:t>Create Telemetry to Enable Seeing and Solving Problems</a:t>
            </a:r>
          </a:p>
        </p:txBody>
      </p:sp>
      <p:sp>
        <p:nvSpPr>
          <p:cNvPr id="5" name="Text Placeholder 4">
            <a:extLst>
              <a:ext uri="{FF2B5EF4-FFF2-40B4-BE49-F238E27FC236}">
                <a16:creationId xmlns:a16="http://schemas.microsoft.com/office/drawing/2014/main" id="{A154D9AB-B548-4D8F-8829-A27F9AB2904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63659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8F6B-6985-4920-BB8D-4D16066B3AE7}"/>
              </a:ext>
            </a:extLst>
          </p:cNvPr>
          <p:cNvSpPr>
            <a:spLocks noGrp="1"/>
          </p:cNvSpPr>
          <p:nvPr>
            <p:ph type="title"/>
          </p:nvPr>
        </p:nvSpPr>
        <p:spPr/>
        <p:txBody>
          <a:bodyPr/>
          <a:lstStyle/>
          <a:p>
            <a:r>
              <a:rPr lang="en-GB" dirty="0"/>
              <a:t>Enable Peer Review of Changes</a:t>
            </a:r>
          </a:p>
        </p:txBody>
      </p:sp>
      <p:sp>
        <p:nvSpPr>
          <p:cNvPr id="4" name="Content Placeholder 3">
            <a:extLst>
              <a:ext uri="{FF2B5EF4-FFF2-40B4-BE49-F238E27FC236}">
                <a16:creationId xmlns:a16="http://schemas.microsoft.com/office/drawing/2014/main" id="{374C16DE-E6F6-4D29-896D-5D7C0CE09EA7}"/>
              </a:ext>
            </a:extLst>
          </p:cNvPr>
          <p:cNvSpPr>
            <a:spLocks noGrp="1"/>
          </p:cNvSpPr>
          <p:nvPr>
            <p:ph sz="half" idx="1"/>
          </p:nvPr>
        </p:nvSpPr>
        <p:spPr/>
        <p:txBody>
          <a:bodyPr/>
          <a:lstStyle/>
          <a:p>
            <a:pPr marL="0" indent="0">
              <a:buNone/>
            </a:pPr>
            <a:r>
              <a:rPr lang="en-GB" dirty="0"/>
              <a:t>Guidelines:</a:t>
            </a:r>
          </a:p>
          <a:p>
            <a:pPr lvl="1"/>
            <a:r>
              <a:rPr lang="en-GB" dirty="0"/>
              <a:t>Everyone has a reviewer before committing to master.</a:t>
            </a:r>
          </a:p>
          <a:p>
            <a:pPr lvl="1"/>
            <a:r>
              <a:rPr lang="en-GB" dirty="0"/>
              <a:t>Everyone monitors commits to identify and review any conflicts.</a:t>
            </a:r>
          </a:p>
          <a:p>
            <a:pPr lvl="1"/>
            <a:r>
              <a:rPr lang="en-GB" dirty="0"/>
              <a:t>Define which changes are high risk and require an expert.</a:t>
            </a:r>
          </a:p>
          <a:p>
            <a:pPr lvl="1"/>
            <a:r>
              <a:rPr lang="en-GB" dirty="0"/>
              <a:t>Any change to large to understand is split into smaller changes.</a:t>
            </a:r>
          </a:p>
        </p:txBody>
      </p:sp>
      <p:pic>
        <p:nvPicPr>
          <p:cNvPr id="7" name="Content Placeholder 6">
            <a:extLst>
              <a:ext uri="{FF2B5EF4-FFF2-40B4-BE49-F238E27FC236}">
                <a16:creationId xmlns:a16="http://schemas.microsoft.com/office/drawing/2014/main" id="{25142446-EBCD-4D13-B388-2B299178737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43800" y="2276126"/>
            <a:ext cx="2438400" cy="3450336"/>
          </a:xfrm>
        </p:spPr>
      </p:pic>
      <p:sp>
        <p:nvSpPr>
          <p:cNvPr id="8" name="TextBox 7">
            <a:extLst>
              <a:ext uri="{FF2B5EF4-FFF2-40B4-BE49-F238E27FC236}">
                <a16:creationId xmlns:a16="http://schemas.microsoft.com/office/drawing/2014/main" id="{2E84EE27-92C1-4863-AA72-25633A296648}"/>
              </a:ext>
            </a:extLst>
          </p:cNvPr>
          <p:cNvSpPr txBox="1"/>
          <p:nvPr/>
        </p:nvSpPr>
        <p:spPr>
          <a:xfrm>
            <a:off x="7543800" y="5726462"/>
            <a:ext cx="2438400" cy="369332"/>
          </a:xfrm>
          <a:prstGeom prst="rect">
            <a:avLst/>
          </a:prstGeom>
          <a:noFill/>
        </p:spPr>
        <p:txBody>
          <a:bodyPr wrap="square" rtlCol="0">
            <a:spAutoFit/>
          </a:bodyPr>
          <a:lstStyle/>
          <a:p>
            <a:r>
              <a:rPr lang="en-GB" sz="900">
                <a:hlinkClick r:id="rId3" tooltip="http://geek-and-poke.com/geekandpoke/2012/4/4/recently-during-code-review.html"/>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1070736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8F6B-6985-4920-BB8D-4D16066B3AE7}"/>
              </a:ext>
            </a:extLst>
          </p:cNvPr>
          <p:cNvSpPr>
            <a:spLocks noGrp="1"/>
          </p:cNvSpPr>
          <p:nvPr>
            <p:ph type="title"/>
          </p:nvPr>
        </p:nvSpPr>
        <p:spPr/>
        <p:txBody>
          <a:bodyPr/>
          <a:lstStyle/>
          <a:p>
            <a:r>
              <a:rPr lang="en-GB" dirty="0"/>
              <a:t>Enable Pair Programming to Improve All Our Changes</a:t>
            </a:r>
          </a:p>
        </p:txBody>
      </p:sp>
      <p:sp>
        <p:nvSpPr>
          <p:cNvPr id="4" name="Content Placeholder 3">
            <a:extLst>
              <a:ext uri="{FF2B5EF4-FFF2-40B4-BE49-F238E27FC236}">
                <a16:creationId xmlns:a16="http://schemas.microsoft.com/office/drawing/2014/main" id="{FC500A9A-A3C1-4642-8E8F-C99D034B4ED0}"/>
              </a:ext>
            </a:extLst>
          </p:cNvPr>
          <p:cNvSpPr>
            <a:spLocks noGrp="1"/>
          </p:cNvSpPr>
          <p:nvPr>
            <p:ph sz="half" idx="1"/>
          </p:nvPr>
        </p:nvSpPr>
        <p:spPr/>
        <p:txBody>
          <a:bodyPr/>
          <a:lstStyle/>
          <a:p>
            <a:pPr marL="0" indent="0">
              <a:buNone/>
            </a:pPr>
            <a:r>
              <a:rPr lang="en-GB" dirty="0"/>
              <a:t>Two programmers work together.</a:t>
            </a:r>
          </a:p>
          <a:p>
            <a:pPr marL="0" indent="0">
              <a:buNone/>
            </a:pPr>
            <a:endParaRPr lang="en-GB" dirty="0"/>
          </a:p>
          <a:p>
            <a:pPr marL="0" indent="0">
              <a:buNone/>
            </a:pPr>
            <a:r>
              <a:rPr lang="en-GB" dirty="0"/>
              <a:t>One as driver (writes code) and one as navigator (review, feedback, strategic thought).</a:t>
            </a:r>
          </a:p>
          <a:p>
            <a:pPr marL="0" indent="0">
              <a:buNone/>
            </a:pPr>
            <a:endParaRPr lang="en-GB" dirty="0"/>
          </a:p>
          <a:p>
            <a:pPr marL="0" indent="0">
              <a:buNone/>
            </a:pPr>
            <a:r>
              <a:rPr lang="en-GB" dirty="0"/>
              <a:t>Test-Driven Development – one programmer writes tests, the other writes code to pass test.</a:t>
            </a:r>
          </a:p>
        </p:txBody>
      </p:sp>
      <p:pic>
        <p:nvPicPr>
          <p:cNvPr id="10" name="Content Placeholder 9">
            <a:extLst>
              <a:ext uri="{FF2B5EF4-FFF2-40B4-BE49-F238E27FC236}">
                <a16:creationId xmlns:a16="http://schemas.microsoft.com/office/drawing/2014/main" id="{F9CB3D34-7339-47E5-9B97-9B9E99242E5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34250" y="2572544"/>
            <a:ext cx="2857500" cy="2857500"/>
          </a:xfrm>
        </p:spPr>
      </p:pic>
      <p:sp>
        <p:nvSpPr>
          <p:cNvPr id="11" name="TextBox 10">
            <a:extLst>
              <a:ext uri="{FF2B5EF4-FFF2-40B4-BE49-F238E27FC236}">
                <a16:creationId xmlns:a16="http://schemas.microsoft.com/office/drawing/2014/main" id="{C212AE62-5D28-460C-AB8C-96DABBAADC0A}"/>
              </a:ext>
            </a:extLst>
          </p:cNvPr>
          <p:cNvSpPr txBox="1"/>
          <p:nvPr/>
        </p:nvSpPr>
        <p:spPr>
          <a:xfrm>
            <a:off x="7334250" y="5430044"/>
            <a:ext cx="2857500" cy="369332"/>
          </a:xfrm>
          <a:prstGeom prst="rect">
            <a:avLst/>
          </a:prstGeom>
          <a:noFill/>
        </p:spPr>
        <p:txBody>
          <a:bodyPr wrap="square" rtlCol="0">
            <a:spAutoFit/>
          </a:bodyPr>
          <a:lstStyle/>
          <a:p>
            <a:r>
              <a:rPr lang="en-GB" sz="900">
                <a:hlinkClick r:id="rId3" tooltip="https://www.benlinders.com/tag/defect-prevention/page/4/"/>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2638048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8F6B-6985-4920-BB8D-4D16066B3AE7}"/>
              </a:ext>
            </a:extLst>
          </p:cNvPr>
          <p:cNvSpPr>
            <a:spLocks noGrp="1"/>
          </p:cNvSpPr>
          <p:nvPr>
            <p:ph type="title"/>
          </p:nvPr>
        </p:nvSpPr>
        <p:spPr/>
        <p:txBody>
          <a:bodyPr/>
          <a:lstStyle/>
          <a:p>
            <a:r>
              <a:rPr lang="en-GB" dirty="0"/>
              <a:t>Other Review Processes and Optimisations.</a:t>
            </a:r>
          </a:p>
        </p:txBody>
      </p:sp>
      <p:sp>
        <p:nvSpPr>
          <p:cNvPr id="3" name="Content Placeholder 2">
            <a:extLst>
              <a:ext uri="{FF2B5EF4-FFF2-40B4-BE49-F238E27FC236}">
                <a16:creationId xmlns:a16="http://schemas.microsoft.com/office/drawing/2014/main" id="{E31EF0A1-6BDA-4A0E-AEFE-8DC8EA037472}"/>
              </a:ext>
            </a:extLst>
          </p:cNvPr>
          <p:cNvSpPr>
            <a:spLocks noGrp="1"/>
          </p:cNvSpPr>
          <p:nvPr>
            <p:ph idx="1"/>
          </p:nvPr>
        </p:nvSpPr>
        <p:spPr/>
        <p:txBody>
          <a:bodyPr/>
          <a:lstStyle/>
          <a:p>
            <a:pPr marL="0" indent="0">
              <a:buNone/>
            </a:pPr>
            <a:r>
              <a:rPr lang="en-GB" dirty="0"/>
              <a:t>Enable Coordination and Scheduling of Changes.</a:t>
            </a:r>
          </a:p>
          <a:p>
            <a:pPr marL="0" indent="0">
              <a:buNone/>
            </a:pPr>
            <a:endParaRPr lang="en-GB" dirty="0"/>
          </a:p>
          <a:p>
            <a:pPr marL="0" indent="0">
              <a:buNone/>
            </a:pPr>
            <a:r>
              <a:rPr lang="en-GB" dirty="0"/>
              <a:t>Evaluate the Effectiveness of Pull Request Processes.</a:t>
            </a:r>
          </a:p>
          <a:p>
            <a:pPr marL="0" indent="0">
              <a:buNone/>
            </a:pPr>
            <a:endParaRPr lang="en-GB" dirty="0"/>
          </a:p>
          <a:p>
            <a:pPr marL="0" indent="0">
              <a:buNone/>
            </a:pPr>
            <a:r>
              <a:rPr lang="en-GB" dirty="0"/>
              <a:t>Fearlessly Cut Bureaucratic Processes.</a:t>
            </a:r>
          </a:p>
          <a:p>
            <a:pPr marL="0" indent="0">
              <a:buNone/>
            </a:pPr>
            <a:endParaRPr lang="en-GB" dirty="0"/>
          </a:p>
        </p:txBody>
      </p:sp>
    </p:spTree>
    <p:extLst>
      <p:ext uri="{BB962C8B-B14F-4D97-AF65-F5344CB8AC3E}">
        <p14:creationId xmlns:p14="http://schemas.microsoft.com/office/powerpoint/2010/main" val="3646578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79925-F601-47B8-ABCE-EF2896D9E7B6}"/>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8E8306D2-7FFD-4064-B977-CD359896B79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04832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normAutofit lnSpcReduction="10000"/>
          </a:bodyPr>
          <a:lstStyle/>
          <a:p>
            <a:pPr marL="0" indent="0">
              <a:buNone/>
            </a:pPr>
            <a:r>
              <a:rPr lang="en-GB" dirty="0"/>
              <a:t>We defined telemetry in software development - an automated communications process by which measurements and other data are collected at remote points and are subsequently transmitted to receiving equipment for monitoring.</a:t>
            </a:r>
          </a:p>
          <a:p>
            <a:pPr marL="0" indent="0">
              <a:buNone/>
            </a:pPr>
            <a:r>
              <a:rPr lang="en-GB" dirty="0"/>
              <a:t>We described how to use telemetry in software development - examining what to measure, how to fill gaps, and the infrastructure to support it.</a:t>
            </a:r>
          </a:p>
          <a:p>
            <a:pPr marL="0" indent="0">
              <a:buNone/>
            </a:pPr>
            <a:r>
              <a:rPr lang="en-GB" dirty="0"/>
              <a:t>We described how to use hypothesis-driven development - looking at A/B testing and backlog hypothesis items.</a:t>
            </a:r>
          </a:p>
          <a:p>
            <a:pPr marL="0" indent="0">
              <a:buNone/>
            </a:pPr>
            <a:r>
              <a:rPr lang="en-GB" dirty="0"/>
              <a:t>We described peer reviewing for software development - especially the benefits of pair programming.</a:t>
            </a:r>
          </a:p>
        </p:txBody>
      </p:sp>
    </p:spTree>
    <p:extLst>
      <p:ext uri="{BB962C8B-B14F-4D97-AF65-F5344CB8AC3E}">
        <p14:creationId xmlns:p14="http://schemas.microsoft.com/office/powerpoint/2010/main" val="2473659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17A9DB54-DD2B-4425-8A1F-4E2125408CF5}"/>
              </a:ext>
            </a:extLst>
          </p:cNvPr>
          <p:cNvSpPr>
            <a:spLocks noGrp="1"/>
          </p:cNvSpPr>
          <p:nvPr>
            <p:ph sz="half" idx="1"/>
          </p:nvPr>
        </p:nvSpPr>
        <p:spPr/>
        <p:txBody>
          <a:bodyPr/>
          <a:lstStyle/>
          <a:p>
            <a:pPr marL="0" indent="0">
              <a:buNone/>
            </a:pPr>
            <a:r>
              <a:rPr lang="en-GB" dirty="0"/>
              <a:t>Part IV of </a:t>
            </a:r>
            <a:r>
              <a:rPr lang="en-GB" i="1" dirty="0"/>
              <a:t>The DevOps Handbook</a:t>
            </a:r>
            <a:r>
              <a:rPr lang="en-GB" dirty="0"/>
              <a:t> goes into far greater detail around these practices.</a:t>
            </a:r>
          </a:p>
        </p:txBody>
      </p:sp>
      <p:pic>
        <p:nvPicPr>
          <p:cNvPr id="7" name="Content Placeholder 6">
            <a:extLst>
              <a:ext uri="{FF2B5EF4-FFF2-40B4-BE49-F238E27FC236}">
                <a16:creationId xmlns:a16="http://schemas.microsoft.com/office/drawing/2014/main" id="{0E1C889B-4273-4E58-AF53-28F5BF245C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1499" y="1859949"/>
            <a:ext cx="2801073" cy="4285641"/>
          </a:xfrm>
        </p:spPr>
      </p:pic>
    </p:spTree>
    <p:extLst>
      <p:ext uri="{BB962C8B-B14F-4D97-AF65-F5344CB8AC3E}">
        <p14:creationId xmlns:p14="http://schemas.microsoft.com/office/powerpoint/2010/main" val="31298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Telemetry</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sz="half" idx="1"/>
          </p:nvPr>
        </p:nvSpPr>
        <p:spPr/>
        <p:txBody>
          <a:bodyPr/>
          <a:lstStyle/>
          <a:p>
            <a:pPr marL="0" indent="0">
              <a:buNone/>
            </a:pPr>
            <a:r>
              <a:rPr lang="en-GB" dirty="0"/>
              <a:t>An automated communications process by which measurements and other data are collected at remote points and are subsequently transmitted to receiving equipment for monitoring.</a:t>
            </a:r>
          </a:p>
        </p:txBody>
      </p:sp>
      <p:pic>
        <p:nvPicPr>
          <p:cNvPr id="6" name="Content Placeholder 5">
            <a:extLst>
              <a:ext uri="{FF2B5EF4-FFF2-40B4-BE49-F238E27FC236}">
                <a16:creationId xmlns:a16="http://schemas.microsoft.com/office/drawing/2014/main" id="{B9202948-1153-4742-9B59-8B6BFF7BA85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3969"/>
            <a:ext cx="5181600" cy="2914650"/>
          </a:xfrm>
        </p:spPr>
      </p:pic>
      <p:sp>
        <p:nvSpPr>
          <p:cNvPr id="7" name="TextBox 6">
            <a:extLst>
              <a:ext uri="{FF2B5EF4-FFF2-40B4-BE49-F238E27FC236}">
                <a16:creationId xmlns:a16="http://schemas.microsoft.com/office/drawing/2014/main" id="{825D76BC-8C63-47E7-8C80-CF1A33F3FCCB}"/>
              </a:ext>
            </a:extLst>
          </p:cNvPr>
          <p:cNvSpPr txBox="1"/>
          <p:nvPr/>
        </p:nvSpPr>
        <p:spPr>
          <a:xfrm>
            <a:off x="6172200" y="5458619"/>
            <a:ext cx="5181600" cy="230832"/>
          </a:xfrm>
          <a:prstGeom prst="rect">
            <a:avLst/>
          </a:prstGeom>
          <a:noFill/>
        </p:spPr>
        <p:txBody>
          <a:bodyPr wrap="square" rtlCol="0">
            <a:spAutoFit/>
          </a:bodyPr>
          <a:lstStyle/>
          <a:p>
            <a:r>
              <a:rPr lang="en-GB" sz="900">
                <a:hlinkClick r:id="rId3" tooltip="https://vimeo.com/202115071"/>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45726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Avoid Blame</a:t>
            </a:r>
          </a:p>
        </p:txBody>
      </p:sp>
      <p:sp>
        <p:nvSpPr>
          <p:cNvPr id="3" name="Content Placeholder 2">
            <a:extLst>
              <a:ext uri="{FF2B5EF4-FFF2-40B4-BE49-F238E27FC236}">
                <a16:creationId xmlns:a16="http://schemas.microsoft.com/office/drawing/2014/main" id="{986201B6-35AB-49ED-97B3-71C44E489F4D}"/>
              </a:ext>
            </a:extLst>
          </p:cNvPr>
          <p:cNvSpPr>
            <a:spLocks noGrp="1"/>
          </p:cNvSpPr>
          <p:nvPr>
            <p:ph idx="1"/>
          </p:nvPr>
        </p:nvSpPr>
        <p:spPr/>
        <p:txBody>
          <a:bodyPr/>
          <a:lstStyle/>
          <a:p>
            <a:pPr marL="0" indent="0">
              <a:buNone/>
            </a:pPr>
            <a:r>
              <a:rPr lang="en-GB" dirty="0"/>
              <a:t>When something goes wrong in production, we just reboot the server.  If that doesn't work, reboot the server next to it.  If that doesn't work, reboot all the servers.  If that doesn't work, blame the developers, they're always causing outages.</a:t>
            </a:r>
          </a:p>
          <a:p>
            <a:pPr marL="0" indent="0">
              <a:buNone/>
            </a:pPr>
            <a:endParaRPr lang="en-GB" dirty="0"/>
          </a:p>
          <a:p>
            <a:pPr marL="0" indent="0">
              <a:buNone/>
            </a:pPr>
            <a:r>
              <a:rPr lang="en-GB" dirty="0"/>
              <a:t>Higher-service organisations typically reboot servers 20% less often.</a:t>
            </a:r>
          </a:p>
          <a:p>
            <a:pPr marL="0" indent="0">
              <a:buNone/>
            </a:pPr>
            <a:endParaRPr lang="en-GB" dirty="0"/>
          </a:p>
          <a:p>
            <a:pPr marL="0" indent="0">
              <a:buNone/>
            </a:pPr>
            <a:r>
              <a:rPr lang="en-GB" dirty="0"/>
              <a:t>Developers add telemetry as part of daily work.</a:t>
            </a:r>
          </a:p>
        </p:txBody>
      </p:sp>
    </p:spTree>
    <p:extLst>
      <p:ext uri="{BB962C8B-B14F-4D97-AF65-F5344CB8AC3E}">
        <p14:creationId xmlns:p14="http://schemas.microsoft.com/office/powerpoint/2010/main" val="258952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Create Our Centralised Telemetry Infrastructure</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lstStyle/>
          <a:p>
            <a:pPr marL="0" indent="0">
              <a:buNone/>
            </a:pPr>
            <a:r>
              <a:rPr lang="en-GB" dirty="0"/>
              <a:t>More than logs (for developers) and system status (for operations).</a:t>
            </a:r>
          </a:p>
          <a:p>
            <a:pPr marL="0" indent="0">
              <a:buNone/>
            </a:pPr>
            <a:endParaRPr lang="en-GB" dirty="0"/>
          </a:p>
          <a:p>
            <a:pPr marL="0" indent="0">
              <a:buNone/>
            </a:pPr>
            <a:r>
              <a:rPr lang="en-GB" dirty="0"/>
              <a:t>Develop sufficient telemetry to understand system behaviour.</a:t>
            </a:r>
          </a:p>
          <a:p>
            <a:pPr marL="0" indent="0">
              <a:buNone/>
            </a:pPr>
            <a:endParaRPr lang="en-GB" dirty="0"/>
          </a:p>
          <a:p>
            <a:pPr marL="0" indent="0">
              <a:buNone/>
            </a:pPr>
            <a:r>
              <a:rPr lang="en-GB" dirty="0"/>
              <a:t>Following components:</a:t>
            </a:r>
          </a:p>
          <a:p>
            <a:pPr lvl="1"/>
            <a:r>
              <a:rPr lang="en-GB" dirty="0"/>
              <a:t>Data collection at the business logic, application, and environments layer.</a:t>
            </a:r>
          </a:p>
          <a:p>
            <a:pPr lvl="1"/>
            <a:r>
              <a:rPr lang="en-GB" dirty="0"/>
              <a:t>An event router responsible for storing our events and metrics.</a:t>
            </a:r>
          </a:p>
          <a:p>
            <a:pPr marL="0" indent="0">
              <a:buNone/>
            </a:pPr>
            <a:endParaRPr lang="en-GB" dirty="0"/>
          </a:p>
          <a:p>
            <a:pPr marL="0" indent="0">
              <a:buNone/>
            </a:pPr>
            <a:r>
              <a:rPr lang="en-GB" dirty="0"/>
              <a:t>Statistical: “10 SQL query fails per week” over “SQL query failed.”</a:t>
            </a:r>
          </a:p>
        </p:txBody>
      </p:sp>
    </p:spTree>
    <p:extLst>
      <p:ext uri="{BB962C8B-B14F-4D97-AF65-F5344CB8AC3E}">
        <p14:creationId xmlns:p14="http://schemas.microsoft.com/office/powerpoint/2010/main" val="278219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D87-E86E-4C2D-8219-3F776C3C3651}"/>
              </a:ext>
            </a:extLst>
          </p:cNvPr>
          <p:cNvSpPr>
            <a:spLocks noGrp="1"/>
          </p:cNvSpPr>
          <p:nvPr>
            <p:ph type="title"/>
          </p:nvPr>
        </p:nvSpPr>
        <p:spPr/>
        <p:txBody>
          <a:bodyPr/>
          <a:lstStyle/>
          <a:p>
            <a:r>
              <a:rPr lang="en-GB" dirty="0"/>
              <a:t>Create Application Logging Telemetry That Helps Production</a:t>
            </a:r>
          </a:p>
        </p:txBody>
      </p:sp>
      <p:sp>
        <p:nvSpPr>
          <p:cNvPr id="3" name="Content Placeholder 2">
            <a:extLst>
              <a:ext uri="{FF2B5EF4-FFF2-40B4-BE49-F238E27FC236}">
                <a16:creationId xmlns:a16="http://schemas.microsoft.com/office/drawing/2014/main" id="{3ABF10B3-58B1-423C-824B-A03E869FD011}"/>
              </a:ext>
            </a:extLst>
          </p:cNvPr>
          <p:cNvSpPr>
            <a:spLocks noGrp="1"/>
          </p:cNvSpPr>
          <p:nvPr>
            <p:ph idx="1"/>
          </p:nvPr>
        </p:nvSpPr>
        <p:spPr/>
        <p:txBody>
          <a:bodyPr/>
          <a:lstStyle/>
          <a:p>
            <a:pPr marL="0" indent="0">
              <a:buNone/>
            </a:pPr>
            <a:endParaRPr lang="en-GB" dirty="0"/>
          </a:p>
          <a:p>
            <a:pPr marL="0" indent="0">
              <a:buNone/>
            </a:pPr>
            <a:r>
              <a:rPr lang="en-GB" dirty="0"/>
              <a:t>If you’ve built it, you should measure it:</a:t>
            </a:r>
          </a:p>
          <a:p>
            <a:pPr lvl="1"/>
            <a:r>
              <a:rPr lang="en-GB" dirty="0"/>
              <a:t>“</a:t>
            </a:r>
            <a:r>
              <a:rPr lang="en-GB" i="1" dirty="0"/>
              <a:t>Every feature should be instrumented: if it was important enough for an engineer to implement, it is certainly important enough to generate enough production telemetry so that we can confirm that it is operating as designed and that the desired outcomes are being achieved.”</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0313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423-2082-44BE-9880-CC3A257B9476}"/>
              </a:ext>
            </a:extLst>
          </p:cNvPr>
          <p:cNvSpPr>
            <a:spLocks noGrp="1"/>
          </p:cNvSpPr>
          <p:nvPr>
            <p:ph type="title"/>
          </p:nvPr>
        </p:nvSpPr>
        <p:spPr/>
        <p:txBody>
          <a:bodyPr/>
          <a:lstStyle/>
          <a:p>
            <a:r>
              <a:rPr lang="en-GB" dirty="0"/>
              <a:t>Create Application Logging Telemetry That Helps Production</a:t>
            </a:r>
          </a:p>
        </p:txBody>
      </p:sp>
      <p:sp>
        <p:nvSpPr>
          <p:cNvPr id="6" name="Text Placeholder 5">
            <a:extLst>
              <a:ext uri="{FF2B5EF4-FFF2-40B4-BE49-F238E27FC236}">
                <a16:creationId xmlns:a16="http://schemas.microsoft.com/office/drawing/2014/main" id="{8021F7DF-4849-4C33-BF5A-FF98D898360B}"/>
              </a:ext>
            </a:extLst>
          </p:cNvPr>
          <p:cNvSpPr>
            <a:spLocks noGrp="1"/>
          </p:cNvSpPr>
          <p:nvPr>
            <p:ph type="body" idx="1"/>
          </p:nvPr>
        </p:nvSpPr>
        <p:spPr/>
        <p:txBody>
          <a:bodyPr/>
          <a:lstStyle/>
          <a:p>
            <a:r>
              <a:rPr lang="en-GB" dirty="0"/>
              <a:t>Events to Log</a:t>
            </a:r>
          </a:p>
        </p:txBody>
      </p:sp>
      <p:sp>
        <p:nvSpPr>
          <p:cNvPr id="7" name="Content Placeholder 6">
            <a:extLst>
              <a:ext uri="{FF2B5EF4-FFF2-40B4-BE49-F238E27FC236}">
                <a16:creationId xmlns:a16="http://schemas.microsoft.com/office/drawing/2014/main" id="{C3B889AD-4441-4C83-BF13-C5979EAA0B28}"/>
              </a:ext>
            </a:extLst>
          </p:cNvPr>
          <p:cNvSpPr>
            <a:spLocks noGrp="1"/>
          </p:cNvSpPr>
          <p:nvPr>
            <p:ph sz="half" idx="2"/>
          </p:nvPr>
        </p:nvSpPr>
        <p:spPr/>
        <p:txBody>
          <a:bodyPr>
            <a:normAutofit fontScale="55000" lnSpcReduction="20000"/>
          </a:bodyPr>
          <a:lstStyle/>
          <a:p>
            <a:pPr marL="0" indent="0">
              <a:buNone/>
            </a:pPr>
            <a:r>
              <a:rPr lang="en-GB" dirty="0"/>
              <a:t>Authentication/authorization decisions (including logoff).</a:t>
            </a:r>
          </a:p>
          <a:p>
            <a:pPr marL="0" indent="0">
              <a:buNone/>
            </a:pPr>
            <a:r>
              <a:rPr lang="en-GB" dirty="0"/>
              <a:t>System and data access.</a:t>
            </a:r>
          </a:p>
          <a:p>
            <a:pPr marL="0" indent="0">
              <a:buNone/>
            </a:pPr>
            <a:r>
              <a:rPr lang="en-GB" dirty="0"/>
              <a:t>System and application changes (especially privileged changes).</a:t>
            </a:r>
          </a:p>
          <a:p>
            <a:pPr marL="0" indent="0">
              <a:buNone/>
            </a:pPr>
            <a:r>
              <a:rPr lang="en-GB" dirty="0"/>
              <a:t>Data changes, such as adding, editing, or deleting data Invalid input (possible malicious injection, threats, etc.).</a:t>
            </a:r>
          </a:p>
          <a:p>
            <a:pPr marL="0" indent="0">
              <a:buNone/>
            </a:pPr>
            <a:r>
              <a:rPr lang="en-GB" dirty="0"/>
              <a:t>Resources (RAM, disk, CPU, bandwidth, or any other resource that has hard or soft limits).</a:t>
            </a:r>
          </a:p>
          <a:p>
            <a:pPr marL="0" indent="0">
              <a:buNone/>
            </a:pPr>
            <a:r>
              <a:rPr lang="en-GB" dirty="0"/>
              <a:t>Health and availability.</a:t>
            </a:r>
          </a:p>
          <a:p>
            <a:pPr marL="0" indent="0">
              <a:buNone/>
            </a:pPr>
            <a:r>
              <a:rPr lang="en-GB" dirty="0"/>
              <a:t>Start-ups and shutdowns.</a:t>
            </a:r>
          </a:p>
          <a:p>
            <a:pPr marL="0" indent="0">
              <a:buNone/>
            </a:pPr>
            <a:r>
              <a:rPr lang="en-GB" dirty="0"/>
              <a:t>Faults and errors.</a:t>
            </a:r>
          </a:p>
          <a:p>
            <a:pPr marL="0" indent="0">
              <a:buNone/>
            </a:pPr>
            <a:r>
              <a:rPr lang="en-GB" dirty="0"/>
              <a:t>Circuit breaker trips.</a:t>
            </a:r>
          </a:p>
          <a:p>
            <a:pPr marL="0" indent="0">
              <a:buNone/>
            </a:pPr>
            <a:r>
              <a:rPr lang="en-GB" dirty="0"/>
              <a:t>Delays Backup success/failure.</a:t>
            </a:r>
          </a:p>
        </p:txBody>
      </p:sp>
      <p:sp>
        <p:nvSpPr>
          <p:cNvPr id="8" name="Text Placeholder 7">
            <a:extLst>
              <a:ext uri="{FF2B5EF4-FFF2-40B4-BE49-F238E27FC236}">
                <a16:creationId xmlns:a16="http://schemas.microsoft.com/office/drawing/2014/main" id="{DF75A230-A4C7-4615-ACF2-4DD91F945140}"/>
              </a:ext>
            </a:extLst>
          </p:cNvPr>
          <p:cNvSpPr>
            <a:spLocks noGrp="1"/>
          </p:cNvSpPr>
          <p:nvPr>
            <p:ph type="body" sz="quarter" idx="3"/>
          </p:nvPr>
        </p:nvSpPr>
        <p:spPr/>
        <p:txBody>
          <a:bodyPr/>
          <a:lstStyle/>
          <a:p>
            <a:r>
              <a:rPr lang="en-GB" dirty="0"/>
              <a:t>Logging Levels</a:t>
            </a:r>
          </a:p>
        </p:txBody>
      </p:sp>
      <p:sp>
        <p:nvSpPr>
          <p:cNvPr id="9" name="Content Placeholder 8">
            <a:extLst>
              <a:ext uri="{FF2B5EF4-FFF2-40B4-BE49-F238E27FC236}">
                <a16:creationId xmlns:a16="http://schemas.microsoft.com/office/drawing/2014/main" id="{B0632628-5E44-4335-BF4A-19E8BB276D28}"/>
              </a:ext>
            </a:extLst>
          </p:cNvPr>
          <p:cNvSpPr>
            <a:spLocks noGrp="1"/>
          </p:cNvSpPr>
          <p:nvPr>
            <p:ph sz="quarter" idx="4"/>
          </p:nvPr>
        </p:nvSpPr>
        <p:spPr/>
        <p:txBody>
          <a:bodyPr>
            <a:normAutofit fontScale="55000" lnSpcReduction="20000"/>
          </a:bodyPr>
          <a:lstStyle/>
          <a:p>
            <a:pPr marL="0" indent="0">
              <a:buNone/>
            </a:pPr>
            <a:r>
              <a:rPr lang="en-GB" b="1" dirty="0"/>
              <a:t>DEBUG</a:t>
            </a:r>
            <a:r>
              <a:rPr lang="en-GB" dirty="0"/>
              <a:t>: anything that happens in the program.</a:t>
            </a:r>
          </a:p>
          <a:p>
            <a:pPr marL="0" indent="0">
              <a:buNone/>
            </a:pPr>
            <a:r>
              <a:rPr lang="en-GB" b="1" dirty="0"/>
              <a:t>INFO</a:t>
            </a:r>
            <a:r>
              <a:rPr lang="en-GB" dirty="0"/>
              <a:t>: actions that are user-driven or system specific.</a:t>
            </a:r>
          </a:p>
          <a:p>
            <a:pPr marL="0" indent="0">
              <a:buNone/>
            </a:pPr>
            <a:r>
              <a:rPr lang="en-GB" b="1" dirty="0"/>
              <a:t>WARN</a:t>
            </a:r>
            <a:r>
              <a:rPr lang="en-GB" dirty="0"/>
              <a:t>: conditions that could potentially become an error.  Should initiate an alert.</a:t>
            </a:r>
          </a:p>
          <a:p>
            <a:pPr marL="0" indent="0">
              <a:buNone/>
            </a:pPr>
            <a:r>
              <a:rPr lang="en-GB" b="1" dirty="0"/>
              <a:t>ERROR</a:t>
            </a:r>
            <a:r>
              <a:rPr lang="en-GB" dirty="0"/>
              <a:t>: error conditions (e.g., API call failures, internal error conditions).</a:t>
            </a:r>
          </a:p>
          <a:p>
            <a:pPr marL="0" indent="0">
              <a:buNone/>
            </a:pPr>
            <a:r>
              <a:rPr lang="en-GB" b="1" dirty="0"/>
              <a:t>FATAL</a:t>
            </a:r>
            <a:r>
              <a:rPr lang="en-GB" dirty="0"/>
              <a:t>: when we must terminate (e.g., failed to create network socket).</a:t>
            </a:r>
          </a:p>
        </p:txBody>
      </p:sp>
    </p:spTree>
    <p:extLst>
      <p:ext uri="{BB962C8B-B14F-4D97-AF65-F5344CB8AC3E}">
        <p14:creationId xmlns:p14="http://schemas.microsoft.com/office/powerpoint/2010/main" val="301153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6CB-7C2D-4C9B-988B-D0B217B3880F}"/>
              </a:ext>
            </a:extLst>
          </p:cNvPr>
          <p:cNvSpPr>
            <a:spLocks noGrp="1"/>
          </p:cNvSpPr>
          <p:nvPr>
            <p:ph type="title"/>
          </p:nvPr>
        </p:nvSpPr>
        <p:spPr/>
        <p:txBody>
          <a:bodyPr/>
          <a:lstStyle/>
          <a:p>
            <a:r>
              <a:rPr lang="en-GB" dirty="0"/>
              <a:t>Use Telemetry to Guide Problem-solving</a:t>
            </a:r>
          </a:p>
        </p:txBody>
      </p:sp>
      <p:sp>
        <p:nvSpPr>
          <p:cNvPr id="3" name="Content Placeholder 2">
            <a:extLst>
              <a:ext uri="{FF2B5EF4-FFF2-40B4-BE49-F238E27FC236}">
                <a16:creationId xmlns:a16="http://schemas.microsoft.com/office/drawing/2014/main" id="{A4E357F9-28A2-47CA-A620-A094410CC922}"/>
              </a:ext>
            </a:extLst>
          </p:cNvPr>
          <p:cNvSpPr>
            <a:spLocks noGrp="1"/>
          </p:cNvSpPr>
          <p:nvPr>
            <p:ph idx="1"/>
          </p:nvPr>
        </p:nvSpPr>
        <p:spPr/>
        <p:txBody>
          <a:bodyPr>
            <a:normAutofit/>
          </a:bodyPr>
          <a:lstStyle/>
          <a:p>
            <a:pPr marL="0" indent="0">
              <a:buNone/>
            </a:pPr>
            <a:r>
              <a:rPr lang="en-GB" dirty="0"/>
              <a:t>Questions to ask:</a:t>
            </a:r>
          </a:p>
          <a:p>
            <a:pPr lvl="1"/>
            <a:r>
              <a:rPr lang="en-GB" dirty="0"/>
              <a:t>What evidence do we have from our monitoring that a problem is actually occurring?</a:t>
            </a:r>
          </a:p>
          <a:p>
            <a:pPr lvl="1"/>
            <a:r>
              <a:rPr lang="en-GB" dirty="0"/>
              <a:t>What are the relevant events and changes in our applications and environments that could have contributed to the problem?</a:t>
            </a:r>
          </a:p>
          <a:p>
            <a:pPr lvl="1"/>
            <a:r>
              <a:rPr lang="en-GB" dirty="0"/>
              <a:t>What hypotheses can we formulate to confirm the link between the proposed causes and effects?</a:t>
            </a:r>
          </a:p>
          <a:p>
            <a:pPr lvl="1"/>
            <a:r>
              <a:rPr lang="en-GB" dirty="0"/>
              <a:t>How can we prove which of these hypotheses are correct and successfully effect a fix?</a:t>
            </a:r>
          </a:p>
        </p:txBody>
      </p:sp>
    </p:spTree>
    <p:extLst>
      <p:ext uri="{BB962C8B-B14F-4D97-AF65-F5344CB8AC3E}">
        <p14:creationId xmlns:p14="http://schemas.microsoft.com/office/powerpoint/2010/main" val="591297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1961</Words>
  <Application>Microsoft Office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The Second Way of DevOps: Feedback</vt:lpstr>
      <vt:lpstr>Overview</vt:lpstr>
      <vt:lpstr>Create Telemetry to Enable Seeing and Solving Problems</vt:lpstr>
      <vt:lpstr>Telemetry</vt:lpstr>
      <vt:lpstr>Avoid Blame</vt:lpstr>
      <vt:lpstr>Create Our Centralised Telemetry Infrastructure</vt:lpstr>
      <vt:lpstr>Create Application Logging Telemetry That Helps Production</vt:lpstr>
      <vt:lpstr>Create Application Logging Telemetry That Helps Production</vt:lpstr>
      <vt:lpstr>Use Telemetry to Guide Problem-solving</vt:lpstr>
      <vt:lpstr>Create Self-service Access to Telemetry and Information Radiators</vt:lpstr>
      <vt:lpstr>Find and Fill Any Telemetry Gaps</vt:lpstr>
      <vt:lpstr>Analyse Telemetry to Better Anticipate Problems and Achieve Goals</vt:lpstr>
      <vt:lpstr>Use Means and Standard Deviations to Detect Potential Problems</vt:lpstr>
      <vt:lpstr>Instrument and Alert on Undesired Outcomes</vt:lpstr>
      <vt:lpstr>Non-Gaussian (normal) Distribution</vt:lpstr>
      <vt:lpstr>Enable Feedback So Development and Operations Can Safely Deploy</vt:lpstr>
      <vt:lpstr>Use Telemetry to Make Deployments Safer</vt:lpstr>
      <vt:lpstr>Dev Shares Pager Rotation Duties With Ops</vt:lpstr>
      <vt:lpstr>Have Developers Follow Work Downstream</vt:lpstr>
      <vt:lpstr>Have Developers Initially Self-manage Their Production Service</vt:lpstr>
      <vt:lpstr>Integrate Hypothesis-Driven Development and A/B Testing into Our Daily Work</vt:lpstr>
      <vt:lpstr>A/B Testing</vt:lpstr>
      <vt:lpstr>Integrate A/B Testing into Our Feature Testing</vt:lpstr>
      <vt:lpstr>Integrate A/B Testing into Our Release</vt:lpstr>
      <vt:lpstr>Integrating A/B Testing into Our Feature Planning</vt:lpstr>
      <vt:lpstr>Create Review and Coordination Processes to Increase Quality of Or Current Work</vt:lpstr>
      <vt:lpstr>GitHub Flow for User Review</vt:lpstr>
      <vt:lpstr>The Dangers of Change Approval Processes</vt:lpstr>
      <vt:lpstr>Potential Dangers of "Overly Controlling Changes"</vt:lpstr>
      <vt:lpstr>Enable Peer Review of Changes</vt:lpstr>
      <vt:lpstr>Enable Pair Programming to Improve All Our Changes</vt:lpstr>
      <vt:lpstr>Other Review Processes and Optimisations.</vt:lpstr>
      <vt:lpstr>Summary</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Second Way of DevOps: Feedback</dc:title>
  <dc:creator>Kevin Chalmers</dc:creator>
  <cp:lastModifiedBy>Kevin Chalmers</cp:lastModifiedBy>
  <cp:revision>11</cp:revision>
  <dcterms:created xsi:type="dcterms:W3CDTF">2019-02-24T13:03:53Z</dcterms:created>
  <dcterms:modified xsi:type="dcterms:W3CDTF">2019-02-24T15:28:02Z</dcterms:modified>
</cp:coreProperties>
</file>