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40" d="100"/>
          <a:sy n="40" d="100"/>
        </p:scale>
        <p:origin x="36"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9850-68AA-4E17-A594-257FF5A88D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860BCA-995D-461A-A84F-E169F5E6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BC0A449-1035-46ED-B19A-01DF4ED3AF4B}"/>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5" name="Footer Placeholder 4">
            <a:extLst>
              <a:ext uri="{FF2B5EF4-FFF2-40B4-BE49-F238E27FC236}">
                <a16:creationId xmlns:a16="http://schemas.microsoft.com/office/drawing/2014/main" id="{4F6A8258-EE42-42C8-9E21-0AAB833409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8500A8-106D-44A9-A562-C7698B0BE11B}"/>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383552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38FB-178B-4491-9871-B361ECBFF2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2FC88B-E2E3-40B0-82EF-061394A256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05940B-3491-42F1-9625-1DF31B5BCBB8}"/>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5" name="Footer Placeholder 4">
            <a:extLst>
              <a:ext uri="{FF2B5EF4-FFF2-40B4-BE49-F238E27FC236}">
                <a16:creationId xmlns:a16="http://schemas.microsoft.com/office/drawing/2014/main" id="{58E92E80-E0FE-4090-B5A1-E9138E20EB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DBCCAA-A360-44CD-A8E2-7CB17D645561}"/>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377774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47C7A-7A6A-42AC-912F-53BF4F1E2C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EE5321-29CA-4754-9C77-44DD9F3456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0553F-B857-46CF-8A7F-4A85DD7EF1EC}"/>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5" name="Footer Placeholder 4">
            <a:extLst>
              <a:ext uri="{FF2B5EF4-FFF2-40B4-BE49-F238E27FC236}">
                <a16:creationId xmlns:a16="http://schemas.microsoft.com/office/drawing/2014/main" id="{00F4A5EA-9105-4BAC-92FC-E1FAB9683C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34D047-0EB5-45B6-B55A-FBF5E0EA9ADB}"/>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417916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4112-427F-4170-921B-D6E8D9F43C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487271-F220-4060-8372-DD053A7CA2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619434-05B7-450D-AE73-062F282CA202}"/>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5" name="Footer Placeholder 4">
            <a:extLst>
              <a:ext uri="{FF2B5EF4-FFF2-40B4-BE49-F238E27FC236}">
                <a16:creationId xmlns:a16="http://schemas.microsoft.com/office/drawing/2014/main" id="{F2F3E070-D378-42BC-80CE-D78DD6F01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4D578D-3362-4C6A-8C45-43678C6A972D}"/>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149008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E88B-44AC-49D4-8950-E5B6EB7BD8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C6815E5-1C39-42D5-8A27-19DB4732C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DA5DA0-EE8E-448D-B2D7-24206F508325}"/>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5" name="Footer Placeholder 4">
            <a:extLst>
              <a:ext uri="{FF2B5EF4-FFF2-40B4-BE49-F238E27FC236}">
                <a16:creationId xmlns:a16="http://schemas.microsoft.com/office/drawing/2014/main" id="{7F7709F7-9FCC-4CD0-9576-12859E6761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E998EA-1944-4B60-ABB9-E488EC939C67}"/>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422284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BE15-EFDD-4BC9-8296-025A8A41EC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B9F4EF-26EC-4825-8AF0-AB2FF122B3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15A8B60-3BC9-4212-9B23-AA046E1ECB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C6F4FF-A0BB-4348-8115-8A8F8D9CA7D2}"/>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6" name="Footer Placeholder 5">
            <a:extLst>
              <a:ext uri="{FF2B5EF4-FFF2-40B4-BE49-F238E27FC236}">
                <a16:creationId xmlns:a16="http://schemas.microsoft.com/office/drawing/2014/main" id="{61CE2F73-FE4B-4F66-8E36-5B9680E653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6A9A24-6BDA-474A-8D5C-1B000ACB49F0}"/>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13733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83CA-069A-4CBA-8658-986A083173C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934889-EC41-4C1D-8AF7-A3D1E1503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D0E0EF-3C3D-48EA-BE5A-F39E65D1EF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92E890-76C5-44E5-AD03-A538D3B2B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AA6652-7953-4381-B82A-3DFA0C2365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6DD89F-7333-49A2-A473-0076F26A9D0E}"/>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8" name="Footer Placeholder 7">
            <a:extLst>
              <a:ext uri="{FF2B5EF4-FFF2-40B4-BE49-F238E27FC236}">
                <a16:creationId xmlns:a16="http://schemas.microsoft.com/office/drawing/2014/main" id="{63F86780-475B-4770-9A6C-55E2A2D78E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53AFFB9-FD57-4EB5-A84E-6CEF0B2AEC50}"/>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359217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9784-3547-42D6-8AB4-564B10C7B9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21498D-56BF-4E6B-8AFD-E91F0B91AFCF}"/>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4" name="Footer Placeholder 3">
            <a:extLst>
              <a:ext uri="{FF2B5EF4-FFF2-40B4-BE49-F238E27FC236}">
                <a16:creationId xmlns:a16="http://schemas.microsoft.com/office/drawing/2014/main" id="{E5304D3D-5142-43BB-AA3F-A8B7572532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FB6690-940F-46FA-A613-19024C7ADBC9}"/>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349957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47356-533A-4A85-9722-1DC0C50CB654}"/>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3" name="Footer Placeholder 2">
            <a:extLst>
              <a:ext uri="{FF2B5EF4-FFF2-40B4-BE49-F238E27FC236}">
                <a16:creationId xmlns:a16="http://schemas.microsoft.com/office/drawing/2014/main" id="{DFED3B26-EBA7-426E-B938-397B67E9650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A647D0-23F2-495B-BAE4-884B790597AB}"/>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337489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A729-3A14-4D21-958F-5BBD7789F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96E8B6-F777-4862-B435-11D2B3841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D1B7F7B-CFEB-4643-A606-C283DE755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87DEB1-D940-4C90-8332-F8085D6D0634}"/>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6" name="Footer Placeholder 5">
            <a:extLst>
              <a:ext uri="{FF2B5EF4-FFF2-40B4-BE49-F238E27FC236}">
                <a16:creationId xmlns:a16="http://schemas.microsoft.com/office/drawing/2014/main" id="{A9B28666-831C-4BFA-B777-C993521E2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03A2D4-E0CA-4074-AFF2-358BD400AD70}"/>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22621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FFD6-2F61-42DA-B53B-207FCA497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B992C98-5D43-493C-B68C-BFF5FD0DE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CD8D00C-3346-46BD-96F8-2C8DE8EB7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5D5229-EE45-4803-8044-69A3F549A007}"/>
              </a:ext>
            </a:extLst>
          </p:cNvPr>
          <p:cNvSpPr>
            <a:spLocks noGrp="1"/>
          </p:cNvSpPr>
          <p:nvPr>
            <p:ph type="dt" sz="half" idx="10"/>
          </p:nvPr>
        </p:nvSpPr>
        <p:spPr/>
        <p:txBody>
          <a:bodyPr/>
          <a:lstStyle/>
          <a:p>
            <a:fld id="{112754FD-35A2-497F-A08B-CD3C009AA26F}" type="datetimeFigureOut">
              <a:rPr lang="en-GB" smtClean="0"/>
              <a:t>24/02/2019</a:t>
            </a:fld>
            <a:endParaRPr lang="en-GB"/>
          </a:p>
        </p:txBody>
      </p:sp>
      <p:sp>
        <p:nvSpPr>
          <p:cNvPr id="6" name="Footer Placeholder 5">
            <a:extLst>
              <a:ext uri="{FF2B5EF4-FFF2-40B4-BE49-F238E27FC236}">
                <a16:creationId xmlns:a16="http://schemas.microsoft.com/office/drawing/2014/main" id="{09A6FA96-FE55-4477-A32B-92AB84BD9E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2161EA-F323-4103-91D5-9D36F383922D}"/>
              </a:ext>
            </a:extLst>
          </p:cNvPr>
          <p:cNvSpPr>
            <a:spLocks noGrp="1"/>
          </p:cNvSpPr>
          <p:nvPr>
            <p:ph type="sldNum" sz="quarter" idx="12"/>
          </p:nvPr>
        </p:nvSpPr>
        <p:spPr/>
        <p:txBody>
          <a:bodyPr/>
          <a:lstStyle/>
          <a:p>
            <a:fld id="{67874AED-DD18-4A41-B032-D150A866C48C}" type="slidenum">
              <a:rPr lang="en-GB" smtClean="0"/>
              <a:t>‹#›</a:t>
            </a:fld>
            <a:endParaRPr lang="en-GB"/>
          </a:p>
        </p:txBody>
      </p:sp>
    </p:spTree>
    <p:extLst>
      <p:ext uri="{BB962C8B-B14F-4D97-AF65-F5344CB8AC3E}">
        <p14:creationId xmlns:p14="http://schemas.microsoft.com/office/powerpoint/2010/main" val="109349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62603-F630-4E79-89A0-0F3BC6400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5AB4D-E565-4369-8548-2DBC428B5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590A99-323C-4276-815C-BFFC3DDB5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754FD-35A2-497F-A08B-CD3C009AA26F}" type="datetimeFigureOut">
              <a:rPr lang="en-GB" smtClean="0"/>
              <a:t>24/02/2019</a:t>
            </a:fld>
            <a:endParaRPr lang="en-GB"/>
          </a:p>
        </p:txBody>
      </p:sp>
      <p:sp>
        <p:nvSpPr>
          <p:cNvPr id="5" name="Footer Placeholder 4">
            <a:extLst>
              <a:ext uri="{FF2B5EF4-FFF2-40B4-BE49-F238E27FC236}">
                <a16:creationId xmlns:a16="http://schemas.microsoft.com/office/drawing/2014/main" id="{746070F6-DD57-4F4E-A68E-B7A59D05F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6EAEFDA-9752-4455-B9CE-2A8D7FF43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74AED-DD18-4A41-B032-D150A866C48C}" type="slidenum">
              <a:rPr lang="en-GB" smtClean="0"/>
              <a:t>‹#›</a:t>
            </a:fld>
            <a:endParaRPr lang="en-GB"/>
          </a:p>
        </p:txBody>
      </p:sp>
    </p:spTree>
    <p:extLst>
      <p:ext uri="{BB962C8B-B14F-4D97-AF65-F5344CB8AC3E}">
        <p14:creationId xmlns:p14="http://schemas.microsoft.com/office/powerpoint/2010/main" val="30664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jodypaul.com/cs/sweprac/" TargetMode="Externa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est-driven_development"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6FEB-8DF9-4A59-9E8F-EE8392626D9D}"/>
              </a:ext>
            </a:extLst>
          </p:cNvPr>
          <p:cNvSpPr>
            <a:spLocks noGrp="1"/>
          </p:cNvSpPr>
          <p:nvPr>
            <p:ph type="ctrTitle"/>
          </p:nvPr>
        </p:nvSpPr>
        <p:spPr/>
        <p:txBody>
          <a:bodyPr/>
          <a:lstStyle/>
          <a:p>
            <a:r>
              <a:rPr lang="en-GB" dirty="0"/>
              <a:t>Test-Driven Development</a:t>
            </a:r>
            <a:br>
              <a:rPr lang="en-GB" dirty="0"/>
            </a:br>
            <a:r>
              <a:rPr lang="en-GB" dirty="0"/>
              <a:t>(TDD)</a:t>
            </a:r>
          </a:p>
        </p:txBody>
      </p:sp>
      <p:sp>
        <p:nvSpPr>
          <p:cNvPr id="3" name="Subtitle 2">
            <a:extLst>
              <a:ext uri="{FF2B5EF4-FFF2-40B4-BE49-F238E27FC236}">
                <a16:creationId xmlns:a16="http://schemas.microsoft.com/office/drawing/2014/main" id="{A5E4F9A0-8175-43BA-9E17-76B8DD6C88D2}"/>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r>
              <a:rPr lang="en-GB" dirty="0"/>
              <a:t> </a:t>
            </a:r>
          </a:p>
        </p:txBody>
      </p:sp>
    </p:spTree>
    <p:extLst>
      <p:ext uri="{BB962C8B-B14F-4D97-AF65-F5344CB8AC3E}">
        <p14:creationId xmlns:p14="http://schemas.microsoft.com/office/powerpoint/2010/main" val="45650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Change Team Dynamic</a:t>
            </a:r>
          </a:p>
        </p:txBody>
      </p:sp>
      <p:sp>
        <p:nvSpPr>
          <p:cNvPr id="3" name="Content Placeholder 2">
            <a:extLst>
              <a:ext uri="{FF2B5EF4-FFF2-40B4-BE49-F238E27FC236}">
                <a16:creationId xmlns:a16="http://schemas.microsoft.com/office/drawing/2014/main" id="{831881EA-2E1B-45BF-BBB2-4EF702606368}"/>
              </a:ext>
            </a:extLst>
          </p:cNvPr>
          <p:cNvSpPr>
            <a:spLocks noGrp="1"/>
          </p:cNvSpPr>
          <p:nvPr>
            <p:ph idx="1"/>
          </p:nvPr>
        </p:nvSpPr>
        <p:spPr/>
        <p:txBody>
          <a:bodyPr>
            <a:normAutofit lnSpcReduction="10000"/>
          </a:bodyPr>
          <a:lstStyle/>
          <a:p>
            <a:pPr marL="0" indent="0">
              <a:buNone/>
            </a:pPr>
            <a:r>
              <a:rPr lang="en-GB" dirty="0"/>
              <a:t>Defect density is reduced, thus QA changes to proactive rather than reactive work.</a:t>
            </a:r>
          </a:p>
          <a:p>
            <a:pPr marL="0" indent="0">
              <a:buNone/>
            </a:pPr>
            <a:endParaRPr lang="en-GB" dirty="0"/>
          </a:p>
          <a:p>
            <a:pPr marL="0" indent="0">
              <a:buNone/>
            </a:pPr>
            <a:r>
              <a:rPr lang="en-GB" dirty="0"/>
              <a:t>Reduced problems means the Scrum Master can better estimate the velocity and thus completion time.</a:t>
            </a:r>
          </a:p>
          <a:p>
            <a:pPr marL="0" indent="0">
              <a:buNone/>
            </a:pPr>
            <a:endParaRPr lang="en-GB" dirty="0"/>
          </a:p>
          <a:p>
            <a:pPr marL="0" indent="0">
              <a:buNone/>
            </a:pPr>
            <a:r>
              <a:rPr lang="en-GB" dirty="0"/>
              <a:t>Software engineers can work collaboratively constantly as they are not spending time fixing defects.</a:t>
            </a:r>
          </a:p>
          <a:p>
            <a:pPr marL="0" indent="0">
              <a:buNone/>
            </a:pPr>
            <a:endParaRPr lang="en-GB" dirty="0"/>
          </a:p>
          <a:p>
            <a:pPr marL="0" indent="0">
              <a:buNone/>
            </a:pPr>
            <a:r>
              <a:rPr lang="en-GB" dirty="0"/>
              <a:t>We have potentially shippable software as it has been tested.</a:t>
            </a:r>
          </a:p>
        </p:txBody>
      </p:sp>
    </p:spTree>
    <p:extLst>
      <p:ext uri="{BB962C8B-B14F-4D97-AF65-F5344CB8AC3E}">
        <p14:creationId xmlns:p14="http://schemas.microsoft.com/office/powerpoint/2010/main" val="113828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45A-F9BA-4D1C-97AB-6B57799EDED3}"/>
              </a:ext>
            </a:extLst>
          </p:cNvPr>
          <p:cNvSpPr>
            <a:spLocks noGrp="1"/>
          </p:cNvSpPr>
          <p:nvPr>
            <p:ph type="title"/>
          </p:nvPr>
        </p:nvSpPr>
        <p:spPr/>
        <p:txBody>
          <a:bodyPr/>
          <a:lstStyle/>
          <a:p>
            <a:r>
              <a:rPr lang="en-GB" dirty="0"/>
              <a:t>Undertaking Test-Driven Development</a:t>
            </a:r>
          </a:p>
        </p:txBody>
      </p:sp>
      <p:sp>
        <p:nvSpPr>
          <p:cNvPr id="3" name="Content Placeholder 2">
            <a:extLst>
              <a:ext uri="{FF2B5EF4-FFF2-40B4-BE49-F238E27FC236}">
                <a16:creationId xmlns:a16="http://schemas.microsoft.com/office/drawing/2014/main" id="{43B3348C-E54E-4A96-B2F9-9CE46BB59661}"/>
              </a:ext>
            </a:extLst>
          </p:cNvPr>
          <p:cNvSpPr>
            <a:spLocks noGrp="1"/>
          </p:cNvSpPr>
          <p:nvPr>
            <p:ph idx="1"/>
          </p:nvPr>
        </p:nvSpPr>
        <p:spPr/>
        <p:txBody>
          <a:bodyPr/>
          <a:lstStyle/>
          <a:p>
            <a:pPr marL="0" indent="0">
              <a:buNone/>
            </a:pPr>
            <a:r>
              <a:rPr lang="en-GB" dirty="0"/>
              <a:t>Getting started:</a:t>
            </a:r>
          </a:p>
          <a:p>
            <a:pPr marL="971550" lvl="1" indent="-514350">
              <a:buFont typeface="+mj-lt"/>
              <a:buAutoNum type="arabicPeriod"/>
            </a:pPr>
            <a:r>
              <a:rPr lang="en-GB" dirty="0"/>
              <a:t>Start simply.</a:t>
            </a:r>
          </a:p>
          <a:p>
            <a:pPr marL="971550" lvl="1" indent="-514350">
              <a:buFont typeface="+mj-lt"/>
              <a:buAutoNum type="arabicPeriod"/>
            </a:pPr>
            <a:r>
              <a:rPr lang="en-GB" dirty="0"/>
              <a:t>Write automated tests.</a:t>
            </a:r>
          </a:p>
          <a:p>
            <a:pPr marL="971550" lvl="1" indent="-514350">
              <a:buFont typeface="+mj-lt"/>
              <a:buAutoNum type="arabicPeriod"/>
            </a:pPr>
            <a:r>
              <a:rPr lang="en-GB" dirty="0"/>
              <a:t>Refactor to add design decisions one at a time.</a:t>
            </a:r>
          </a:p>
          <a:p>
            <a:pPr marL="0" indent="0">
              <a:buNone/>
            </a:pPr>
            <a:endParaRPr lang="en-GB" dirty="0"/>
          </a:p>
          <a:p>
            <a:pPr marL="0" indent="0">
              <a:buNone/>
            </a:pPr>
            <a:r>
              <a:rPr lang="en-GB" dirty="0"/>
              <a:t>First test – pick an operation that will do nothing (no side effects):</a:t>
            </a:r>
          </a:p>
          <a:p>
            <a:pPr lvl="1"/>
            <a:r>
              <a:rPr lang="en-GB" dirty="0"/>
              <a:t>Where does the operation belong?</a:t>
            </a:r>
          </a:p>
          <a:p>
            <a:pPr lvl="1"/>
            <a:r>
              <a:rPr lang="en-GB" dirty="0"/>
              <a:t>What are the correct inputs?</a:t>
            </a:r>
          </a:p>
          <a:p>
            <a:pPr lvl="1"/>
            <a:r>
              <a:rPr lang="en-GB" dirty="0"/>
              <a:t>What is the correct output given those inputs?</a:t>
            </a:r>
          </a:p>
        </p:txBody>
      </p:sp>
    </p:spTree>
    <p:extLst>
      <p:ext uri="{BB962C8B-B14F-4D97-AF65-F5344CB8AC3E}">
        <p14:creationId xmlns:p14="http://schemas.microsoft.com/office/powerpoint/2010/main" val="244722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Which Test to Write Next?</a:t>
            </a:r>
          </a:p>
        </p:txBody>
      </p:sp>
      <p:sp>
        <p:nvSpPr>
          <p:cNvPr id="3" name="Content Placeholder 2">
            <a:extLst>
              <a:ext uri="{FF2B5EF4-FFF2-40B4-BE49-F238E27FC236}">
                <a16:creationId xmlns:a16="http://schemas.microsoft.com/office/drawing/2014/main" id="{D9D06221-F634-4A25-9C79-1155316DD750}"/>
              </a:ext>
            </a:extLst>
          </p:cNvPr>
          <p:cNvSpPr>
            <a:spLocks noGrp="1"/>
          </p:cNvSpPr>
          <p:nvPr>
            <p:ph idx="1"/>
          </p:nvPr>
        </p:nvSpPr>
        <p:spPr/>
        <p:txBody>
          <a:bodyPr>
            <a:normAutofit fontScale="92500" lnSpcReduction="10000"/>
          </a:bodyPr>
          <a:lstStyle/>
          <a:p>
            <a:pPr marL="0" indent="0">
              <a:buNone/>
            </a:pPr>
            <a:r>
              <a:rPr lang="en-GB" dirty="0"/>
              <a:t>If you have a list, pick the test that will teach you something and you are confident you can implement.</a:t>
            </a:r>
          </a:p>
          <a:p>
            <a:pPr marL="0" indent="0">
              <a:buNone/>
            </a:pPr>
            <a:endParaRPr lang="en-GB" dirty="0"/>
          </a:p>
          <a:p>
            <a:pPr marL="0" indent="0">
              <a:buNone/>
            </a:pPr>
            <a:r>
              <a:rPr lang="en-GB" dirty="0"/>
              <a:t>Other test types:</a:t>
            </a:r>
          </a:p>
          <a:p>
            <a:pPr lvl="1"/>
            <a:r>
              <a:rPr lang="en-GB" b="1" dirty="0"/>
              <a:t>Explanation Test:</a:t>
            </a:r>
            <a:r>
              <a:rPr lang="en-GB" dirty="0"/>
              <a:t> spread the use of automated testing by asking for and giving automated tests to explain code.</a:t>
            </a:r>
          </a:p>
          <a:p>
            <a:pPr lvl="1"/>
            <a:r>
              <a:rPr lang="en-GB" b="1" dirty="0"/>
              <a:t>Learning Test</a:t>
            </a:r>
            <a:r>
              <a:rPr lang="en-GB" dirty="0"/>
              <a:t>: write a test to better understand externally produced software?</a:t>
            </a:r>
          </a:p>
          <a:p>
            <a:pPr lvl="1"/>
            <a:r>
              <a:rPr lang="en-GB" b="1" dirty="0"/>
              <a:t>Another Test</a:t>
            </a:r>
            <a:r>
              <a:rPr lang="en-GB" dirty="0"/>
              <a:t>: write tests for ideas generated by technical discussion to ensure you stay on topic.</a:t>
            </a:r>
          </a:p>
          <a:p>
            <a:pPr lvl="1"/>
            <a:r>
              <a:rPr lang="en-GB" b="1" dirty="0"/>
              <a:t>Regression Test</a:t>
            </a:r>
            <a:r>
              <a:rPr lang="en-GB" dirty="0"/>
              <a:t>: tests that would have been written originally. When you write a regression test, determine how you could have recognised the need for this test originally.</a:t>
            </a:r>
          </a:p>
        </p:txBody>
      </p:sp>
    </p:spTree>
    <p:extLst>
      <p:ext uri="{BB962C8B-B14F-4D97-AF65-F5344CB8AC3E}">
        <p14:creationId xmlns:p14="http://schemas.microsoft.com/office/powerpoint/2010/main" val="1442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What to Test?</a:t>
            </a:r>
          </a:p>
        </p:txBody>
      </p:sp>
      <p:sp>
        <p:nvSpPr>
          <p:cNvPr id="3" name="Content Placeholder 2">
            <a:extLst>
              <a:ext uri="{FF2B5EF4-FFF2-40B4-BE49-F238E27FC236}">
                <a16:creationId xmlns:a16="http://schemas.microsoft.com/office/drawing/2014/main" id="{831881EA-2E1B-45BF-BBB2-4EF702606368}"/>
              </a:ext>
            </a:extLst>
          </p:cNvPr>
          <p:cNvSpPr>
            <a:spLocks noGrp="1"/>
          </p:cNvSpPr>
          <p:nvPr>
            <p:ph idx="1"/>
          </p:nvPr>
        </p:nvSpPr>
        <p:spPr/>
        <p:txBody>
          <a:bodyPr/>
          <a:lstStyle/>
          <a:p>
            <a:pPr marL="0" indent="0">
              <a:buNone/>
            </a:pPr>
            <a:r>
              <a:rPr lang="en-GB" dirty="0"/>
              <a:t>At what level do you write tests?</a:t>
            </a:r>
          </a:p>
          <a:p>
            <a:pPr lvl="1"/>
            <a:r>
              <a:rPr lang="en-GB" dirty="0"/>
              <a:t>Each test introduces just a single line of logic and some refactoring.</a:t>
            </a:r>
          </a:p>
          <a:p>
            <a:pPr lvl="1"/>
            <a:r>
              <a:rPr lang="en-GB" dirty="0"/>
              <a:t>Each test introduces hundreds of lines of logic and hours of refactoring.</a:t>
            </a:r>
          </a:p>
          <a:p>
            <a:pPr marL="0" indent="0">
              <a:buNone/>
            </a:pPr>
            <a:endParaRPr lang="en-GB" dirty="0"/>
          </a:p>
          <a:p>
            <a:pPr marL="0" indent="0">
              <a:buNone/>
            </a:pPr>
            <a:r>
              <a:rPr lang="en-GB" dirty="0"/>
              <a:t>You should be able to do either, but you will find smaller batch sizes makes sense over time.</a:t>
            </a:r>
          </a:p>
        </p:txBody>
      </p:sp>
    </p:spTree>
    <p:extLst>
      <p:ext uri="{BB962C8B-B14F-4D97-AF65-F5344CB8AC3E}">
        <p14:creationId xmlns:p14="http://schemas.microsoft.com/office/powerpoint/2010/main" val="221910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45A-F9BA-4D1C-97AB-6B57799EDED3}"/>
              </a:ext>
            </a:extLst>
          </p:cNvPr>
          <p:cNvSpPr>
            <a:spLocks noGrp="1"/>
          </p:cNvSpPr>
          <p:nvPr>
            <p:ph type="title"/>
          </p:nvPr>
        </p:nvSpPr>
        <p:spPr/>
        <p:txBody>
          <a:bodyPr/>
          <a:lstStyle/>
          <a:p>
            <a:r>
              <a:rPr lang="en-GB" dirty="0"/>
              <a:t>What Don’t You Test?</a:t>
            </a:r>
          </a:p>
        </p:txBody>
      </p:sp>
      <p:sp>
        <p:nvSpPr>
          <p:cNvPr id="3" name="Content Placeholder 2">
            <a:extLst>
              <a:ext uri="{FF2B5EF4-FFF2-40B4-BE49-F238E27FC236}">
                <a16:creationId xmlns:a16="http://schemas.microsoft.com/office/drawing/2014/main" id="{43B3348C-E54E-4A96-B2F9-9CE46BB59661}"/>
              </a:ext>
            </a:extLst>
          </p:cNvPr>
          <p:cNvSpPr>
            <a:spLocks noGrp="1"/>
          </p:cNvSpPr>
          <p:nvPr>
            <p:ph idx="1"/>
          </p:nvPr>
        </p:nvSpPr>
        <p:spPr/>
        <p:txBody>
          <a:bodyPr/>
          <a:lstStyle/>
          <a:p>
            <a:pPr marL="0" indent="0">
              <a:buNone/>
            </a:pPr>
            <a:r>
              <a:rPr lang="en-GB" dirty="0"/>
              <a:t>TDD is about reducing fear, so you have to determine this for yourself somewhat.</a:t>
            </a:r>
          </a:p>
          <a:p>
            <a:pPr marL="0" indent="0">
              <a:buNone/>
            </a:pPr>
            <a:endParaRPr lang="en-GB" dirty="0"/>
          </a:p>
          <a:p>
            <a:pPr marL="0" indent="0">
              <a:buNone/>
            </a:pPr>
            <a:r>
              <a:rPr lang="en-GB" dirty="0"/>
              <a:t>However, definitely write tests for:</a:t>
            </a:r>
          </a:p>
          <a:p>
            <a:pPr lvl="1"/>
            <a:r>
              <a:rPr lang="en-GB" dirty="0"/>
              <a:t>Conditionals.</a:t>
            </a:r>
          </a:p>
          <a:p>
            <a:pPr lvl="1"/>
            <a:r>
              <a:rPr lang="en-GB" dirty="0"/>
              <a:t>Loops.</a:t>
            </a:r>
          </a:p>
          <a:p>
            <a:pPr lvl="1"/>
            <a:r>
              <a:rPr lang="en-GB" dirty="0"/>
              <a:t>Operations.</a:t>
            </a:r>
          </a:p>
          <a:p>
            <a:pPr lvl="1"/>
            <a:r>
              <a:rPr lang="en-GB" dirty="0"/>
              <a:t>Polymorphism.</a:t>
            </a:r>
          </a:p>
        </p:txBody>
      </p:sp>
    </p:spTree>
    <p:extLst>
      <p:ext uri="{BB962C8B-B14F-4D97-AF65-F5344CB8AC3E}">
        <p14:creationId xmlns:p14="http://schemas.microsoft.com/office/powerpoint/2010/main" val="987769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How Do You Know You Have Good Tests?</a:t>
            </a:r>
          </a:p>
        </p:txBody>
      </p:sp>
      <p:sp>
        <p:nvSpPr>
          <p:cNvPr id="3" name="Content Placeholder 2">
            <a:extLst>
              <a:ext uri="{FF2B5EF4-FFF2-40B4-BE49-F238E27FC236}">
                <a16:creationId xmlns:a16="http://schemas.microsoft.com/office/drawing/2014/main" id="{D9D06221-F634-4A25-9C79-1155316DD750}"/>
              </a:ext>
            </a:extLst>
          </p:cNvPr>
          <p:cNvSpPr>
            <a:spLocks noGrp="1"/>
          </p:cNvSpPr>
          <p:nvPr>
            <p:ph idx="1"/>
          </p:nvPr>
        </p:nvSpPr>
        <p:spPr/>
        <p:txBody>
          <a:bodyPr/>
          <a:lstStyle/>
          <a:p>
            <a:pPr marL="0" indent="0">
              <a:buNone/>
            </a:pPr>
            <a:r>
              <a:rPr lang="en-GB" dirty="0"/>
              <a:t>Problems to look out for:</a:t>
            </a:r>
          </a:p>
          <a:p>
            <a:pPr lvl="1"/>
            <a:r>
              <a:rPr lang="en-GB" b="1" dirty="0"/>
              <a:t>Long setup code</a:t>
            </a:r>
            <a:r>
              <a:rPr lang="en-GB" dirty="0"/>
              <a:t>: if running a test requires 100s of lines of setup code your objects are likely too large and should be split.</a:t>
            </a:r>
          </a:p>
          <a:p>
            <a:pPr lvl="1"/>
            <a:r>
              <a:rPr lang="en-GB" b="1" dirty="0"/>
              <a:t>Setup duplication</a:t>
            </a:r>
            <a:r>
              <a:rPr lang="en-GB" dirty="0"/>
              <a:t>: if you cannot reuse setup code between tests your code is too tightly coupled.</a:t>
            </a:r>
          </a:p>
          <a:p>
            <a:pPr lvl="1"/>
            <a:r>
              <a:rPr lang="en-GB" b="1" dirty="0"/>
              <a:t>Long running tests</a:t>
            </a:r>
            <a:r>
              <a:rPr lang="en-GB" dirty="0"/>
              <a:t>: if tests take long to run they won't be run often, and indicates a likely design problem.  Test suites should only take 10 minutes to run.</a:t>
            </a:r>
          </a:p>
          <a:p>
            <a:pPr lvl="1"/>
            <a:r>
              <a:rPr lang="en-GB" b="1" dirty="0"/>
              <a:t>Fragile tests</a:t>
            </a:r>
            <a:r>
              <a:rPr lang="en-GB" dirty="0"/>
              <a:t>: if tests break then we have parts of the application affecting other parts.  This will need to be fixed.</a:t>
            </a:r>
          </a:p>
        </p:txBody>
      </p:sp>
    </p:spTree>
    <p:extLst>
      <p:ext uri="{BB962C8B-B14F-4D97-AF65-F5344CB8AC3E}">
        <p14:creationId xmlns:p14="http://schemas.microsoft.com/office/powerpoint/2010/main" val="11086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Assertions</a:t>
            </a:r>
          </a:p>
        </p:txBody>
      </p:sp>
      <p:sp>
        <p:nvSpPr>
          <p:cNvPr id="3" name="Content Placeholder 2">
            <a:extLst>
              <a:ext uri="{FF2B5EF4-FFF2-40B4-BE49-F238E27FC236}">
                <a16:creationId xmlns:a16="http://schemas.microsoft.com/office/drawing/2014/main" id="{831881EA-2E1B-45BF-BBB2-4EF702606368}"/>
              </a:ext>
            </a:extLst>
          </p:cNvPr>
          <p:cNvSpPr>
            <a:spLocks noGrp="1"/>
          </p:cNvSpPr>
          <p:nvPr>
            <p:ph idx="1"/>
          </p:nvPr>
        </p:nvSpPr>
        <p:spPr/>
        <p:txBody>
          <a:bodyPr/>
          <a:lstStyle/>
          <a:p>
            <a:pPr marL="0" indent="0">
              <a:buNone/>
            </a:pPr>
            <a:r>
              <a:rPr lang="en-GB" dirty="0"/>
              <a:t>From Wikipedia:</a:t>
            </a:r>
          </a:p>
          <a:p>
            <a:pPr lvl="1"/>
            <a:r>
              <a:rPr lang="en-GB" i="1" dirty="0"/>
              <a:t>In computer programming, an assertion </a:t>
            </a:r>
            <a:r>
              <a:rPr lang="en-GB" b="1" dirty="0"/>
              <a:t>is a statement that a predicate (Boolean-valued function, i.e. a true–false expression) is always true at that point in code execution</a:t>
            </a:r>
            <a:r>
              <a:rPr lang="en-GB" i="1" dirty="0"/>
              <a:t>. It can help a programmer read the code, help a compiler compile it, or help the program detect its own defects.</a:t>
            </a:r>
          </a:p>
          <a:p>
            <a:pPr marL="0" indent="0">
              <a:buNone/>
            </a:pPr>
            <a:endParaRPr lang="en-GB" i="1" dirty="0"/>
          </a:p>
          <a:p>
            <a:pPr marL="0" indent="0">
              <a:buNone/>
            </a:pPr>
            <a:r>
              <a:rPr lang="en-GB" dirty="0"/>
              <a:t>Write assertions first, and tests should allow the passing of assertions.</a:t>
            </a:r>
          </a:p>
        </p:txBody>
      </p:sp>
    </p:spTree>
    <p:extLst>
      <p:ext uri="{BB962C8B-B14F-4D97-AF65-F5344CB8AC3E}">
        <p14:creationId xmlns:p14="http://schemas.microsoft.com/office/powerpoint/2010/main" val="144542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18BADD-E35D-477D-ACB5-20549BE8E581}"/>
              </a:ext>
            </a:extLst>
          </p:cNvPr>
          <p:cNvSpPr>
            <a:spLocks noGrp="1"/>
          </p:cNvSpPr>
          <p:nvPr>
            <p:ph type="title"/>
          </p:nvPr>
        </p:nvSpPr>
        <p:spPr/>
        <p:txBody>
          <a:bodyPr/>
          <a:lstStyle/>
          <a:p>
            <a:r>
              <a:rPr lang="en-GB" dirty="0"/>
              <a:t>Refactoring</a:t>
            </a:r>
          </a:p>
        </p:txBody>
      </p:sp>
      <p:sp>
        <p:nvSpPr>
          <p:cNvPr id="5" name="Text Placeholder 4">
            <a:extLst>
              <a:ext uri="{FF2B5EF4-FFF2-40B4-BE49-F238E27FC236}">
                <a16:creationId xmlns:a16="http://schemas.microsoft.com/office/drawing/2014/main" id="{B2AB7EC9-B894-4450-8A14-DE0798B5191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7124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Refactoring</a:t>
            </a:r>
          </a:p>
        </p:txBody>
      </p:sp>
      <p:sp>
        <p:nvSpPr>
          <p:cNvPr id="3" name="Content Placeholder 2">
            <a:extLst>
              <a:ext uri="{FF2B5EF4-FFF2-40B4-BE49-F238E27FC236}">
                <a16:creationId xmlns:a16="http://schemas.microsoft.com/office/drawing/2014/main" id="{D9D06221-F634-4A25-9C79-1155316DD750}"/>
              </a:ext>
            </a:extLst>
          </p:cNvPr>
          <p:cNvSpPr>
            <a:spLocks noGrp="1"/>
          </p:cNvSpPr>
          <p:nvPr>
            <p:ph idx="1"/>
          </p:nvPr>
        </p:nvSpPr>
        <p:spPr/>
        <p:txBody>
          <a:bodyPr/>
          <a:lstStyle/>
          <a:p>
            <a:pPr marL="0" indent="0">
              <a:buNone/>
            </a:pPr>
            <a:r>
              <a:rPr lang="en-GB" dirty="0"/>
              <a:t>From Wikipedia:</a:t>
            </a:r>
          </a:p>
          <a:p>
            <a:pPr lvl="1"/>
            <a:r>
              <a:rPr lang="en-GB" i="1" dirty="0"/>
              <a:t>Code refactoring is </a:t>
            </a:r>
            <a:r>
              <a:rPr lang="en-GB" b="1" dirty="0"/>
              <a:t>the process of restructuring existing computer code - changing the factoring - without changing its external </a:t>
            </a:r>
            <a:r>
              <a:rPr lang="en-GB" b="1" dirty="0" err="1"/>
              <a:t>behavior</a:t>
            </a:r>
            <a:r>
              <a:rPr lang="en-GB" i="1" dirty="0"/>
              <a:t>. Refactoring is intended to </a:t>
            </a:r>
            <a:r>
              <a:rPr lang="en-GB" b="1" dirty="0"/>
              <a:t>improve </a:t>
            </a:r>
            <a:r>
              <a:rPr lang="en-GB" b="1" dirty="0" err="1"/>
              <a:t>nonfunctional</a:t>
            </a:r>
            <a:r>
              <a:rPr lang="en-GB" b="1" dirty="0"/>
              <a:t> attributes of the software</a:t>
            </a:r>
            <a:r>
              <a:rPr lang="en-GB" i="1" dirty="0"/>
              <a:t>. Advantages include </a:t>
            </a:r>
            <a:r>
              <a:rPr lang="en-GB" b="1" dirty="0"/>
              <a:t>improved code readability and reduced complexity; these can improve source-code maintainability and create a more expressive internal architecture or object model to improve extensibility</a:t>
            </a:r>
            <a:r>
              <a:rPr lang="en-GB" i="1" dirty="0"/>
              <a:t>.</a:t>
            </a:r>
          </a:p>
          <a:p>
            <a:pPr marL="0" indent="0">
              <a:buNone/>
            </a:pPr>
            <a:endParaRPr lang="en-GB" b="1" dirty="0"/>
          </a:p>
        </p:txBody>
      </p:sp>
    </p:spTree>
    <p:extLst>
      <p:ext uri="{BB962C8B-B14F-4D97-AF65-F5344CB8AC3E}">
        <p14:creationId xmlns:p14="http://schemas.microsoft.com/office/powerpoint/2010/main" val="951654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What to Refactor?</a:t>
            </a:r>
          </a:p>
        </p:txBody>
      </p:sp>
      <p:sp>
        <p:nvSpPr>
          <p:cNvPr id="3" name="Content Placeholder 2">
            <a:extLst>
              <a:ext uri="{FF2B5EF4-FFF2-40B4-BE49-F238E27FC236}">
                <a16:creationId xmlns:a16="http://schemas.microsoft.com/office/drawing/2014/main" id="{831881EA-2E1B-45BF-BBB2-4EF702606368}"/>
              </a:ext>
            </a:extLst>
          </p:cNvPr>
          <p:cNvSpPr>
            <a:spLocks noGrp="1"/>
          </p:cNvSpPr>
          <p:nvPr>
            <p:ph idx="1"/>
          </p:nvPr>
        </p:nvSpPr>
        <p:spPr/>
        <p:txBody>
          <a:bodyPr>
            <a:normAutofit fontScale="92500" lnSpcReduction="10000"/>
          </a:bodyPr>
          <a:lstStyle/>
          <a:p>
            <a:pPr marL="0" indent="0">
              <a:buNone/>
            </a:pPr>
            <a:r>
              <a:rPr lang="en-GB" dirty="0"/>
              <a:t>TDD allows refactoring to change behaviour as we care more about tests passing than maintaining semantics.</a:t>
            </a:r>
          </a:p>
          <a:p>
            <a:pPr marL="0" indent="0">
              <a:buNone/>
            </a:pPr>
            <a:endParaRPr lang="en-GB" dirty="0"/>
          </a:p>
          <a:p>
            <a:pPr marL="0" indent="0">
              <a:buNone/>
            </a:pPr>
            <a:r>
              <a:rPr lang="en-GB" dirty="0"/>
              <a:t>Some points to consider:</a:t>
            </a:r>
          </a:p>
          <a:p>
            <a:pPr lvl="1"/>
            <a:r>
              <a:rPr lang="en-GB" dirty="0"/>
              <a:t>Two pieces of similar code?  Bring them closer and unify when identical.  This works at different scales:</a:t>
            </a:r>
          </a:p>
          <a:p>
            <a:pPr lvl="2"/>
            <a:r>
              <a:rPr lang="en-GB" dirty="0"/>
              <a:t>Loops.</a:t>
            </a:r>
          </a:p>
          <a:p>
            <a:pPr lvl="2"/>
            <a:r>
              <a:rPr lang="en-GB" dirty="0"/>
              <a:t>Conditional branches.</a:t>
            </a:r>
          </a:p>
          <a:p>
            <a:pPr lvl="2"/>
            <a:r>
              <a:rPr lang="en-GB" dirty="0"/>
              <a:t>Methods.</a:t>
            </a:r>
          </a:p>
          <a:p>
            <a:pPr lvl="2"/>
            <a:r>
              <a:rPr lang="en-GB" dirty="0"/>
              <a:t>Classes.</a:t>
            </a:r>
          </a:p>
          <a:p>
            <a:pPr lvl="1"/>
            <a:r>
              <a:rPr lang="en-GB" dirty="0"/>
              <a:t>Change long methods into smaller ones by calling the new method.  Tools can normally help you do this.</a:t>
            </a:r>
          </a:p>
        </p:txBody>
      </p:sp>
    </p:spTree>
    <p:extLst>
      <p:ext uri="{BB962C8B-B14F-4D97-AF65-F5344CB8AC3E}">
        <p14:creationId xmlns:p14="http://schemas.microsoft.com/office/powerpoint/2010/main" val="225947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45A-F9BA-4D1C-97AB-6B57799EDED3}"/>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43B3348C-E54E-4A96-B2F9-9CE46BB59661}"/>
              </a:ext>
            </a:extLst>
          </p:cNvPr>
          <p:cNvSpPr>
            <a:spLocks noGrp="1"/>
          </p:cNvSpPr>
          <p:nvPr>
            <p:ph idx="1"/>
          </p:nvPr>
        </p:nvSpPr>
        <p:spPr/>
        <p:txBody>
          <a:bodyPr/>
          <a:lstStyle/>
          <a:p>
            <a:pPr marL="0" indent="0">
              <a:buNone/>
            </a:pPr>
            <a:r>
              <a:rPr lang="en-GB" dirty="0"/>
              <a:t>What is Test-Driven Development?</a:t>
            </a:r>
          </a:p>
          <a:p>
            <a:pPr marL="0" indent="0">
              <a:buNone/>
            </a:pPr>
            <a:endParaRPr lang="en-GB" dirty="0"/>
          </a:p>
          <a:p>
            <a:pPr marL="0" indent="0">
              <a:buNone/>
            </a:pPr>
            <a:r>
              <a:rPr lang="en-GB" dirty="0"/>
              <a:t>Refactoring.</a:t>
            </a:r>
          </a:p>
          <a:p>
            <a:pPr marL="0" indent="0">
              <a:buNone/>
            </a:pPr>
            <a:endParaRPr lang="en-GB" dirty="0"/>
          </a:p>
          <a:p>
            <a:pPr marL="0" indent="0">
              <a:buNone/>
            </a:pPr>
            <a:r>
              <a:rPr lang="en-GB" dirty="0"/>
              <a:t>TDD and XP.</a:t>
            </a:r>
          </a:p>
          <a:p>
            <a:pPr marL="0" indent="0">
              <a:buNone/>
            </a:pPr>
            <a:endParaRPr lang="en-GB" dirty="0"/>
          </a:p>
          <a:p>
            <a:pPr marL="0" indent="0">
              <a:buNone/>
            </a:pPr>
            <a:r>
              <a:rPr lang="en-GB" dirty="0"/>
              <a:t>Further Advice from Kent Beck.</a:t>
            </a:r>
          </a:p>
        </p:txBody>
      </p:sp>
    </p:spTree>
    <p:extLst>
      <p:ext uri="{BB962C8B-B14F-4D97-AF65-F5344CB8AC3E}">
        <p14:creationId xmlns:p14="http://schemas.microsoft.com/office/powerpoint/2010/main" val="36906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FFCDAB-6B6C-4D46-9587-84A460416F64}"/>
              </a:ext>
            </a:extLst>
          </p:cNvPr>
          <p:cNvSpPr>
            <a:spLocks noGrp="1"/>
          </p:cNvSpPr>
          <p:nvPr>
            <p:ph type="title"/>
          </p:nvPr>
        </p:nvSpPr>
        <p:spPr/>
        <p:txBody>
          <a:bodyPr/>
          <a:lstStyle/>
          <a:p>
            <a:r>
              <a:rPr lang="en-GB" dirty="0"/>
              <a:t>TDD and Extreme Programming (XP)</a:t>
            </a:r>
          </a:p>
        </p:txBody>
      </p:sp>
      <p:sp>
        <p:nvSpPr>
          <p:cNvPr id="5" name="Text Placeholder 4">
            <a:extLst>
              <a:ext uri="{FF2B5EF4-FFF2-40B4-BE49-F238E27FC236}">
                <a16:creationId xmlns:a16="http://schemas.microsoft.com/office/drawing/2014/main" id="{591A54D5-28C6-4310-8B94-72013DE090C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586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What is Extreme Programming?</a:t>
            </a:r>
          </a:p>
        </p:txBody>
      </p:sp>
      <p:sp>
        <p:nvSpPr>
          <p:cNvPr id="3" name="Content Placeholder 2">
            <a:extLst>
              <a:ext uri="{FF2B5EF4-FFF2-40B4-BE49-F238E27FC236}">
                <a16:creationId xmlns:a16="http://schemas.microsoft.com/office/drawing/2014/main" id="{D9D06221-F634-4A25-9C79-1155316DD750}"/>
              </a:ext>
            </a:extLst>
          </p:cNvPr>
          <p:cNvSpPr>
            <a:spLocks noGrp="1"/>
          </p:cNvSpPr>
          <p:nvPr>
            <p:ph idx="1"/>
          </p:nvPr>
        </p:nvSpPr>
        <p:spPr/>
        <p:txBody>
          <a:bodyPr/>
          <a:lstStyle/>
          <a:p>
            <a:pPr marL="0" indent="0">
              <a:buNone/>
            </a:pPr>
            <a:r>
              <a:rPr lang="en-GB" dirty="0"/>
              <a:t>From Wikipedia:</a:t>
            </a:r>
          </a:p>
          <a:p>
            <a:pPr lvl="1"/>
            <a:r>
              <a:rPr lang="en-GB" i="1" dirty="0"/>
              <a:t>Extreme programming (XP) is a software development methodology which is intended to improve software quality and responsiveness to changing customer requirements. As a type of agile software development, it advocates frequent "releases" in short development cycles, which is intended to improve productivity and introduce checkpoints at which new customer requirements can be adopted.</a:t>
            </a:r>
            <a:endParaRPr lang="en-GB" dirty="0"/>
          </a:p>
        </p:txBody>
      </p:sp>
    </p:spTree>
    <p:extLst>
      <p:ext uri="{BB962C8B-B14F-4D97-AF65-F5344CB8AC3E}">
        <p14:creationId xmlns:p14="http://schemas.microsoft.com/office/powerpoint/2010/main" val="3199088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XP Practices in TDD</a:t>
            </a:r>
          </a:p>
        </p:txBody>
      </p:sp>
      <p:sp>
        <p:nvSpPr>
          <p:cNvPr id="3" name="Content Placeholder 2">
            <a:extLst>
              <a:ext uri="{FF2B5EF4-FFF2-40B4-BE49-F238E27FC236}">
                <a16:creationId xmlns:a16="http://schemas.microsoft.com/office/drawing/2014/main" id="{831881EA-2E1B-45BF-BBB2-4EF702606368}"/>
              </a:ext>
            </a:extLst>
          </p:cNvPr>
          <p:cNvSpPr>
            <a:spLocks noGrp="1"/>
          </p:cNvSpPr>
          <p:nvPr>
            <p:ph idx="1"/>
          </p:nvPr>
        </p:nvSpPr>
        <p:spPr/>
        <p:txBody>
          <a:bodyPr>
            <a:normAutofit fontScale="92500" lnSpcReduction="10000"/>
          </a:bodyPr>
          <a:lstStyle/>
          <a:p>
            <a:pPr marL="0" indent="0">
              <a:buNone/>
            </a:pPr>
            <a:r>
              <a:rPr lang="en-GB" b="1" dirty="0"/>
              <a:t>Pairing</a:t>
            </a:r>
            <a:r>
              <a:rPr lang="en-GB" dirty="0"/>
              <a:t>: tests can be written by one programmer and the code to pass it by another.</a:t>
            </a:r>
          </a:p>
          <a:p>
            <a:pPr marL="0" indent="0">
              <a:buNone/>
            </a:pPr>
            <a:r>
              <a:rPr lang="en-GB" b="1" dirty="0"/>
              <a:t>Work fresh:</a:t>
            </a:r>
            <a:r>
              <a:rPr lang="en-GB" dirty="0"/>
              <a:t> XP advises to work when you are fresh and stop when you are tired. Having tests mean we can safely return to work by walking away.</a:t>
            </a:r>
          </a:p>
          <a:p>
            <a:pPr marL="0" indent="0">
              <a:buNone/>
            </a:pPr>
            <a:r>
              <a:rPr lang="en-GB" b="1" dirty="0"/>
              <a:t>Continuous integration</a:t>
            </a:r>
            <a:r>
              <a:rPr lang="en-GB" dirty="0"/>
              <a:t>: we will cover more explicitly in Lecture 15. Testing is at the heart of CI.</a:t>
            </a:r>
          </a:p>
          <a:p>
            <a:pPr marL="0" indent="0">
              <a:buNone/>
            </a:pPr>
            <a:r>
              <a:rPr lang="en-GB" b="1" dirty="0"/>
              <a:t>Simple design</a:t>
            </a:r>
            <a:r>
              <a:rPr lang="en-GB" dirty="0"/>
              <a:t>: as code emerges from tests, design is simple to allow such evolution.</a:t>
            </a:r>
          </a:p>
          <a:p>
            <a:pPr marL="0" indent="0">
              <a:buNone/>
            </a:pPr>
            <a:r>
              <a:rPr lang="en-GB" b="1" dirty="0"/>
              <a:t>Refactoring</a:t>
            </a:r>
            <a:r>
              <a:rPr lang="en-GB" dirty="0"/>
              <a:t>: we have already covered.</a:t>
            </a:r>
          </a:p>
          <a:p>
            <a:pPr marL="0" indent="0">
              <a:buNone/>
            </a:pPr>
            <a:r>
              <a:rPr lang="en-GB" b="1" dirty="0"/>
              <a:t>Continuous delivery</a:t>
            </a:r>
            <a:r>
              <a:rPr lang="en-GB" dirty="0"/>
              <a:t>: we will cover more explicitly in Lecture 16. CD requires working software, which TDD provides.</a:t>
            </a:r>
          </a:p>
          <a:p>
            <a:pPr marL="0" indent="0">
              <a:buNone/>
            </a:pPr>
            <a:endParaRPr lang="en-GB" dirty="0"/>
          </a:p>
        </p:txBody>
      </p:sp>
    </p:spTree>
    <p:extLst>
      <p:ext uri="{BB962C8B-B14F-4D97-AF65-F5344CB8AC3E}">
        <p14:creationId xmlns:p14="http://schemas.microsoft.com/office/powerpoint/2010/main" val="1891768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84596-48F5-4232-90D2-702F3FE32D84}"/>
              </a:ext>
            </a:extLst>
          </p:cNvPr>
          <p:cNvSpPr>
            <a:spLocks noGrp="1"/>
          </p:cNvSpPr>
          <p:nvPr>
            <p:ph type="title"/>
          </p:nvPr>
        </p:nvSpPr>
        <p:spPr/>
        <p:txBody>
          <a:bodyPr/>
          <a:lstStyle/>
          <a:p>
            <a:r>
              <a:rPr lang="en-GB" dirty="0"/>
              <a:t>Further Advice from Kent Beck</a:t>
            </a:r>
          </a:p>
        </p:txBody>
      </p:sp>
      <p:sp>
        <p:nvSpPr>
          <p:cNvPr id="5" name="Text Placeholder 4">
            <a:extLst>
              <a:ext uri="{FF2B5EF4-FFF2-40B4-BE49-F238E27FC236}">
                <a16:creationId xmlns:a16="http://schemas.microsoft.com/office/drawing/2014/main" id="{17F0587F-B466-4B4B-98DC-454A871116B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48585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Clean Code</a:t>
            </a:r>
          </a:p>
        </p:txBody>
      </p:sp>
      <p:sp>
        <p:nvSpPr>
          <p:cNvPr id="4" name="Content Placeholder 3">
            <a:extLst>
              <a:ext uri="{FF2B5EF4-FFF2-40B4-BE49-F238E27FC236}">
                <a16:creationId xmlns:a16="http://schemas.microsoft.com/office/drawing/2014/main" id="{E19F38BD-6824-45F9-8688-670A44113638}"/>
              </a:ext>
            </a:extLst>
          </p:cNvPr>
          <p:cNvSpPr>
            <a:spLocks noGrp="1"/>
          </p:cNvSpPr>
          <p:nvPr>
            <p:ph sz="half" idx="1"/>
          </p:nvPr>
        </p:nvSpPr>
        <p:spPr>
          <a:xfrm>
            <a:off x="838200" y="1825625"/>
            <a:ext cx="6838950" cy="4351338"/>
          </a:xfrm>
        </p:spPr>
        <p:txBody>
          <a:bodyPr>
            <a:normAutofit fontScale="92500"/>
          </a:bodyPr>
          <a:lstStyle/>
          <a:p>
            <a:pPr marL="0" indent="0">
              <a:buNone/>
            </a:pPr>
            <a:r>
              <a:rPr lang="en-GB" dirty="0"/>
              <a:t>“Clean code that works”.  TDD supports this as:</a:t>
            </a:r>
          </a:p>
          <a:p>
            <a:pPr lvl="1"/>
            <a:r>
              <a:rPr lang="en-GB" dirty="0"/>
              <a:t>It is a predictable way to develop. You know when you are finished, without having to worry about a long bug trail.</a:t>
            </a:r>
          </a:p>
          <a:p>
            <a:pPr lvl="1"/>
            <a:r>
              <a:rPr lang="en-GB" dirty="0"/>
              <a:t>It gives you a chance to learn all of the lessons that the code has to teach you. If you only slap together the first thing you think of, then you never have time to think of a second, better thing.</a:t>
            </a:r>
          </a:p>
          <a:p>
            <a:pPr lvl="1"/>
            <a:r>
              <a:rPr lang="en-GB" dirty="0"/>
              <a:t>It improves the lives of the users of your software.</a:t>
            </a:r>
          </a:p>
          <a:p>
            <a:pPr lvl="1"/>
            <a:r>
              <a:rPr lang="en-GB" dirty="0"/>
              <a:t>It lets your teammates count on you, and you on them.</a:t>
            </a:r>
          </a:p>
          <a:p>
            <a:pPr lvl="1"/>
            <a:r>
              <a:rPr lang="en-GB" dirty="0"/>
              <a:t>It feels good to write it.</a:t>
            </a:r>
          </a:p>
        </p:txBody>
      </p:sp>
      <p:pic>
        <p:nvPicPr>
          <p:cNvPr id="7" name="Content Placeholder 6">
            <a:extLst>
              <a:ext uri="{FF2B5EF4-FFF2-40B4-BE49-F238E27FC236}">
                <a16:creationId xmlns:a16="http://schemas.microsoft.com/office/drawing/2014/main" id="{22DE3AA3-4008-4756-ADE1-E24B31C0179B}"/>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96249" y="1825625"/>
            <a:ext cx="3257551" cy="4316256"/>
          </a:xfrm>
        </p:spPr>
      </p:pic>
      <p:sp>
        <p:nvSpPr>
          <p:cNvPr id="8" name="TextBox 7">
            <a:extLst>
              <a:ext uri="{FF2B5EF4-FFF2-40B4-BE49-F238E27FC236}">
                <a16:creationId xmlns:a16="http://schemas.microsoft.com/office/drawing/2014/main" id="{42B5B3FA-502D-49C0-989A-567A145BEC87}"/>
              </a:ext>
            </a:extLst>
          </p:cNvPr>
          <p:cNvSpPr txBox="1"/>
          <p:nvPr/>
        </p:nvSpPr>
        <p:spPr>
          <a:xfrm>
            <a:off x="8096249" y="5966665"/>
            <a:ext cx="3257551" cy="230832"/>
          </a:xfrm>
          <a:prstGeom prst="rect">
            <a:avLst/>
          </a:prstGeom>
          <a:noFill/>
        </p:spPr>
        <p:txBody>
          <a:bodyPr wrap="square" rtlCol="0">
            <a:spAutoFit/>
          </a:bodyPr>
          <a:lstStyle/>
          <a:p>
            <a:r>
              <a:rPr lang="en-GB" sz="900">
                <a:hlinkClick r:id="rId3" tooltip="http://www.jodypaul.com/cs/sweprac/"/>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916584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Courage</a:t>
            </a:r>
          </a:p>
        </p:txBody>
      </p:sp>
      <p:sp>
        <p:nvSpPr>
          <p:cNvPr id="4" name="Text Placeholder 3">
            <a:extLst>
              <a:ext uri="{FF2B5EF4-FFF2-40B4-BE49-F238E27FC236}">
                <a16:creationId xmlns:a16="http://schemas.microsoft.com/office/drawing/2014/main" id="{315A4D0C-F1F2-4260-9B04-B2A36DE65AEA}"/>
              </a:ext>
            </a:extLst>
          </p:cNvPr>
          <p:cNvSpPr>
            <a:spLocks noGrp="1"/>
          </p:cNvSpPr>
          <p:nvPr>
            <p:ph type="body" idx="1"/>
          </p:nvPr>
        </p:nvSpPr>
        <p:spPr/>
        <p:txBody>
          <a:bodyPr/>
          <a:lstStyle/>
          <a:p>
            <a:r>
              <a:rPr lang="en-GB" dirty="0"/>
              <a:t>Side-effects of Fear</a:t>
            </a:r>
          </a:p>
        </p:txBody>
      </p:sp>
      <p:sp>
        <p:nvSpPr>
          <p:cNvPr id="5" name="Content Placeholder 4">
            <a:extLst>
              <a:ext uri="{FF2B5EF4-FFF2-40B4-BE49-F238E27FC236}">
                <a16:creationId xmlns:a16="http://schemas.microsoft.com/office/drawing/2014/main" id="{11811F44-AE97-490D-B568-A07A9EF5F280}"/>
              </a:ext>
            </a:extLst>
          </p:cNvPr>
          <p:cNvSpPr>
            <a:spLocks noGrp="1"/>
          </p:cNvSpPr>
          <p:nvPr>
            <p:ph sz="half" idx="2"/>
          </p:nvPr>
        </p:nvSpPr>
        <p:spPr/>
        <p:txBody>
          <a:bodyPr/>
          <a:lstStyle/>
          <a:p>
            <a:pPr marL="0" indent="0">
              <a:buNone/>
            </a:pPr>
            <a:r>
              <a:rPr lang="en-GB" dirty="0"/>
              <a:t>It makes you tentative.</a:t>
            </a:r>
          </a:p>
          <a:p>
            <a:pPr marL="0" indent="0">
              <a:buNone/>
            </a:pPr>
            <a:r>
              <a:rPr lang="en-GB" dirty="0"/>
              <a:t>It makes you want to communicate less.</a:t>
            </a:r>
          </a:p>
          <a:p>
            <a:pPr marL="0" indent="0">
              <a:buNone/>
            </a:pPr>
            <a:r>
              <a:rPr lang="en-GB" dirty="0"/>
              <a:t>It makes you shy away from feedback.</a:t>
            </a:r>
          </a:p>
          <a:p>
            <a:pPr marL="0" indent="0">
              <a:buNone/>
            </a:pPr>
            <a:r>
              <a:rPr lang="en-GB" dirty="0"/>
              <a:t>It makes you grumpy.</a:t>
            </a:r>
          </a:p>
        </p:txBody>
      </p:sp>
      <p:sp>
        <p:nvSpPr>
          <p:cNvPr id="6" name="Text Placeholder 5">
            <a:extLst>
              <a:ext uri="{FF2B5EF4-FFF2-40B4-BE49-F238E27FC236}">
                <a16:creationId xmlns:a16="http://schemas.microsoft.com/office/drawing/2014/main" id="{C4F73B76-3AA6-4C35-87DE-FDEF577C1C5F}"/>
              </a:ext>
            </a:extLst>
          </p:cNvPr>
          <p:cNvSpPr>
            <a:spLocks noGrp="1"/>
          </p:cNvSpPr>
          <p:nvPr>
            <p:ph type="body" sz="quarter" idx="3"/>
          </p:nvPr>
        </p:nvSpPr>
        <p:spPr/>
        <p:txBody>
          <a:bodyPr/>
          <a:lstStyle/>
          <a:p>
            <a:r>
              <a:rPr lang="en-GB" dirty="0"/>
              <a:t>Mitigation in TDD</a:t>
            </a:r>
          </a:p>
        </p:txBody>
      </p:sp>
      <p:sp>
        <p:nvSpPr>
          <p:cNvPr id="7" name="Content Placeholder 6">
            <a:extLst>
              <a:ext uri="{FF2B5EF4-FFF2-40B4-BE49-F238E27FC236}">
                <a16:creationId xmlns:a16="http://schemas.microsoft.com/office/drawing/2014/main" id="{036C7027-485E-4B7A-9E20-8BE33D3D754C}"/>
              </a:ext>
            </a:extLst>
          </p:cNvPr>
          <p:cNvSpPr>
            <a:spLocks noGrp="1"/>
          </p:cNvSpPr>
          <p:nvPr>
            <p:ph sz="quarter" idx="4"/>
          </p:nvPr>
        </p:nvSpPr>
        <p:spPr/>
        <p:txBody>
          <a:bodyPr/>
          <a:lstStyle/>
          <a:p>
            <a:pPr marL="0" indent="0">
              <a:buNone/>
            </a:pPr>
            <a:r>
              <a:rPr lang="en-GB" dirty="0"/>
              <a:t>We learn quickly through experimentation.</a:t>
            </a:r>
          </a:p>
          <a:p>
            <a:pPr marL="0" indent="0">
              <a:buNone/>
            </a:pPr>
            <a:r>
              <a:rPr lang="en-GB" dirty="0"/>
              <a:t>We communicate better.</a:t>
            </a:r>
          </a:p>
          <a:p>
            <a:pPr marL="0" indent="0">
              <a:buNone/>
            </a:pPr>
            <a:r>
              <a:rPr lang="en-GB" dirty="0"/>
              <a:t>We seek feedback.</a:t>
            </a:r>
          </a:p>
          <a:p>
            <a:pPr marL="0" indent="0">
              <a:buNone/>
            </a:pPr>
            <a:r>
              <a:rPr lang="en-GB" dirty="0"/>
              <a:t>Grumpiness you'll have to resolve yourself.</a:t>
            </a:r>
          </a:p>
        </p:txBody>
      </p:sp>
    </p:spTree>
    <p:extLst>
      <p:ext uri="{BB962C8B-B14F-4D97-AF65-F5344CB8AC3E}">
        <p14:creationId xmlns:p14="http://schemas.microsoft.com/office/powerpoint/2010/main" val="273623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45A-F9BA-4D1C-97AB-6B57799EDED3}"/>
              </a:ext>
            </a:extLst>
          </p:cNvPr>
          <p:cNvSpPr>
            <a:spLocks noGrp="1"/>
          </p:cNvSpPr>
          <p:nvPr>
            <p:ph type="title"/>
          </p:nvPr>
        </p:nvSpPr>
        <p:spPr/>
        <p:txBody>
          <a:bodyPr/>
          <a:lstStyle/>
          <a:p>
            <a:r>
              <a:rPr lang="en-GB" dirty="0"/>
              <a:t>Scrum Values</a:t>
            </a:r>
          </a:p>
        </p:txBody>
      </p:sp>
      <p:pic>
        <p:nvPicPr>
          <p:cNvPr id="5" name="Content Placeholder 4">
            <a:extLst>
              <a:ext uri="{FF2B5EF4-FFF2-40B4-BE49-F238E27FC236}">
                <a16:creationId xmlns:a16="http://schemas.microsoft.com/office/drawing/2014/main" id="{E0BB574D-D0DB-4A8C-8968-6B3CED215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486" y="1825625"/>
            <a:ext cx="6715027" cy="4351338"/>
          </a:xfrm>
        </p:spPr>
      </p:pic>
    </p:spTree>
    <p:extLst>
      <p:ext uri="{BB962C8B-B14F-4D97-AF65-F5344CB8AC3E}">
        <p14:creationId xmlns:p14="http://schemas.microsoft.com/office/powerpoint/2010/main" val="2221353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Taking Breaks</a:t>
            </a:r>
          </a:p>
        </p:txBody>
      </p:sp>
      <p:sp>
        <p:nvSpPr>
          <p:cNvPr id="3" name="Content Placeholder 2">
            <a:extLst>
              <a:ext uri="{FF2B5EF4-FFF2-40B4-BE49-F238E27FC236}">
                <a16:creationId xmlns:a16="http://schemas.microsoft.com/office/drawing/2014/main" id="{D9D06221-F634-4A25-9C79-1155316DD750}"/>
              </a:ext>
            </a:extLst>
          </p:cNvPr>
          <p:cNvSpPr>
            <a:spLocks noGrp="1"/>
          </p:cNvSpPr>
          <p:nvPr>
            <p:ph idx="1"/>
          </p:nvPr>
        </p:nvSpPr>
        <p:spPr/>
        <p:txBody>
          <a:bodyPr/>
          <a:lstStyle/>
          <a:p>
            <a:pPr marL="0" indent="0">
              <a:buNone/>
            </a:pPr>
            <a:r>
              <a:rPr lang="en-GB" dirty="0"/>
              <a:t>Keep a water bottle at your keyboard so you take regular breaks.</a:t>
            </a:r>
          </a:p>
          <a:p>
            <a:pPr marL="0" indent="0">
              <a:buNone/>
            </a:pPr>
            <a:endParaRPr lang="en-GB" dirty="0"/>
          </a:p>
          <a:p>
            <a:pPr marL="0" indent="0">
              <a:buNone/>
            </a:pPr>
            <a:r>
              <a:rPr lang="en-GB" dirty="0"/>
              <a:t>Have commitments after regular work hours to stop you working late.</a:t>
            </a:r>
          </a:p>
          <a:p>
            <a:pPr marL="0" indent="0">
              <a:buNone/>
            </a:pPr>
            <a:endParaRPr lang="en-GB" dirty="0"/>
          </a:p>
          <a:p>
            <a:pPr marL="0" indent="0">
              <a:buNone/>
            </a:pPr>
            <a:r>
              <a:rPr lang="en-GB" dirty="0"/>
              <a:t>Weekend commitments help you get your head out of work thinking.</a:t>
            </a:r>
          </a:p>
          <a:p>
            <a:pPr marL="0" indent="0">
              <a:buNone/>
            </a:pPr>
            <a:endParaRPr lang="en-GB" dirty="0"/>
          </a:p>
          <a:p>
            <a:pPr marL="0" indent="0">
              <a:buNone/>
            </a:pPr>
            <a:r>
              <a:rPr lang="en-GB" dirty="0"/>
              <a:t>Holidays ensure you will refresh yourself.  Three-to-four week breaks are considered the most effective.</a:t>
            </a:r>
          </a:p>
        </p:txBody>
      </p:sp>
    </p:spTree>
    <p:extLst>
      <p:ext uri="{BB962C8B-B14F-4D97-AF65-F5344CB8AC3E}">
        <p14:creationId xmlns:p14="http://schemas.microsoft.com/office/powerpoint/2010/main" val="1290228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8161F-4588-46AB-B65E-B4BF882D0092}"/>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AFC7E110-FEC4-4593-BCAE-94B1CA3084E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2322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D9D06221-F634-4A25-9C79-1155316DD750}"/>
              </a:ext>
            </a:extLst>
          </p:cNvPr>
          <p:cNvSpPr>
            <a:spLocks noGrp="1"/>
          </p:cNvSpPr>
          <p:nvPr>
            <p:ph idx="1"/>
          </p:nvPr>
        </p:nvSpPr>
        <p:spPr/>
        <p:txBody>
          <a:bodyPr/>
          <a:lstStyle/>
          <a:p>
            <a:pPr marL="0" indent="0">
              <a:buNone/>
            </a:pPr>
            <a:r>
              <a:rPr lang="en-GB" dirty="0"/>
              <a:t>Specifically, we have:</a:t>
            </a:r>
          </a:p>
          <a:p>
            <a:pPr marL="0" indent="0">
              <a:buNone/>
            </a:pPr>
            <a:endParaRPr lang="en-GB" dirty="0"/>
          </a:p>
          <a:p>
            <a:pPr marL="0" indent="0">
              <a:buNone/>
            </a:pPr>
            <a:r>
              <a:rPr lang="en-GB" dirty="0"/>
              <a:t>Defined Test-Driven Development (TDD) as a process where we write tests first.</a:t>
            </a:r>
          </a:p>
          <a:p>
            <a:pPr marL="0" indent="0">
              <a:buNone/>
            </a:pPr>
            <a:endParaRPr lang="en-GB" dirty="0"/>
          </a:p>
          <a:p>
            <a:pPr marL="0" indent="0">
              <a:buNone/>
            </a:pPr>
            <a:r>
              <a:rPr lang="en-GB" dirty="0"/>
              <a:t>Described the TDD lifecycle - red-green-refactor.</a:t>
            </a:r>
          </a:p>
          <a:p>
            <a:pPr marL="0" indent="0">
              <a:buNone/>
            </a:pPr>
            <a:endParaRPr lang="en-GB" dirty="0"/>
          </a:p>
          <a:p>
            <a:pPr marL="0" indent="0">
              <a:buNone/>
            </a:pPr>
            <a:r>
              <a:rPr lang="en-GB" dirty="0"/>
              <a:t>Described the advantages of TDD, focusing mainly on improved code quality, feedback, and working practices.</a:t>
            </a:r>
          </a:p>
        </p:txBody>
      </p:sp>
    </p:spTree>
    <p:extLst>
      <p:ext uri="{BB962C8B-B14F-4D97-AF65-F5344CB8AC3E}">
        <p14:creationId xmlns:p14="http://schemas.microsoft.com/office/powerpoint/2010/main" val="260200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0C52DB-6D1F-4D12-8CB2-739ACCC01467}"/>
              </a:ext>
            </a:extLst>
          </p:cNvPr>
          <p:cNvSpPr>
            <a:spLocks noGrp="1"/>
          </p:cNvSpPr>
          <p:nvPr>
            <p:ph type="title"/>
          </p:nvPr>
        </p:nvSpPr>
        <p:spPr/>
        <p:txBody>
          <a:bodyPr/>
          <a:lstStyle/>
          <a:p>
            <a:r>
              <a:rPr lang="en-GB" dirty="0"/>
              <a:t>What is Test-Driven Development?</a:t>
            </a:r>
          </a:p>
        </p:txBody>
      </p:sp>
      <p:sp>
        <p:nvSpPr>
          <p:cNvPr id="5" name="Text Placeholder 4">
            <a:extLst>
              <a:ext uri="{FF2B5EF4-FFF2-40B4-BE49-F238E27FC236}">
                <a16:creationId xmlns:a16="http://schemas.microsoft.com/office/drawing/2014/main" id="{8DF019B0-ABB4-4EFE-AC1F-99C4D312493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55469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Recommended Reading</a:t>
            </a:r>
          </a:p>
        </p:txBody>
      </p:sp>
      <p:sp>
        <p:nvSpPr>
          <p:cNvPr id="4" name="Content Placeholder 3">
            <a:extLst>
              <a:ext uri="{FF2B5EF4-FFF2-40B4-BE49-F238E27FC236}">
                <a16:creationId xmlns:a16="http://schemas.microsoft.com/office/drawing/2014/main" id="{DE03B5A8-E6F1-4AE8-A3CD-D0D2C279EC34}"/>
              </a:ext>
            </a:extLst>
          </p:cNvPr>
          <p:cNvSpPr>
            <a:spLocks noGrp="1"/>
          </p:cNvSpPr>
          <p:nvPr>
            <p:ph sz="half" idx="1"/>
          </p:nvPr>
        </p:nvSpPr>
        <p:spPr/>
        <p:txBody>
          <a:bodyPr/>
          <a:lstStyle/>
          <a:p>
            <a:pPr marL="0" indent="0">
              <a:buNone/>
            </a:pPr>
            <a:r>
              <a:rPr lang="en-GB" i="1" dirty="0"/>
              <a:t>Test-Driven Development by Example </a:t>
            </a:r>
            <a:r>
              <a:rPr lang="en-GB" dirty="0"/>
              <a:t>by Kent Beck provides case studies and code samples examining TDD </a:t>
            </a:r>
            <a:r>
              <a:rPr lang="en-GB"/>
              <a:t>in practice.</a:t>
            </a:r>
            <a:endParaRPr lang="en-GB" i="1" dirty="0"/>
          </a:p>
        </p:txBody>
      </p:sp>
      <p:pic>
        <p:nvPicPr>
          <p:cNvPr id="7" name="Content Placeholder 6">
            <a:extLst>
              <a:ext uri="{FF2B5EF4-FFF2-40B4-BE49-F238E27FC236}">
                <a16:creationId xmlns:a16="http://schemas.microsoft.com/office/drawing/2014/main" id="{1AEC027C-2ED4-43DC-AEF4-FFAD8C6F50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22463" y="1825625"/>
            <a:ext cx="3481071" cy="4351338"/>
          </a:xfrm>
        </p:spPr>
      </p:pic>
    </p:spTree>
    <p:extLst>
      <p:ext uri="{BB962C8B-B14F-4D97-AF65-F5344CB8AC3E}">
        <p14:creationId xmlns:p14="http://schemas.microsoft.com/office/powerpoint/2010/main" val="216374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Test-Driven Development</a:t>
            </a:r>
          </a:p>
        </p:txBody>
      </p:sp>
      <p:sp>
        <p:nvSpPr>
          <p:cNvPr id="3" name="Content Placeholder 2">
            <a:extLst>
              <a:ext uri="{FF2B5EF4-FFF2-40B4-BE49-F238E27FC236}">
                <a16:creationId xmlns:a16="http://schemas.microsoft.com/office/drawing/2014/main" id="{831881EA-2E1B-45BF-BBB2-4EF702606368}"/>
              </a:ext>
            </a:extLst>
          </p:cNvPr>
          <p:cNvSpPr>
            <a:spLocks noGrp="1"/>
          </p:cNvSpPr>
          <p:nvPr>
            <p:ph idx="1"/>
          </p:nvPr>
        </p:nvSpPr>
        <p:spPr/>
        <p:txBody>
          <a:bodyPr/>
          <a:lstStyle/>
          <a:p>
            <a:pPr marL="0" indent="0">
              <a:buNone/>
            </a:pPr>
            <a:r>
              <a:rPr lang="en-GB" dirty="0"/>
              <a:t>Write tests first, then write the code to pass the tests.</a:t>
            </a:r>
          </a:p>
          <a:p>
            <a:pPr marL="0" indent="0">
              <a:buNone/>
            </a:pPr>
            <a:endParaRPr lang="en-GB" dirty="0"/>
          </a:p>
          <a:p>
            <a:pPr marL="0" indent="0">
              <a:buNone/>
            </a:pPr>
            <a:r>
              <a:rPr lang="en-GB" dirty="0"/>
              <a:t>Only write new code if an automated test fails.</a:t>
            </a:r>
          </a:p>
          <a:p>
            <a:pPr marL="0" indent="0">
              <a:buNone/>
            </a:pPr>
            <a:endParaRPr lang="en-GB" dirty="0"/>
          </a:p>
          <a:p>
            <a:pPr marL="0" indent="0">
              <a:buNone/>
            </a:pPr>
            <a:r>
              <a:rPr lang="en-GB" dirty="0"/>
              <a:t>We eliminate duplication as we only write code to pass a test.</a:t>
            </a:r>
          </a:p>
        </p:txBody>
      </p:sp>
    </p:spTree>
    <p:extLst>
      <p:ext uri="{BB962C8B-B14F-4D97-AF65-F5344CB8AC3E}">
        <p14:creationId xmlns:p14="http://schemas.microsoft.com/office/powerpoint/2010/main" val="154605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45A-F9BA-4D1C-97AB-6B57799EDED3}"/>
              </a:ext>
            </a:extLst>
          </p:cNvPr>
          <p:cNvSpPr>
            <a:spLocks noGrp="1"/>
          </p:cNvSpPr>
          <p:nvPr>
            <p:ph type="title"/>
          </p:nvPr>
        </p:nvSpPr>
        <p:spPr/>
        <p:txBody>
          <a:bodyPr/>
          <a:lstStyle/>
          <a:p>
            <a:r>
              <a:rPr lang="en-GB" dirty="0"/>
              <a:t>Changing Individual and Group Development Behaviour</a:t>
            </a:r>
          </a:p>
        </p:txBody>
      </p:sp>
      <p:sp>
        <p:nvSpPr>
          <p:cNvPr id="3" name="Content Placeholder 2">
            <a:extLst>
              <a:ext uri="{FF2B5EF4-FFF2-40B4-BE49-F238E27FC236}">
                <a16:creationId xmlns:a16="http://schemas.microsoft.com/office/drawing/2014/main" id="{43B3348C-E54E-4A96-B2F9-9CE46BB59661}"/>
              </a:ext>
            </a:extLst>
          </p:cNvPr>
          <p:cNvSpPr>
            <a:spLocks noGrp="1"/>
          </p:cNvSpPr>
          <p:nvPr>
            <p:ph idx="1"/>
          </p:nvPr>
        </p:nvSpPr>
        <p:spPr/>
        <p:txBody>
          <a:bodyPr/>
          <a:lstStyle/>
          <a:p>
            <a:pPr marL="0" indent="0">
              <a:buNone/>
            </a:pPr>
            <a:r>
              <a:rPr lang="en-GB" dirty="0"/>
              <a:t>Design emerges organically and running code provides feedback.</a:t>
            </a:r>
          </a:p>
          <a:p>
            <a:pPr marL="0" indent="0">
              <a:buNone/>
            </a:pPr>
            <a:endParaRPr lang="en-GB" dirty="0"/>
          </a:p>
          <a:p>
            <a:pPr marL="0" indent="0">
              <a:buNone/>
            </a:pPr>
            <a:r>
              <a:rPr lang="en-GB" dirty="0"/>
              <a:t>Programmers write their own tests, rather than waiting for a QA department.</a:t>
            </a:r>
          </a:p>
          <a:p>
            <a:pPr marL="0" indent="0">
              <a:buNone/>
            </a:pPr>
            <a:endParaRPr lang="en-GB" dirty="0"/>
          </a:p>
          <a:p>
            <a:pPr marL="0" indent="0">
              <a:buNone/>
            </a:pPr>
            <a:r>
              <a:rPr lang="en-GB" dirty="0"/>
              <a:t>Development environments provide feedback on small batch sizes.</a:t>
            </a:r>
          </a:p>
          <a:p>
            <a:pPr marL="0" indent="0">
              <a:buNone/>
            </a:pPr>
            <a:endParaRPr lang="en-GB" dirty="0"/>
          </a:p>
          <a:p>
            <a:pPr marL="0" indent="0">
              <a:buNone/>
            </a:pPr>
            <a:r>
              <a:rPr lang="en-GB" dirty="0"/>
              <a:t>Designs create highly cohesive and loosely coupled components to make testing easy.</a:t>
            </a:r>
          </a:p>
        </p:txBody>
      </p:sp>
    </p:spTree>
    <p:extLst>
      <p:ext uri="{BB962C8B-B14F-4D97-AF65-F5344CB8AC3E}">
        <p14:creationId xmlns:p14="http://schemas.microsoft.com/office/powerpoint/2010/main" val="395804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TDD Mantra</a:t>
            </a:r>
          </a:p>
        </p:txBody>
      </p:sp>
      <p:sp>
        <p:nvSpPr>
          <p:cNvPr id="3" name="Content Placeholder 2">
            <a:extLst>
              <a:ext uri="{FF2B5EF4-FFF2-40B4-BE49-F238E27FC236}">
                <a16:creationId xmlns:a16="http://schemas.microsoft.com/office/drawing/2014/main" id="{D9D06221-F634-4A25-9C79-1155316DD750}"/>
              </a:ext>
            </a:extLst>
          </p:cNvPr>
          <p:cNvSpPr>
            <a:spLocks noGrp="1"/>
          </p:cNvSpPr>
          <p:nvPr>
            <p:ph idx="1"/>
          </p:nvPr>
        </p:nvSpPr>
        <p:spPr/>
        <p:txBody>
          <a:bodyPr/>
          <a:lstStyle/>
          <a:p>
            <a:pPr marL="0" indent="0">
              <a:buNone/>
            </a:pPr>
            <a:r>
              <a:rPr lang="en-GB" dirty="0"/>
              <a:t>Red-green-refactor.</a:t>
            </a:r>
          </a:p>
          <a:p>
            <a:pPr marL="0" indent="0">
              <a:buNone/>
            </a:pPr>
            <a:endParaRPr lang="en-GB" dirty="0"/>
          </a:p>
          <a:p>
            <a:pPr marL="514350" indent="-514350">
              <a:buFont typeface="+mj-lt"/>
              <a:buAutoNum type="arabicPeriod"/>
            </a:pPr>
            <a:r>
              <a:rPr lang="en-GB" b="1" dirty="0"/>
              <a:t>Red</a:t>
            </a:r>
            <a:r>
              <a:rPr lang="en-GB" dirty="0"/>
              <a:t>: write a small test that will fail.</a:t>
            </a:r>
          </a:p>
          <a:p>
            <a:pPr marL="514350" indent="-514350">
              <a:buFont typeface="+mj-lt"/>
              <a:buAutoNum type="arabicPeriod"/>
            </a:pPr>
            <a:r>
              <a:rPr lang="en-GB" b="1" dirty="0"/>
              <a:t>Green</a:t>
            </a:r>
            <a:r>
              <a:rPr lang="en-GB" dirty="0"/>
              <a:t>: make the test work quickly, not worrying about quality.</a:t>
            </a:r>
          </a:p>
          <a:p>
            <a:pPr marL="514350" indent="-514350">
              <a:buFont typeface="+mj-lt"/>
              <a:buAutoNum type="arabicPeriod"/>
            </a:pPr>
            <a:r>
              <a:rPr lang="en-GB" b="1" dirty="0"/>
              <a:t>Refactor</a:t>
            </a:r>
            <a:r>
              <a:rPr lang="en-GB" dirty="0"/>
              <a:t>: fix all the bad code created just to pass the test.</a:t>
            </a:r>
          </a:p>
        </p:txBody>
      </p:sp>
    </p:spTree>
    <p:extLst>
      <p:ext uri="{BB962C8B-B14F-4D97-AF65-F5344CB8AC3E}">
        <p14:creationId xmlns:p14="http://schemas.microsoft.com/office/powerpoint/2010/main" val="396705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99F9-D5EF-4E06-8B7F-06601201EA77}"/>
              </a:ext>
            </a:extLst>
          </p:cNvPr>
          <p:cNvSpPr>
            <a:spLocks noGrp="1"/>
          </p:cNvSpPr>
          <p:nvPr>
            <p:ph type="title"/>
          </p:nvPr>
        </p:nvSpPr>
        <p:spPr/>
        <p:txBody>
          <a:bodyPr/>
          <a:lstStyle/>
          <a:p>
            <a:r>
              <a:rPr lang="en-GB" dirty="0"/>
              <a:t>TDD Lifecycle</a:t>
            </a:r>
          </a:p>
        </p:txBody>
      </p:sp>
      <p:pic>
        <p:nvPicPr>
          <p:cNvPr id="5" name="Content Placeholder 4">
            <a:extLst>
              <a:ext uri="{FF2B5EF4-FFF2-40B4-BE49-F238E27FC236}">
                <a16:creationId xmlns:a16="http://schemas.microsoft.com/office/drawing/2014/main" id="{CAB76AFB-8617-4A3B-97B2-13028F04F61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87473" y="1825625"/>
            <a:ext cx="7417053" cy="4351338"/>
          </a:xfrm>
        </p:spPr>
      </p:pic>
      <p:sp>
        <p:nvSpPr>
          <p:cNvPr id="6" name="TextBox 5">
            <a:extLst>
              <a:ext uri="{FF2B5EF4-FFF2-40B4-BE49-F238E27FC236}">
                <a16:creationId xmlns:a16="http://schemas.microsoft.com/office/drawing/2014/main" id="{211BDDD4-FEBE-4F2E-9053-3E060961527B}"/>
              </a:ext>
            </a:extLst>
          </p:cNvPr>
          <p:cNvSpPr txBox="1"/>
          <p:nvPr/>
        </p:nvSpPr>
        <p:spPr>
          <a:xfrm>
            <a:off x="2387473" y="6176963"/>
            <a:ext cx="7417053" cy="230832"/>
          </a:xfrm>
          <a:prstGeom prst="rect">
            <a:avLst/>
          </a:prstGeom>
          <a:noFill/>
        </p:spPr>
        <p:txBody>
          <a:bodyPr wrap="square" rtlCol="0">
            <a:spAutoFit/>
          </a:bodyPr>
          <a:lstStyle/>
          <a:p>
            <a:r>
              <a:rPr lang="en-GB" sz="900">
                <a:hlinkClick r:id="rId3" tooltip="https://en.wikipedia.org/wiki/Test-driven_development"/>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252691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45A-F9BA-4D1C-97AB-6B57799EDED3}"/>
              </a:ext>
            </a:extLst>
          </p:cNvPr>
          <p:cNvSpPr>
            <a:spLocks noGrp="1"/>
          </p:cNvSpPr>
          <p:nvPr>
            <p:ph type="title"/>
          </p:nvPr>
        </p:nvSpPr>
        <p:spPr/>
        <p:txBody>
          <a:bodyPr/>
          <a:lstStyle/>
          <a:p>
            <a:r>
              <a:rPr lang="en-GB" dirty="0"/>
              <a:t>Why Test First?</a:t>
            </a:r>
          </a:p>
        </p:txBody>
      </p:sp>
      <p:sp>
        <p:nvSpPr>
          <p:cNvPr id="3" name="Content Placeholder 2">
            <a:extLst>
              <a:ext uri="{FF2B5EF4-FFF2-40B4-BE49-F238E27FC236}">
                <a16:creationId xmlns:a16="http://schemas.microsoft.com/office/drawing/2014/main" id="{43B3348C-E54E-4A96-B2F9-9CE46BB59661}"/>
              </a:ext>
            </a:extLst>
          </p:cNvPr>
          <p:cNvSpPr>
            <a:spLocks noGrp="1"/>
          </p:cNvSpPr>
          <p:nvPr>
            <p:ph idx="1"/>
          </p:nvPr>
        </p:nvSpPr>
        <p:spPr/>
        <p:txBody>
          <a:bodyPr>
            <a:normAutofit/>
          </a:bodyPr>
          <a:lstStyle/>
          <a:p>
            <a:pPr marL="0" indent="0">
              <a:buNone/>
            </a:pPr>
            <a:r>
              <a:rPr lang="en-GB" dirty="0"/>
              <a:t>No software engineers release even the tiniest change without testing, except the very confident and the very sloppy.</a:t>
            </a:r>
          </a:p>
          <a:p>
            <a:pPr lvl="1"/>
            <a:r>
              <a:rPr lang="en-GB" dirty="0"/>
              <a:t>Kent Beck, Test-Driven Development by Example.</a:t>
            </a:r>
          </a:p>
          <a:p>
            <a:pPr marL="0" indent="0">
              <a:buNone/>
            </a:pPr>
            <a:endParaRPr lang="en-GB" dirty="0"/>
          </a:p>
          <a:p>
            <a:pPr marL="0" indent="0">
              <a:buNone/>
            </a:pPr>
            <a:r>
              <a:rPr lang="en-GB" dirty="0"/>
              <a:t>Reinforcement feedback loop – TDD stops this loop:</a:t>
            </a:r>
          </a:p>
          <a:p>
            <a:pPr marL="971550" lvl="1" indent="-514350">
              <a:buFont typeface="+mj-lt"/>
              <a:buAutoNum type="arabicPeriod"/>
            </a:pPr>
            <a:r>
              <a:rPr lang="en-GB" dirty="0"/>
              <a:t>You feel more stressed about your code.</a:t>
            </a:r>
          </a:p>
          <a:p>
            <a:pPr marL="971550" lvl="1" indent="-514350">
              <a:buFont typeface="+mj-lt"/>
              <a:buAutoNum type="arabicPeriod"/>
            </a:pPr>
            <a:r>
              <a:rPr lang="en-GB" dirty="0"/>
              <a:t>You do less testing because you are stressed.</a:t>
            </a:r>
          </a:p>
          <a:p>
            <a:pPr marL="971550" lvl="1" indent="-514350">
              <a:buFont typeface="+mj-lt"/>
              <a:buAutoNum type="arabicPeriod"/>
            </a:pPr>
            <a:r>
              <a:rPr lang="en-GB" dirty="0"/>
              <a:t>You make more errors.</a:t>
            </a:r>
          </a:p>
          <a:p>
            <a:pPr marL="971550" lvl="1" indent="-514350">
              <a:buFont typeface="+mj-lt"/>
              <a:buAutoNum type="arabicPeriod"/>
            </a:pPr>
            <a:r>
              <a:rPr lang="en-GB" dirty="0"/>
              <a:t>Return to step 1.</a:t>
            </a:r>
          </a:p>
        </p:txBody>
      </p:sp>
    </p:spTree>
    <p:extLst>
      <p:ext uri="{BB962C8B-B14F-4D97-AF65-F5344CB8AC3E}">
        <p14:creationId xmlns:p14="http://schemas.microsoft.com/office/powerpoint/2010/main" val="271164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D95A-4A2D-4681-B178-D1D3900E62D7}"/>
              </a:ext>
            </a:extLst>
          </p:cNvPr>
          <p:cNvSpPr>
            <a:spLocks noGrp="1"/>
          </p:cNvSpPr>
          <p:nvPr>
            <p:ph type="title"/>
          </p:nvPr>
        </p:nvSpPr>
        <p:spPr/>
        <p:txBody>
          <a:bodyPr/>
          <a:lstStyle/>
          <a:p>
            <a:r>
              <a:rPr lang="en-GB" dirty="0"/>
              <a:t>Benefits of Automated Testing</a:t>
            </a:r>
          </a:p>
        </p:txBody>
      </p:sp>
      <p:sp>
        <p:nvSpPr>
          <p:cNvPr id="3" name="Content Placeholder 2">
            <a:extLst>
              <a:ext uri="{FF2B5EF4-FFF2-40B4-BE49-F238E27FC236}">
                <a16:creationId xmlns:a16="http://schemas.microsoft.com/office/drawing/2014/main" id="{D9D06221-F634-4A25-9C79-1155316DD750}"/>
              </a:ext>
            </a:extLst>
          </p:cNvPr>
          <p:cNvSpPr>
            <a:spLocks noGrp="1"/>
          </p:cNvSpPr>
          <p:nvPr>
            <p:ph idx="1"/>
          </p:nvPr>
        </p:nvSpPr>
        <p:spPr/>
        <p:txBody>
          <a:bodyPr>
            <a:normAutofit/>
          </a:bodyPr>
          <a:lstStyle/>
          <a:p>
            <a:pPr marL="0" indent="0">
              <a:buNone/>
            </a:pPr>
            <a:r>
              <a:rPr lang="en-GB" dirty="0"/>
              <a:t>Fast tests that are run often to build confidence and catch bugs quickly and early.</a:t>
            </a:r>
          </a:p>
          <a:p>
            <a:pPr marL="0" indent="0">
              <a:buNone/>
            </a:pPr>
            <a:endParaRPr lang="en-GB" dirty="0"/>
          </a:p>
          <a:p>
            <a:pPr marL="0" indent="0">
              <a:buNone/>
            </a:pPr>
            <a:r>
              <a:rPr lang="en-GB" dirty="0"/>
              <a:t>Reduce cognitive load.  Stops the following feedback loop:</a:t>
            </a:r>
          </a:p>
          <a:p>
            <a:pPr marL="971550" lvl="1" indent="-514350">
              <a:buFont typeface="+mj-lt"/>
              <a:buAutoNum type="arabicPeriod"/>
            </a:pPr>
            <a:r>
              <a:rPr lang="en-GB" dirty="0"/>
              <a:t>As we gain experience, the more we realise needs to be done.</a:t>
            </a:r>
          </a:p>
          <a:p>
            <a:pPr marL="971550" lvl="1" indent="-514350">
              <a:buFont typeface="+mj-lt"/>
              <a:buAutoNum type="arabicPeriod"/>
            </a:pPr>
            <a:r>
              <a:rPr lang="en-GB" dirty="0"/>
              <a:t>The more that we realise needs to be done, the less attention we pay on what we are doing.</a:t>
            </a:r>
          </a:p>
          <a:p>
            <a:pPr marL="971550" lvl="1" indent="-514350">
              <a:buFont typeface="+mj-lt"/>
              <a:buAutoNum type="arabicPeriod"/>
            </a:pPr>
            <a:r>
              <a:rPr lang="en-GB" dirty="0"/>
              <a:t>The less attention we have on what we are doing, the less we accomplish.</a:t>
            </a:r>
          </a:p>
          <a:p>
            <a:pPr marL="971550" lvl="1" indent="-514350">
              <a:buFont typeface="+mj-lt"/>
              <a:buAutoNum type="arabicPeriod"/>
            </a:pPr>
            <a:r>
              <a:rPr lang="en-GB" dirty="0"/>
              <a:t>The less we accomplish, the more we know needs to be done.</a:t>
            </a:r>
          </a:p>
          <a:p>
            <a:pPr marL="971550" lvl="1" indent="-514350">
              <a:buFont typeface="+mj-lt"/>
              <a:buAutoNum type="arabicPeriod"/>
            </a:pPr>
            <a:r>
              <a:rPr lang="en-GB" dirty="0"/>
              <a:t>Return to step 2.</a:t>
            </a:r>
          </a:p>
        </p:txBody>
      </p:sp>
    </p:spTree>
    <p:extLst>
      <p:ext uri="{BB962C8B-B14F-4D97-AF65-F5344CB8AC3E}">
        <p14:creationId xmlns:p14="http://schemas.microsoft.com/office/powerpoint/2010/main" val="665317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1513</Words>
  <Application>Microsoft Office PowerPoint</Application>
  <PresentationFormat>Widescreen</PresentationFormat>
  <Paragraphs>169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Test-Driven Development (TDD)</vt:lpstr>
      <vt:lpstr>Overview</vt:lpstr>
      <vt:lpstr>What is Test-Driven Development?</vt:lpstr>
      <vt:lpstr>Test-Driven Development</vt:lpstr>
      <vt:lpstr>Changing Individual and Group Development Behaviour</vt:lpstr>
      <vt:lpstr>TDD Mantra</vt:lpstr>
      <vt:lpstr>TDD Lifecycle</vt:lpstr>
      <vt:lpstr>Why Test First?</vt:lpstr>
      <vt:lpstr>Benefits of Automated Testing</vt:lpstr>
      <vt:lpstr>Change Team Dynamic</vt:lpstr>
      <vt:lpstr>Undertaking Test-Driven Development</vt:lpstr>
      <vt:lpstr>Which Test to Write Next?</vt:lpstr>
      <vt:lpstr>What to Test?</vt:lpstr>
      <vt:lpstr>What Don’t You Test?</vt:lpstr>
      <vt:lpstr>How Do You Know You Have Good Tests?</vt:lpstr>
      <vt:lpstr>Assertions</vt:lpstr>
      <vt:lpstr>Refactoring</vt:lpstr>
      <vt:lpstr>Refactoring</vt:lpstr>
      <vt:lpstr>What to Refactor?</vt:lpstr>
      <vt:lpstr>TDD and Extreme Programming (XP)</vt:lpstr>
      <vt:lpstr>What is Extreme Programming?</vt:lpstr>
      <vt:lpstr>XP Practices in TDD</vt:lpstr>
      <vt:lpstr>Further Advice from Kent Beck</vt:lpstr>
      <vt:lpstr>Clean Code</vt:lpstr>
      <vt:lpstr>Courage</vt:lpstr>
      <vt:lpstr>Scrum Values</vt:lpstr>
      <vt:lpstr>Taking Breaks</vt:lpstr>
      <vt:lpstr>Summary</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Kevin Chalmers</cp:lastModifiedBy>
  <cp:revision>6</cp:revision>
  <dcterms:created xsi:type="dcterms:W3CDTF">2019-02-24T22:08:52Z</dcterms:created>
  <dcterms:modified xsi:type="dcterms:W3CDTF">2019-02-24T22:44:36Z</dcterms:modified>
</cp:coreProperties>
</file>