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4A27-F26B-474E-BAAA-C3F91311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278D-93CD-4E64-860C-467FA54EC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5531-1FE1-4420-820B-F1D3CA0E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5405-46CF-4DFB-BAE4-09CF134C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B3E-57A6-4D25-AE69-528745BF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5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9628-10AE-4080-81DF-7D43462C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C775-0F09-487C-80AF-FD9DF22B9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B92E-0661-45C6-BE8E-DCAD930D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3217-3424-49ED-A0BA-C5187ADE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4762-BA5A-4C48-8D52-C1763C8C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B9D3-B072-40EA-8FF2-40ECBAF39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5AAD3-1A70-4A3A-ACE5-3ED463C67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38A9-5DF1-462C-99F7-BE53E370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7530-6C63-498D-8EC7-217605A2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062A-F624-414C-B2ED-0C3F0E4D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E04D-29D5-4E4B-BD27-EC60BF4B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0907-CF7C-49DC-BD71-7E15C105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1D34-9DE3-4872-8AD0-AF64B928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C170-1100-49E5-B3F3-F817126E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5F27-9FFE-4C58-92CA-FFE80F4C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8483-DAC7-4CC9-9E69-BDBDF25E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FFD1-FFC4-4CB1-8146-67B90ABC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A639-3751-416B-B043-312ACE8F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537-C04A-44CD-BE32-02261E20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D61B-2B43-4FF1-A7E1-995309ED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319-0E18-4E42-8098-82D064F2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8293-539C-4F9A-8240-0E6FD29B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23D3-B0DB-48D6-895D-1A5E586B8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159C6-CBE9-471C-B653-3991848A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E43E-4CFB-40EC-8C91-47FF9510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3D84E-AF7B-40B0-9906-D731F3E8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03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D594-00CE-478A-93E1-9DF9D5A7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5C5EA-1F17-4C89-A150-F436AE51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23160-15B7-4D9C-AC6B-D747900F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676F3-B521-44C9-92C2-CE93FD214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02332-4A7F-4EE5-8C06-1CC40EF99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A6E5C-90C5-4F12-BB32-C31EC2C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E51E3-078C-4134-92CB-9C8F7755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881E-E92A-4C6C-A816-46DA9CD5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7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3622-78C3-4371-9B52-584EFFF2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BEEB6-880E-4618-96F4-66CCB974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FE25-77E3-4B75-8DC7-3E118E2B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9A755-97D0-415B-9C66-04BAF5D5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64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3F638-843C-4E89-994A-48E806BE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68576-E55D-470F-A9AF-397E87D8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8628E-DFEA-45A2-9569-FF2A983E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9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48D6-22DA-4893-B270-33351BF5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7A22-DCDF-41AC-99E7-42E00B9F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6BFD-9075-472C-9761-9B5A0860F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11154-484C-498B-A596-2B409BE1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548A-BF4B-4080-8D51-C2452C0E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67F0-BD8E-4B68-8767-C6813D78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B84A-7E98-4C2F-8B76-02C5C18A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B8C38-9941-4DC7-8ADE-40C24BB5C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8CB82-EF52-4A17-8858-F4DD1288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C221-0568-4172-9E6C-2D6C4C89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5FE6-1D9E-42A7-B3CC-7729780D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DDF37-E071-4403-A56C-F0AEFB22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6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F1CEA-5B1D-43B6-B974-0DB93472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87EA-F192-4E6A-9140-0C538FCA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26C5-DEB2-4FAA-AEC3-2B3EFAAD6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C6F4-9783-4B80-98B4-FCC100D5A5F9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8C3F-9EFE-4C45-B97D-42A3D6E75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4A8F-FA84-4669-8093-A6F1DCC7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FA13-96AF-4948-99B7-DF4BF5F25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6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missiondata.com/improving-delivery-with-continuous-integration-72a9ffea21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_light_indicato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anchez.org/category/maestrodev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708-AC19-473F-B0FA-8E1B0311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1657E-7A39-4A08-9061-16F742C95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2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3A376-9C91-4C03-A721-7E68E7C7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2695" y="1825625"/>
            <a:ext cx="67266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EF28A-B261-4200-9473-60D9B4559329}"/>
              </a:ext>
            </a:extLst>
          </p:cNvPr>
          <p:cNvSpPr txBox="1"/>
          <p:nvPr/>
        </p:nvSpPr>
        <p:spPr>
          <a:xfrm>
            <a:off x="2732695" y="6176963"/>
            <a:ext cx="6726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journal.missiondata.com/improving-delivery-with-continuous-integration-72a9ffea2117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76496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in the Continuous Integration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E16-5955-468D-83FD-1E1AF85C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developer commits changes to source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CI server polls for and receives the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CI server builds the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CI server runs automated tests on the build.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build and tests either succeed or fail.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team are notified about the status of the build and tests.</a:t>
            </a:r>
          </a:p>
        </p:txBody>
      </p:sp>
    </p:spTree>
    <p:extLst>
      <p:ext uri="{BB962C8B-B14F-4D97-AF65-F5344CB8AC3E}">
        <p14:creationId xmlns:p14="http://schemas.microsoft.com/office/powerpoint/2010/main" val="281638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from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 all the software components work together?</a:t>
            </a:r>
          </a:p>
          <a:p>
            <a:pPr marL="0" indent="0">
              <a:buNone/>
            </a:pPr>
            <a:r>
              <a:rPr lang="en-GB" dirty="0"/>
              <a:t>What is my code complexity?</a:t>
            </a:r>
          </a:p>
          <a:p>
            <a:pPr marL="0" indent="0">
              <a:buNone/>
            </a:pPr>
            <a:r>
              <a:rPr lang="en-GB" dirty="0"/>
              <a:t>Is the team adhering to the established coding standards?</a:t>
            </a:r>
          </a:p>
          <a:p>
            <a:pPr marL="0" indent="0">
              <a:buNone/>
            </a:pPr>
            <a:r>
              <a:rPr lang="en-GB" dirty="0"/>
              <a:t>How much code is covered by automated tests?</a:t>
            </a:r>
          </a:p>
          <a:p>
            <a:pPr marL="0" indent="0">
              <a:buNone/>
            </a:pPr>
            <a:r>
              <a:rPr lang="en-GB" dirty="0"/>
              <a:t>Were all the tests successful after the latest change?</a:t>
            </a:r>
          </a:p>
          <a:p>
            <a:pPr marL="0" indent="0">
              <a:buNone/>
            </a:pPr>
            <a:r>
              <a:rPr lang="en-GB" dirty="0"/>
              <a:t>Does my application still meet the performance requirements?</a:t>
            </a:r>
          </a:p>
          <a:p>
            <a:pPr marL="0" indent="0">
              <a:buNone/>
            </a:pPr>
            <a:r>
              <a:rPr lang="en-GB" dirty="0"/>
              <a:t>Were there any problems with the last deployment?</a:t>
            </a:r>
          </a:p>
        </p:txBody>
      </p:sp>
    </p:spTree>
    <p:extLst>
      <p:ext uri="{BB962C8B-B14F-4D97-AF65-F5344CB8AC3E}">
        <p14:creationId xmlns:p14="http://schemas.microsoft.com/office/powerpoint/2010/main" val="131384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C4088-B97D-47A0-9A29-94905EB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Status Indication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F1E6C-06D2-43FA-B070-A4EBA0A5A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team must be informed on the status of the build.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Normally email or other messaging.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Physical emitters also possible.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1C8575-96BC-4887-BDC9-DF6DAE5AD1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9407" y="1825625"/>
            <a:ext cx="3247185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C994D7-8D78-4282-A5FE-D8E3EE98A3FD}"/>
              </a:ext>
            </a:extLst>
          </p:cNvPr>
          <p:cNvSpPr txBox="1"/>
          <p:nvPr/>
        </p:nvSpPr>
        <p:spPr>
          <a:xfrm>
            <a:off x="7139407" y="6176963"/>
            <a:ext cx="3247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Build_light_indicator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06980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44434-FCDB-436B-99C0-EEF24EB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Continuous Integration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7F12A-A3E7-4B6E-8D2B-6FBD92BFA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7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Requires developers to change practice to frequent commits, prioritise broken builds, and automate build and test.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Start with lower frequency builds (e.g., daily).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CI system features:</a:t>
            </a:r>
          </a:p>
          <a:p>
            <a:pPr lvl="1"/>
            <a:r>
              <a:rPr lang="en-GB" dirty="0"/>
              <a:t>A connection to a version control repository.</a:t>
            </a:r>
          </a:p>
          <a:p>
            <a:pPr lvl="1"/>
            <a:r>
              <a:rPr lang="en-GB" dirty="0"/>
              <a:t>A build script (e.g., we use Maven and Travis).</a:t>
            </a:r>
          </a:p>
          <a:p>
            <a:pPr lvl="1"/>
            <a:r>
              <a:rPr lang="en-GB" dirty="0"/>
              <a:t>Some sort of feedback mechanism (such as e-mail).</a:t>
            </a:r>
          </a:p>
          <a:p>
            <a:pPr lvl="1"/>
            <a:r>
              <a:rPr lang="en-GB" dirty="0"/>
              <a:t>A process for integrating the source code changes (manual or CI server).</a:t>
            </a:r>
          </a:p>
        </p:txBody>
      </p:sp>
    </p:spTree>
    <p:extLst>
      <p:ext uri="{BB962C8B-B14F-4D97-AF65-F5344CB8AC3E}">
        <p14:creationId xmlns:p14="http://schemas.microsoft.com/office/powerpoint/2010/main" val="71354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Maintaining a Good Continuous Integration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E1B4-C622-446E-9C27-806C59A9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Identify a process that requires automation (e.g., compilation, test, inspection, deployment, database integration, etc.).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Build a script to support the automation making it repeatable and consistent.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Share via version control so others can use the scripts.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Make it continuous by running the script with every change applied.</a:t>
            </a:r>
          </a:p>
        </p:txBody>
      </p:sp>
    </p:spTree>
    <p:extLst>
      <p:ext uri="{BB962C8B-B14F-4D97-AF65-F5344CB8AC3E}">
        <p14:creationId xmlns:p14="http://schemas.microsoft.com/office/powerpoint/2010/main" val="355368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E16-5955-468D-83FD-1E1AF85C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Ask the following questions:</a:t>
            </a:r>
          </a:p>
          <a:p>
            <a:pPr lvl="1"/>
            <a:r>
              <a:rPr lang="en-GB" dirty="0"/>
              <a:t>How much code coverage do you have with your tests?</a:t>
            </a:r>
          </a:p>
          <a:p>
            <a:pPr lvl="1"/>
            <a:r>
              <a:rPr lang="en-GB" dirty="0"/>
              <a:t>How long does it take to run your builds?</a:t>
            </a:r>
          </a:p>
          <a:p>
            <a:pPr lvl="1"/>
            <a:r>
              <a:rPr lang="en-GB" dirty="0"/>
              <a:t>What is your average code complexity?</a:t>
            </a:r>
          </a:p>
          <a:p>
            <a:pPr lvl="1"/>
            <a:r>
              <a:rPr lang="en-GB" dirty="0"/>
              <a:t>How much code duplication do you have?</a:t>
            </a:r>
          </a:p>
          <a:p>
            <a:pPr lvl="1"/>
            <a:r>
              <a:rPr lang="en-GB" dirty="0"/>
              <a:t>Are you labelling your builds in your version control repository?</a:t>
            </a:r>
          </a:p>
          <a:p>
            <a:pPr lvl="1"/>
            <a:r>
              <a:rPr lang="en-GB" dirty="0"/>
              <a:t>Where do you store your deployed software?</a:t>
            </a:r>
          </a:p>
        </p:txBody>
      </p:sp>
    </p:spTree>
    <p:extLst>
      <p:ext uri="{BB962C8B-B14F-4D97-AF65-F5344CB8AC3E}">
        <p14:creationId xmlns:p14="http://schemas.microsoft.com/office/powerpoint/2010/main" val="67197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build acts as the process for putting source code together and verifying that the software works as a cohesive unit.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the first stage after changes are fetched from version control.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definition of a build depends on the team – but it needs to be quick enough to get feedback.</a:t>
            </a:r>
          </a:p>
        </p:txBody>
      </p:sp>
    </p:spTree>
    <p:extLst>
      <p:ext uri="{BB962C8B-B14F-4D97-AF65-F5344CB8AC3E}">
        <p14:creationId xmlns:p14="http://schemas.microsoft.com/office/powerpoint/2010/main" val="42653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E1B4-C622-446E-9C27-806C59A9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Decouple from the IDE – allows the CI server to run without intervention.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 build script: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Clean.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Compile source code.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Integrate database.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Run tests.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Run inspections.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Deploy software.</a:t>
            </a:r>
          </a:p>
        </p:txBody>
      </p:sp>
    </p:spTree>
    <p:extLst>
      <p:ext uri="{BB962C8B-B14F-4D97-AF65-F5344CB8AC3E}">
        <p14:creationId xmlns:p14="http://schemas.microsoft.com/office/powerpoint/2010/main" val="145709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E16-5955-468D-83FD-1E1AF85C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Continuous Integration?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Continuous Integration Workflow.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Building a Continuous Integration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Risk.</a:t>
            </a:r>
          </a:p>
        </p:txBody>
      </p:sp>
    </p:spTree>
    <p:extLst>
      <p:ext uri="{BB962C8B-B14F-4D97-AF65-F5344CB8AC3E}">
        <p14:creationId xmlns:p14="http://schemas.microsoft.com/office/powerpoint/2010/main" val="152478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Private Builds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D1BD-3B02-4CE3-B1EB-2763E182B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 Private Build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F006E-8A42-4BBF-88C1-72B3379C3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Check out code from version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Make changes to that code.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the latest changes from version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Build, including unit tests.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Commit changes to version control.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05B473-C1FE-4310-ABF3-A926693A9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Gitflow</a:t>
            </a:r>
            <a:r>
              <a:rPr lang="en-GB" dirty="0"/>
              <a:t> 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341BAD-DE21-4E58-96E4-2D27E35431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new feature branch from develop.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 the feature.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Merge any changes in develop into feature.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Build, including unit tests.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Merge feature into develop.</a:t>
            </a:r>
          </a:p>
        </p:txBody>
      </p:sp>
    </p:spTree>
    <p:extLst>
      <p:ext uri="{BB962C8B-B14F-4D97-AF65-F5344CB8AC3E}">
        <p14:creationId xmlns:p14="http://schemas.microsoft.com/office/powerpoint/2010/main" val="333921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Release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Integration build occurs on code being committed.  It includes all the components of the system.  The aim is to check all the components work together.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Release build can happen at the end of milestone, can include performance (</a:t>
            </a:r>
            <a:r>
              <a:rPr lang="en-GB" dirty="0" err="1"/>
              <a:t>nonfunctional</a:t>
            </a:r>
            <a:r>
              <a:rPr lang="en-GB" dirty="0"/>
              <a:t>) tests, and must include any acceptance tests.  The aim is to create installation media and prepare for full QA testing.</a:t>
            </a:r>
          </a:p>
        </p:txBody>
      </p:sp>
    </p:spTree>
    <p:extLst>
      <p:ext uri="{BB962C8B-B14F-4D97-AF65-F5344CB8AC3E}">
        <p14:creationId xmlns:p14="http://schemas.microsoft.com/office/powerpoint/2010/main" val="392155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31AC7-30C3-4E96-9336-2711F564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5ACCD-6183-4E59-9368-7C91794A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07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is the potential for a problem to occur.  When a risk occurs it becomes a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focus on the high-priority risks (most damaging) that are most likely to occur.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Agile reduces risk by small iterations and feedback from users.</a:t>
            </a:r>
          </a:p>
        </p:txBody>
      </p:sp>
    </p:spTree>
    <p:extLst>
      <p:ext uri="{BB962C8B-B14F-4D97-AF65-F5344CB8AC3E}">
        <p14:creationId xmlns:p14="http://schemas.microsoft.com/office/powerpoint/2010/main" val="20546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304900-0FDE-4229-971A-7C938386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in Agile Projects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B2AC8D-0651-4608-9DBA-DE16FD1FF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5884" y="1928410"/>
            <a:ext cx="8948705" cy="446103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B3051-9B3C-4DD8-AA2B-3A0A5E40DFF4}"/>
              </a:ext>
            </a:extLst>
          </p:cNvPr>
          <p:cNvSpPr txBox="1"/>
          <p:nvPr/>
        </p:nvSpPr>
        <p:spPr>
          <a:xfrm>
            <a:off x="1495423" y="6492875"/>
            <a:ext cx="842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blog.csanchez.org/category/maestrodev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9119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Deployable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E1B4-C622-446E-9C27-806C59A9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Continuous Integration reduces this risk by:</a:t>
            </a:r>
          </a:p>
          <a:p>
            <a:pPr lvl="1"/>
            <a:r>
              <a:rPr lang="en-GB" dirty="0"/>
              <a:t>Decoupling the IDE from the build process.</a:t>
            </a:r>
          </a:p>
          <a:p>
            <a:pPr lvl="1"/>
            <a:r>
              <a:rPr lang="en-GB" dirty="0"/>
              <a:t>Placing all database artefacts in version control.</a:t>
            </a:r>
          </a:p>
          <a:p>
            <a:pPr lvl="1"/>
            <a:r>
              <a:rPr lang="en-GB" dirty="0"/>
              <a:t>Rebuilding the database from the build script.</a:t>
            </a:r>
          </a:p>
          <a:p>
            <a:pPr lvl="1"/>
            <a:r>
              <a:rPr lang="en-GB" dirty="0"/>
              <a:t>Testing and inspecting the database.</a:t>
            </a:r>
          </a:p>
          <a:p>
            <a:pPr lvl="1"/>
            <a:r>
              <a:rPr lang="en-GB" dirty="0"/>
              <a:t>Automating the build process to reduce wasted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190815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 Discovery of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E16-5955-468D-83FD-1E1AF85C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Writing test code for all source code.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Running tests in the build script.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Running tests continuously at any change committed to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71177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Lack of Project Visibility</a:t>
            </a:r>
          </a:p>
          <a:p>
            <a:pPr lvl="1"/>
            <a:r>
              <a:rPr lang="en-GB" dirty="0"/>
              <a:t>Continuous Integration system provides telemetry so we know the state of the build.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Low-Quality Software</a:t>
            </a:r>
          </a:p>
          <a:p>
            <a:pPr lvl="1"/>
            <a:r>
              <a:rPr lang="en-GB" dirty="0"/>
              <a:t>Run automated tests that measure quality metrics.  For example:</a:t>
            </a:r>
          </a:p>
          <a:p>
            <a:pPr lvl="2"/>
            <a:r>
              <a:rPr lang="en-GB" dirty="0"/>
              <a:t>Complexity.</a:t>
            </a:r>
          </a:p>
          <a:p>
            <a:pPr lvl="2"/>
            <a:r>
              <a:rPr lang="en-GB" dirty="0"/>
              <a:t>Dependency analysis.</a:t>
            </a:r>
          </a:p>
          <a:p>
            <a:pPr lvl="2"/>
            <a:r>
              <a:rPr lang="en-GB" dirty="0"/>
              <a:t>Code duplication.</a:t>
            </a:r>
          </a:p>
        </p:txBody>
      </p:sp>
    </p:spTree>
    <p:extLst>
      <p:ext uri="{BB962C8B-B14F-4D97-AF65-F5344CB8AC3E}">
        <p14:creationId xmlns:p14="http://schemas.microsoft.com/office/powerpoint/2010/main" val="402804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972D6-73FF-4CCF-824A-39E91E3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B012C-9195-4876-8666-288E07257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8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Defined Continuous Integration as the process of performing integration building and testing on each change committed to version control.</a:t>
            </a:r>
          </a:p>
          <a:p>
            <a:pPr marL="0" indent="0">
              <a:buNone/>
            </a:pPr>
            <a:r>
              <a:rPr lang="en-GB" dirty="0"/>
              <a:t>Explained why Continuous Integration is useful, focusing on risk reduction and workflow.</a:t>
            </a:r>
          </a:p>
          <a:p>
            <a:pPr marL="0" indent="0">
              <a:buNone/>
            </a:pPr>
            <a:r>
              <a:rPr lang="en-GB" dirty="0"/>
              <a:t>Described the Continuous Integration workflow, looking at the steps and CI system setup.</a:t>
            </a:r>
          </a:p>
          <a:p>
            <a:pPr marL="0" indent="0">
              <a:buNone/>
            </a:pPr>
            <a:r>
              <a:rPr lang="en-GB" dirty="0"/>
              <a:t>Described risk in software development and how this is managed via Continuous Integration, focusing on lack of deployable software, late discovery of defects, lack of project visibility, and low-quality software.</a:t>
            </a:r>
          </a:p>
        </p:txBody>
      </p:sp>
    </p:spTree>
    <p:extLst>
      <p:ext uri="{BB962C8B-B14F-4D97-AF65-F5344CB8AC3E}">
        <p14:creationId xmlns:p14="http://schemas.microsoft.com/office/powerpoint/2010/main" val="309095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9FCC9-B853-4238-8BA0-CD8B6BB7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Continuous Integration?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D182D-4E82-4FC8-97F5-3E3AA2BBA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30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BE67E-70F1-4652-8294-EE747658C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/>
              <a:t>Continuous </a:t>
            </a:r>
            <a:r>
              <a:rPr lang="en-GB" i="1" dirty="0"/>
              <a:t>Integration: Improving Software Quality and </a:t>
            </a:r>
            <a:r>
              <a:rPr lang="en-GB" i="1"/>
              <a:t>Reducing Risk</a:t>
            </a:r>
            <a:r>
              <a:rPr lang="en-GB"/>
              <a:t> </a:t>
            </a:r>
            <a:r>
              <a:rPr lang="en-GB" dirty="0"/>
              <a:t>by Paul M. Duvall is the go to book on Continuous Integration practice.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CF77C-8187-42F7-B219-A82CB44E4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38" y="1825625"/>
            <a:ext cx="3304924" cy="4351338"/>
          </a:xfrm>
        </p:spPr>
      </p:pic>
    </p:spTree>
    <p:extLst>
      <p:ext uri="{BB962C8B-B14F-4D97-AF65-F5344CB8AC3E}">
        <p14:creationId xmlns:p14="http://schemas.microsoft.com/office/powerpoint/2010/main" val="13044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E1B4-C622-446E-9C27-806C59A9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software development practice where members of a team integrate their work frequently, usually each person integrates at least daily - leading to multiple integrations per day.  Each integration is verified by an automated build (including test) to detect integration errors as quickly as possible.</a:t>
            </a:r>
          </a:p>
          <a:p>
            <a:pPr lvl="1"/>
            <a:r>
              <a:rPr lang="en-GB" dirty="0"/>
              <a:t>Martin Fowler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CI is the practice of performing integration upon every commit to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15863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E16-5955-468D-83FD-1E1AF85C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Integration is the process of combining software components:</a:t>
            </a:r>
          </a:p>
          <a:p>
            <a:pPr lvl="1"/>
            <a:r>
              <a:rPr lang="en-GB" dirty="0"/>
              <a:t>For performing integration tests.</a:t>
            </a:r>
          </a:p>
          <a:p>
            <a:pPr lvl="1"/>
            <a:r>
              <a:rPr lang="en-GB" dirty="0"/>
              <a:t>To deploy software.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Integration testing:</a:t>
            </a:r>
          </a:p>
          <a:p>
            <a:pPr lvl="1"/>
            <a:r>
              <a:rPr lang="en-GB" dirty="0"/>
              <a:t>Integration testing (sometimes called integration and testing, abbreviated I&amp;T) is the phase in software testing in which individual software modules are combined and tested as a group. It occurs after unit testing and before validation testing.</a:t>
            </a:r>
          </a:p>
        </p:txBody>
      </p:sp>
    </p:spTree>
    <p:extLst>
      <p:ext uri="{BB962C8B-B14F-4D97-AF65-F5344CB8AC3E}">
        <p14:creationId xmlns:p14="http://schemas.microsoft.com/office/powerpoint/2010/main" val="12916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F97-8DBD-43B3-B940-5D5D6A1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of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B89-A06C-4DE2-B895-20023590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It reduces risk.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reduces the number of repetitive manual processes.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allows us to create deployable software at any point - or be potentially shippable.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makes the project output more visible.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creates greater confidence in the product being developed.</a:t>
            </a:r>
          </a:p>
        </p:txBody>
      </p:sp>
    </p:spTree>
    <p:extLst>
      <p:ext uri="{BB962C8B-B14F-4D97-AF65-F5344CB8AC3E}">
        <p14:creationId xmlns:p14="http://schemas.microsoft.com/office/powerpoint/2010/main" val="10778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753-1A06-438F-8C4E-F99FB0F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E1B4-C622-446E-9C27-806C59A9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Developers commit their code to a centralised version control at least once per day.</a:t>
            </a:r>
          </a:p>
          <a:p>
            <a:pPr marL="0" indent="0">
              <a:buNone/>
            </a:pPr>
            <a:r>
              <a:rPr lang="en-GB" dirty="0"/>
              <a:t>A separate build machine performs integration builds several times per day.</a:t>
            </a:r>
          </a:p>
          <a:p>
            <a:pPr marL="0" indent="0">
              <a:buNone/>
            </a:pPr>
            <a:r>
              <a:rPr lang="en-GB" dirty="0"/>
              <a:t>100% of tests must pass for every build.</a:t>
            </a:r>
          </a:p>
          <a:p>
            <a:pPr marL="0" indent="0">
              <a:buNone/>
            </a:pPr>
            <a:r>
              <a:rPr lang="en-GB" dirty="0"/>
              <a:t>A deployable product is created for functional testing.</a:t>
            </a:r>
          </a:p>
          <a:p>
            <a:pPr marL="0" indent="0">
              <a:buNone/>
            </a:pPr>
            <a:r>
              <a:rPr lang="en-GB" dirty="0"/>
              <a:t>If the build breaks then the highest priority is to fix it.</a:t>
            </a:r>
          </a:p>
          <a:p>
            <a:pPr marL="0" indent="0">
              <a:buNone/>
            </a:pPr>
            <a:r>
              <a:rPr lang="en-GB" dirty="0"/>
              <a:t>Developers review reports generated by the build system such as coding standards and dependency analysis looking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497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043D-90E3-4997-BE27-53A7279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4E16-5955-468D-83FD-1E1AF85C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Commit code frequently.</a:t>
            </a:r>
          </a:p>
          <a:p>
            <a:pPr marL="0" indent="0">
              <a:buNone/>
            </a:pPr>
            <a:r>
              <a:rPr lang="en-GB" dirty="0"/>
              <a:t>Don’t commit broken code.</a:t>
            </a:r>
          </a:p>
          <a:p>
            <a:pPr marL="0" indent="0">
              <a:buNone/>
            </a:pPr>
            <a:r>
              <a:rPr lang="en-GB" dirty="0"/>
              <a:t>Fix broken builds immediately.</a:t>
            </a:r>
          </a:p>
          <a:p>
            <a:pPr marL="0" indent="0">
              <a:buNone/>
            </a:pPr>
            <a:r>
              <a:rPr lang="en-GB" dirty="0"/>
              <a:t>Write automated developer tests.</a:t>
            </a:r>
          </a:p>
          <a:p>
            <a:pPr marL="0" indent="0">
              <a:buNone/>
            </a:pPr>
            <a:r>
              <a:rPr lang="en-GB" dirty="0"/>
              <a:t>All tests and inspections must pass.</a:t>
            </a:r>
          </a:p>
          <a:p>
            <a:pPr marL="0" indent="0">
              <a:buNone/>
            </a:pPr>
            <a:r>
              <a:rPr lang="en-GB" dirty="0"/>
              <a:t>Run private builds.</a:t>
            </a:r>
          </a:p>
          <a:p>
            <a:pPr marL="0" indent="0">
              <a:buNone/>
            </a:pPr>
            <a:r>
              <a:rPr lang="en-GB" dirty="0"/>
              <a:t>Avoid getting broken code.</a:t>
            </a:r>
          </a:p>
        </p:txBody>
      </p:sp>
    </p:spTree>
    <p:extLst>
      <p:ext uri="{BB962C8B-B14F-4D97-AF65-F5344CB8AC3E}">
        <p14:creationId xmlns:p14="http://schemas.microsoft.com/office/powerpoint/2010/main" val="4976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3CC499-E348-4E74-BB56-6CF68908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3D080-C579-4C6E-8525-F8B4818E3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1278</Words>
  <Application>Microsoft Office PowerPoint</Application>
  <PresentationFormat>Widescreen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Continuous Integration</vt:lpstr>
      <vt:lpstr>Overview</vt:lpstr>
      <vt:lpstr>What is Continuous Integration?</vt:lpstr>
      <vt:lpstr>Continuous Integration</vt:lpstr>
      <vt:lpstr>Integration and Integration Testing</vt:lpstr>
      <vt:lpstr>Value of Continuous Integration</vt:lpstr>
      <vt:lpstr>Continuous Integration Principles</vt:lpstr>
      <vt:lpstr>Continuous Integration Practices</vt:lpstr>
      <vt:lpstr>Continuous Integration Workflow</vt:lpstr>
      <vt:lpstr>Continuous Integration Workflow</vt:lpstr>
      <vt:lpstr>Steps in the Continuous Integration Workflow</vt:lpstr>
      <vt:lpstr>Feedback from Continuous Integration</vt:lpstr>
      <vt:lpstr>Build Status Indication</vt:lpstr>
      <vt:lpstr>Building a Continuous Integration System</vt:lpstr>
      <vt:lpstr>Getting Started</vt:lpstr>
      <vt:lpstr>Maintaining a Good Continuous Integration Workflow</vt:lpstr>
      <vt:lpstr>Improving Continuous Integration</vt:lpstr>
      <vt:lpstr>Building</vt:lpstr>
      <vt:lpstr>Build Script</vt:lpstr>
      <vt:lpstr>Running Private Builds</vt:lpstr>
      <vt:lpstr>Integration and Release Builds</vt:lpstr>
      <vt:lpstr>Risk</vt:lpstr>
      <vt:lpstr>Risk</vt:lpstr>
      <vt:lpstr>Risk in Agile Projects</vt:lpstr>
      <vt:lpstr>Lack of Deployable Software</vt:lpstr>
      <vt:lpstr>Late Discovery of Defects</vt:lpstr>
      <vt:lpstr>Other Risks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7</cp:revision>
  <dcterms:created xsi:type="dcterms:W3CDTF">2019-03-02T20:10:22Z</dcterms:created>
  <dcterms:modified xsi:type="dcterms:W3CDTF">2019-03-02T20:56:49Z</dcterms:modified>
</cp:coreProperties>
</file>