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40" d="100"/>
          <a:sy n="40" d="100"/>
        </p:scale>
        <p:origin x="36" y="59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FA5C4-D091-4826-8653-62A4E0C648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670B3E6-FAB2-48BF-8A31-D3E679064B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3D5A9EE-7DDF-4E7C-8659-F059807D6207}"/>
              </a:ext>
            </a:extLst>
          </p:cNvPr>
          <p:cNvSpPr>
            <a:spLocks noGrp="1"/>
          </p:cNvSpPr>
          <p:nvPr>
            <p:ph type="dt" sz="half" idx="10"/>
          </p:nvPr>
        </p:nvSpPr>
        <p:spPr/>
        <p:txBody>
          <a:bodyPr/>
          <a:lstStyle/>
          <a:p>
            <a:fld id="{43F0463C-3F14-48B7-A1EF-08152F03386B}" type="datetimeFigureOut">
              <a:rPr lang="en-GB" smtClean="0"/>
              <a:t>04/03/2019</a:t>
            </a:fld>
            <a:endParaRPr lang="en-GB"/>
          </a:p>
        </p:txBody>
      </p:sp>
      <p:sp>
        <p:nvSpPr>
          <p:cNvPr id="5" name="Footer Placeholder 4">
            <a:extLst>
              <a:ext uri="{FF2B5EF4-FFF2-40B4-BE49-F238E27FC236}">
                <a16:creationId xmlns:a16="http://schemas.microsoft.com/office/drawing/2014/main" id="{CB88BBE5-AA7E-4783-A819-9D521F8785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C745028-E0AA-438D-94BD-E5B865051AC7}"/>
              </a:ext>
            </a:extLst>
          </p:cNvPr>
          <p:cNvSpPr>
            <a:spLocks noGrp="1"/>
          </p:cNvSpPr>
          <p:nvPr>
            <p:ph type="sldNum" sz="quarter" idx="12"/>
          </p:nvPr>
        </p:nvSpPr>
        <p:spPr/>
        <p:txBody>
          <a:bodyPr/>
          <a:lstStyle/>
          <a:p>
            <a:fld id="{C22A1348-F469-43EF-B76B-292825D3260B}" type="slidenum">
              <a:rPr lang="en-GB" smtClean="0"/>
              <a:t>‹#›</a:t>
            </a:fld>
            <a:endParaRPr lang="en-GB"/>
          </a:p>
        </p:txBody>
      </p:sp>
    </p:spTree>
    <p:extLst>
      <p:ext uri="{BB962C8B-B14F-4D97-AF65-F5344CB8AC3E}">
        <p14:creationId xmlns:p14="http://schemas.microsoft.com/office/powerpoint/2010/main" val="4236766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1187-5F92-48DF-A9C6-BDACE450600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486418C-FA64-440C-B8C1-FFBB951EA98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476D72-9F84-472C-9599-4B93F5EC84D1}"/>
              </a:ext>
            </a:extLst>
          </p:cNvPr>
          <p:cNvSpPr>
            <a:spLocks noGrp="1"/>
          </p:cNvSpPr>
          <p:nvPr>
            <p:ph type="dt" sz="half" idx="10"/>
          </p:nvPr>
        </p:nvSpPr>
        <p:spPr/>
        <p:txBody>
          <a:bodyPr/>
          <a:lstStyle/>
          <a:p>
            <a:fld id="{43F0463C-3F14-48B7-A1EF-08152F03386B}" type="datetimeFigureOut">
              <a:rPr lang="en-GB" smtClean="0"/>
              <a:t>04/03/2019</a:t>
            </a:fld>
            <a:endParaRPr lang="en-GB"/>
          </a:p>
        </p:txBody>
      </p:sp>
      <p:sp>
        <p:nvSpPr>
          <p:cNvPr id="5" name="Footer Placeholder 4">
            <a:extLst>
              <a:ext uri="{FF2B5EF4-FFF2-40B4-BE49-F238E27FC236}">
                <a16:creationId xmlns:a16="http://schemas.microsoft.com/office/drawing/2014/main" id="{833FF604-58B9-4AF4-B4C4-F184D100B5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65D781-FB3B-49CF-A6F4-CDFB7711A337}"/>
              </a:ext>
            </a:extLst>
          </p:cNvPr>
          <p:cNvSpPr>
            <a:spLocks noGrp="1"/>
          </p:cNvSpPr>
          <p:nvPr>
            <p:ph type="sldNum" sz="quarter" idx="12"/>
          </p:nvPr>
        </p:nvSpPr>
        <p:spPr/>
        <p:txBody>
          <a:bodyPr/>
          <a:lstStyle/>
          <a:p>
            <a:fld id="{C22A1348-F469-43EF-B76B-292825D3260B}" type="slidenum">
              <a:rPr lang="en-GB" smtClean="0"/>
              <a:t>‹#›</a:t>
            </a:fld>
            <a:endParaRPr lang="en-GB"/>
          </a:p>
        </p:txBody>
      </p:sp>
    </p:spTree>
    <p:extLst>
      <p:ext uri="{BB962C8B-B14F-4D97-AF65-F5344CB8AC3E}">
        <p14:creationId xmlns:p14="http://schemas.microsoft.com/office/powerpoint/2010/main" val="1557072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063540-E5C4-40ED-AA49-33E3A63D4A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F3CFFA4-C547-4251-B57D-B1DED077BE6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7C0391-5E8E-4257-85E6-279B24003F15}"/>
              </a:ext>
            </a:extLst>
          </p:cNvPr>
          <p:cNvSpPr>
            <a:spLocks noGrp="1"/>
          </p:cNvSpPr>
          <p:nvPr>
            <p:ph type="dt" sz="half" idx="10"/>
          </p:nvPr>
        </p:nvSpPr>
        <p:spPr/>
        <p:txBody>
          <a:bodyPr/>
          <a:lstStyle/>
          <a:p>
            <a:fld id="{43F0463C-3F14-48B7-A1EF-08152F03386B}" type="datetimeFigureOut">
              <a:rPr lang="en-GB" smtClean="0"/>
              <a:t>04/03/2019</a:t>
            </a:fld>
            <a:endParaRPr lang="en-GB"/>
          </a:p>
        </p:txBody>
      </p:sp>
      <p:sp>
        <p:nvSpPr>
          <p:cNvPr id="5" name="Footer Placeholder 4">
            <a:extLst>
              <a:ext uri="{FF2B5EF4-FFF2-40B4-BE49-F238E27FC236}">
                <a16:creationId xmlns:a16="http://schemas.microsoft.com/office/drawing/2014/main" id="{66245D0C-84A7-49F7-8030-AE6D368668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54441B-5D48-4A58-869F-B325D8C9CDDF}"/>
              </a:ext>
            </a:extLst>
          </p:cNvPr>
          <p:cNvSpPr>
            <a:spLocks noGrp="1"/>
          </p:cNvSpPr>
          <p:nvPr>
            <p:ph type="sldNum" sz="quarter" idx="12"/>
          </p:nvPr>
        </p:nvSpPr>
        <p:spPr/>
        <p:txBody>
          <a:bodyPr/>
          <a:lstStyle/>
          <a:p>
            <a:fld id="{C22A1348-F469-43EF-B76B-292825D3260B}" type="slidenum">
              <a:rPr lang="en-GB" smtClean="0"/>
              <a:t>‹#›</a:t>
            </a:fld>
            <a:endParaRPr lang="en-GB"/>
          </a:p>
        </p:txBody>
      </p:sp>
    </p:spTree>
    <p:extLst>
      <p:ext uri="{BB962C8B-B14F-4D97-AF65-F5344CB8AC3E}">
        <p14:creationId xmlns:p14="http://schemas.microsoft.com/office/powerpoint/2010/main" val="1886333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B7512-183B-46B3-83B4-73787026809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720F90-7B58-4D27-9AC8-F7D12D0975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2B3288A-EB5A-4A2A-8E32-3EEC4CEAEEA3}"/>
              </a:ext>
            </a:extLst>
          </p:cNvPr>
          <p:cNvSpPr>
            <a:spLocks noGrp="1"/>
          </p:cNvSpPr>
          <p:nvPr>
            <p:ph type="dt" sz="half" idx="10"/>
          </p:nvPr>
        </p:nvSpPr>
        <p:spPr/>
        <p:txBody>
          <a:bodyPr/>
          <a:lstStyle/>
          <a:p>
            <a:fld id="{43F0463C-3F14-48B7-A1EF-08152F03386B}" type="datetimeFigureOut">
              <a:rPr lang="en-GB" smtClean="0"/>
              <a:t>04/03/2019</a:t>
            </a:fld>
            <a:endParaRPr lang="en-GB"/>
          </a:p>
        </p:txBody>
      </p:sp>
      <p:sp>
        <p:nvSpPr>
          <p:cNvPr id="5" name="Footer Placeholder 4">
            <a:extLst>
              <a:ext uri="{FF2B5EF4-FFF2-40B4-BE49-F238E27FC236}">
                <a16:creationId xmlns:a16="http://schemas.microsoft.com/office/drawing/2014/main" id="{2CCD43F6-537A-41BF-8387-E4353352A51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590BF16-4AA8-4028-B5CD-D08632EC549E}"/>
              </a:ext>
            </a:extLst>
          </p:cNvPr>
          <p:cNvSpPr>
            <a:spLocks noGrp="1"/>
          </p:cNvSpPr>
          <p:nvPr>
            <p:ph type="sldNum" sz="quarter" idx="12"/>
          </p:nvPr>
        </p:nvSpPr>
        <p:spPr/>
        <p:txBody>
          <a:bodyPr/>
          <a:lstStyle/>
          <a:p>
            <a:fld id="{C22A1348-F469-43EF-B76B-292825D3260B}" type="slidenum">
              <a:rPr lang="en-GB" smtClean="0"/>
              <a:t>‹#›</a:t>
            </a:fld>
            <a:endParaRPr lang="en-GB"/>
          </a:p>
        </p:txBody>
      </p:sp>
    </p:spTree>
    <p:extLst>
      <p:ext uri="{BB962C8B-B14F-4D97-AF65-F5344CB8AC3E}">
        <p14:creationId xmlns:p14="http://schemas.microsoft.com/office/powerpoint/2010/main" val="3416979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9D120-408A-4006-99AF-49498A3F11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2DA62BB-2D30-44EC-874E-412E4493F1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785502-CFBD-43DB-8860-0B401A28CD3A}"/>
              </a:ext>
            </a:extLst>
          </p:cNvPr>
          <p:cNvSpPr>
            <a:spLocks noGrp="1"/>
          </p:cNvSpPr>
          <p:nvPr>
            <p:ph type="dt" sz="half" idx="10"/>
          </p:nvPr>
        </p:nvSpPr>
        <p:spPr/>
        <p:txBody>
          <a:bodyPr/>
          <a:lstStyle/>
          <a:p>
            <a:fld id="{43F0463C-3F14-48B7-A1EF-08152F03386B}" type="datetimeFigureOut">
              <a:rPr lang="en-GB" smtClean="0"/>
              <a:t>04/03/2019</a:t>
            </a:fld>
            <a:endParaRPr lang="en-GB"/>
          </a:p>
        </p:txBody>
      </p:sp>
      <p:sp>
        <p:nvSpPr>
          <p:cNvPr id="5" name="Footer Placeholder 4">
            <a:extLst>
              <a:ext uri="{FF2B5EF4-FFF2-40B4-BE49-F238E27FC236}">
                <a16:creationId xmlns:a16="http://schemas.microsoft.com/office/drawing/2014/main" id="{71A95859-10D5-4E2B-8AB7-425E32AF433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D506CC7-1E8B-45F6-8BBC-4B1DF9523F4B}"/>
              </a:ext>
            </a:extLst>
          </p:cNvPr>
          <p:cNvSpPr>
            <a:spLocks noGrp="1"/>
          </p:cNvSpPr>
          <p:nvPr>
            <p:ph type="sldNum" sz="quarter" idx="12"/>
          </p:nvPr>
        </p:nvSpPr>
        <p:spPr/>
        <p:txBody>
          <a:bodyPr/>
          <a:lstStyle/>
          <a:p>
            <a:fld id="{C22A1348-F469-43EF-B76B-292825D3260B}" type="slidenum">
              <a:rPr lang="en-GB" smtClean="0"/>
              <a:t>‹#›</a:t>
            </a:fld>
            <a:endParaRPr lang="en-GB"/>
          </a:p>
        </p:txBody>
      </p:sp>
    </p:spTree>
    <p:extLst>
      <p:ext uri="{BB962C8B-B14F-4D97-AF65-F5344CB8AC3E}">
        <p14:creationId xmlns:p14="http://schemas.microsoft.com/office/powerpoint/2010/main" val="4016877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0DC9-A672-4C6A-9DCF-E6E62D898B0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F396FF3-55C0-47F8-91AD-13CDF2050AA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4245DE5-F163-4145-82F0-3C295316767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BD2296-3C42-402D-B6FD-9565FEA1253D}"/>
              </a:ext>
            </a:extLst>
          </p:cNvPr>
          <p:cNvSpPr>
            <a:spLocks noGrp="1"/>
          </p:cNvSpPr>
          <p:nvPr>
            <p:ph type="dt" sz="half" idx="10"/>
          </p:nvPr>
        </p:nvSpPr>
        <p:spPr/>
        <p:txBody>
          <a:bodyPr/>
          <a:lstStyle/>
          <a:p>
            <a:fld id="{43F0463C-3F14-48B7-A1EF-08152F03386B}" type="datetimeFigureOut">
              <a:rPr lang="en-GB" smtClean="0"/>
              <a:t>04/03/2019</a:t>
            </a:fld>
            <a:endParaRPr lang="en-GB"/>
          </a:p>
        </p:txBody>
      </p:sp>
      <p:sp>
        <p:nvSpPr>
          <p:cNvPr id="6" name="Footer Placeholder 5">
            <a:extLst>
              <a:ext uri="{FF2B5EF4-FFF2-40B4-BE49-F238E27FC236}">
                <a16:creationId xmlns:a16="http://schemas.microsoft.com/office/drawing/2014/main" id="{518D4637-3B6E-4A00-A935-14ABD60B3AF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E3CF43B-4378-47BB-957A-DF825995AFD1}"/>
              </a:ext>
            </a:extLst>
          </p:cNvPr>
          <p:cNvSpPr>
            <a:spLocks noGrp="1"/>
          </p:cNvSpPr>
          <p:nvPr>
            <p:ph type="sldNum" sz="quarter" idx="12"/>
          </p:nvPr>
        </p:nvSpPr>
        <p:spPr/>
        <p:txBody>
          <a:bodyPr/>
          <a:lstStyle/>
          <a:p>
            <a:fld id="{C22A1348-F469-43EF-B76B-292825D3260B}" type="slidenum">
              <a:rPr lang="en-GB" smtClean="0"/>
              <a:t>‹#›</a:t>
            </a:fld>
            <a:endParaRPr lang="en-GB"/>
          </a:p>
        </p:txBody>
      </p:sp>
    </p:spTree>
    <p:extLst>
      <p:ext uri="{BB962C8B-B14F-4D97-AF65-F5344CB8AC3E}">
        <p14:creationId xmlns:p14="http://schemas.microsoft.com/office/powerpoint/2010/main" val="3211964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2F36D-3728-4C64-8E1B-27990E2F19D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8716C69-0D33-4C3E-9EBF-705121641F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9E1ABF-22A4-4190-BB93-C5769EC1135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31FC911-3565-45BC-872C-BCBE1E288A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6EC486-9A54-48A8-B41D-E4360548069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E76F169-D77C-47C1-8D41-473A5270BE03}"/>
              </a:ext>
            </a:extLst>
          </p:cNvPr>
          <p:cNvSpPr>
            <a:spLocks noGrp="1"/>
          </p:cNvSpPr>
          <p:nvPr>
            <p:ph type="dt" sz="half" idx="10"/>
          </p:nvPr>
        </p:nvSpPr>
        <p:spPr/>
        <p:txBody>
          <a:bodyPr/>
          <a:lstStyle/>
          <a:p>
            <a:fld id="{43F0463C-3F14-48B7-A1EF-08152F03386B}" type="datetimeFigureOut">
              <a:rPr lang="en-GB" smtClean="0"/>
              <a:t>04/03/2019</a:t>
            </a:fld>
            <a:endParaRPr lang="en-GB"/>
          </a:p>
        </p:txBody>
      </p:sp>
      <p:sp>
        <p:nvSpPr>
          <p:cNvPr id="8" name="Footer Placeholder 7">
            <a:extLst>
              <a:ext uri="{FF2B5EF4-FFF2-40B4-BE49-F238E27FC236}">
                <a16:creationId xmlns:a16="http://schemas.microsoft.com/office/drawing/2014/main" id="{0E841062-EFE6-4F8A-B356-F9A7AAFDF94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36C3954-D7E3-4F98-A2DD-6BD7432219EB}"/>
              </a:ext>
            </a:extLst>
          </p:cNvPr>
          <p:cNvSpPr>
            <a:spLocks noGrp="1"/>
          </p:cNvSpPr>
          <p:nvPr>
            <p:ph type="sldNum" sz="quarter" idx="12"/>
          </p:nvPr>
        </p:nvSpPr>
        <p:spPr/>
        <p:txBody>
          <a:bodyPr/>
          <a:lstStyle/>
          <a:p>
            <a:fld id="{C22A1348-F469-43EF-B76B-292825D3260B}" type="slidenum">
              <a:rPr lang="en-GB" smtClean="0"/>
              <a:t>‹#›</a:t>
            </a:fld>
            <a:endParaRPr lang="en-GB"/>
          </a:p>
        </p:txBody>
      </p:sp>
    </p:spTree>
    <p:extLst>
      <p:ext uri="{BB962C8B-B14F-4D97-AF65-F5344CB8AC3E}">
        <p14:creationId xmlns:p14="http://schemas.microsoft.com/office/powerpoint/2010/main" val="2432099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B82B4-5746-4D53-9F71-7B17117F03A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CEA0917-05F3-4418-8161-2D0454C33246}"/>
              </a:ext>
            </a:extLst>
          </p:cNvPr>
          <p:cNvSpPr>
            <a:spLocks noGrp="1"/>
          </p:cNvSpPr>
          <p:nvPr>
            <p:ph type="dt" sz="half" idx="10"/>
          </p:nvPr>
        </p:nvSpPr>
        <p:spPr/>
        <p:txBody>
          <a:bodyPr/>
          <a:lstStyle/>
          <a:p>
            <a:fld id="{43F0463C-3F14-48B7-A1EF-08152F03386B}" type="datetimeFigureOut">
              <a:rPr lang="en-GB" smtClean="0"/>
              <a:t>04/03/2019</a:t>
            </a:fld>
            <a:endParaRPr lang="en-GB"/>
          </a:p>
        </p:txBody>
      </p:sp>
      <p:sp>
        <p:nvSpPr>
          <p:cNvPr id="4" name="Footer Placeholder 3">
            <a:extLst>
              <a:ext uri="{FF2B5EF4-FFF2-40B4-BE49-F238E27FC236}">
                <a16:creationId xmlns:a16="http://schemas.microsoft.com/office/drawing/2014/main" id="{581203B1-4923-4543-B171-89ECD1DE30D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C87BCF6-EA8A-4105-961B-A4C486AD7025}"/>
              </a:ext>
            </a:extLst>
          </p:cNvPr>
          <p:cNvSpPr>
            <a:spLocks noGrp="1"/>
          </p:cNvSpPr>
          <p:nvPr>
            <p:ph type="sldNum" sz="quarter" idx="12"/>
          </p:nvPr>
        </p:nvSpPr>
        <p:spPr/>
        <p:txBody>
          <a:bodyPr/>
          <a:lstStyle/>
          <a:p>
            <a:fld id="{C22A1348-F469-43EF-B76B-292825D3260B}" type="slidenum">
              <a:rPr lang="en-GB" smtClean="0"/>
              <a:t>‹#›</a:t>
            </a:fld>
            <a:endParaRPr lang="en-GB"/>
          </a:p>
        </p:txBody>
      </p:sp>
    </p:spTree>
    <p:extLst>
      <p:ext uri="{BB962C8B-B14F-4D97-AF65-F5344CB8AC3E}">
        <p14:creationId xmlns:p14="http://schemas.microsoft.com/office/powerpoint/2010/main" val="2347497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1D5DD6-357C-415B-9F44-538AF2058436}"/>
              </a:ext>
            </a:extLst>
          </p:cNvPr>
          <p:cNvSpPr>
            <a:spLocks noGrp="1"/>
          </p:cNvSpPr>
          <p:nvPr>
            <p:ph type="dt" sz="half" idx="10"/>
          </p:nvPr>
        </p:nvSpPr>
        <p:spPr/>
        <p:txBody>
          <a:bodyPr/>
          <a:lstStyle/>
          <a:p>
            <a:fld id="{43F0463C-3F14-48B7-A1EF-08152F03386B}" type="datetimeFigureOut">
              <a:rPr lang="en-GB" smtClean="0"/>
              <a:t>04/03/2019</a:t>
            </a:fld>
            <a:endParaRPr lang="en-GB"/>
          </a:p>
        </p:txBody>
      </p:sp>
      <p:sp>
        <p:nvSpPr>
          <p:cNvPr id="3" name="Footer Placeholder 2">
            <a:extLst>
              <a:ext uri="{FF2B5EF4-FFF2-40B4-BE49-F238E27FC236}">
                <a16:creationId xmlns:a16="http://schemas.microsoft.com/office/drawing/2014/main" id="{05C8BAC1-EBCA-4516-809C-4B0AFA097B2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71091DF-9238-4B3E-A522-8788D4552AA9}"/>
              </a:ext>
            </a:extLst>
          </p:cNvPr>
          <p:cNvSpPr>
            <a:spLocks noGrp="1"/>
          </p:cNvSpPr>
          <p:nvPr>
            <p:ph type="sldNum" sz="quarter" idx="12"/>
          </p:nvPr>
        </p:nvSpPr>
        <p:spPr/>
        <p:txBody>
          <a:bodyPr/>
          <a:lstStyle/>
          <a:p>
            <a:fld id="{C22A1348-F469-43EF-B76B-292825D3260B}" type="slidenum">
              <a:rPr lang="en-GB" smtClean="0"/>
              <a:t>‹#›</a:t>
            </a:fld>
            <a:endParaRPr lang="en-GB"/>
          </a:p>
        </p:txBody>
      </p:sp>
    </p:spTree>
    <p:extLst>
      <p:ext uri="{BB962C8B-B14F-4D97-AF65-F5344CB8AC3E}">
        <p14:creationId xmlns:p14="http://schemas.microsoft.com/office/powerpoint/2010/main" val="3596239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7BADE-5099-4902-AAFE-3DAC68FA2A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5E8B5B8-969C-4B2D-AECF-B0004F9683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FA8E492-069C-48A0-97F1-5F8E43BC8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93495E-3C0F-442B-9561-0A05E3A75584}"/>
              </a:ext>
            </a:extLst>
          </p:cNvPr>
          <p:cNvSpPr>
            <a:spLocks noGrp="1"/>
          </p:cNvSpPr>
          <p:nvPr>
            <p:ph type="dt" sz="half" idx="10"/>
          </p:nvPr>
        </p:nvSpPr>
        <p:spPr/>
        <p:txBody>
          <a:bodyPr/>
          <a:lstStyle/>
          <a:p>
            <a:fld id="{43F0463C-3F14-48B7-A1EF-08152F03386B}" type="datetimeFigureOut">
              <a:rPr lang="en-GB" smtClean="0"/>
              <a:t>04/03/2019</a:t>
            </a:fld>
            <a:endParaRPr lang="en-GB"/>
          </a:p>
        </p:txBody>
      </p:sp>
      <p:sp>
        <p:nvSpPr>
          <p:cNvPr id="6" name="Footer Placeholder 5">
            <a:extLst>
              <a:ext uri="{FF2B5EF4-FFF2-40B4-BE49-F238E27FC236}">
                <a16:creationId xmlns:a16="http://schemas.microsoft.com/office/drawing/2014/main" id="{6AFAB762-FDEE-4385-9872-0F1B4E9C56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DD3C49-457E-443D-9937-770A58BF52DF}"/>
              </a:ext>
            </a:extLst>
          </p:cNvPr>
          <p:cNvSpPr>
            <a:spLocks noGrp="1"/>
          </p:cNvSpPr>
          <p:nvPr>
            <p:ph type="sldNum" sz="quarter" idx="12"/>
          </p:nvPr>
        </p:nvSpPr>
        <p:spPr/>
        <p:txBody>
          <a:bodyPr/>
          <a:lstStyle/>
          <a:p>
            <a:fld id="{C22A1348-F469-43EF-B76B-292825D3260B}" type="slidenum">
              <a:rPr lang="en-GB" smtClean="0"/>
              <a:t>‹#›</a:t>
            </a:fld>
            <a:endParaRPr lang="en-GB"/>
          </a:p>
        </p:txBody>
      </p:sp>
    </p:spTree>
    <p:extLst>
      <p:ext uri="{BB962C8B-B14F-4D97-AF65-F5344CB8AC3E}">
        <p14:creationId xmlns:p14="http://schemas.microsoft.com/office/powerpoint/2010/main" val="1045987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A584B-ED1D-4B61-8285-29EB2D607E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D9F0B0E-E166-491D-A397-A4B8872341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AFCF115-BA1E-4507-84C1-A9BD395DC6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2F165A5-6AA9-4522-9069-24F464344A59}"/>
              </a:ext>
            </a:extLst>
          </p:cNvPr>
          <p:cNvSpPr>
            <a:spLocks noGrp="1"/>
          </p:cNvSpPr>
          <p:nvPr>
            <p:ph type="dt" sz="half" idx="10"/>
          </p:nvPr>
        </p:nvSpPr>
        <p:spPr/>
        <p:txBody>
          <a:bodyPr/>
          <a:lstStyle/>
          <a:p>
            <a:fld id="{43F0463C-3F14-48B7-A1EF-08152F03386B}" type="datetimeFigureOut">
              <a:rPr lang="en-GB" smtClean="0"/>
              <a:t>04/03/2019</a:t>
            </a:fld>
            <a:endParaRPr lang="en-GB"/>
          </a:p>
        </p:txBody>
      </p:sp>
      <p:sp>
        <p:nvSpPr>
          <p:cNvPr id="6" name="Footer Placeholder 5">
            <a:extLst>
              <a:ext uri="{FF2B5EF4-FFF2-40B4-BE49-F238E27FC236}">
                <a16:creationId xmlns:a16="http://schemas.microsoft.com/office/drawing/2014/main" id="{8BD42BEF-F7DA-479B-B9F7-999FFE43701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EB613C-1CBC-4FD2-A3EC-AE8A1FFFC640}"/>
              </a:ext>
            </a:extLst>
          </p:cNvPr>
          <p:cNvSpPr>
            <a:spLocks noGrp="1"/>
          </p:cNvSpPr>
          <p:nvPr>
            <p:ph type="sldNum" sz="quarter" idx="12"/>
          </p:nvPr>
        </p:nvSpPr>
        <p:spPr/>
        <p:txBody>
          <a:bodyPr/>
          <a:lstStyle/>
          <a:p>
            <a:fld id="{C22A1348-F469-43EF-B76B-292825D3260B}" type="slidenum">
              <a:rPr lang="en-GB" smtClean="0"/>
              <a:t>‹#›</a:t>
            </a:fld>
            <a:endParaRPr lang="en-GB"/>
          </a:p>
        </p:txBody>
      </p:sp>
    </p:spTree>
    <p:extLst>
      <p:ext uri="{BB962C8B-B14F-4D97-AF65-F5344CB8AC3E}">
        <p14:creationId xmlns:p14="http://schemas.microsoft.com/office/powerpoint/2010/main" val="2456745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FB737C-AD35-4BA2-B087-E9AD729D1F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12BA27B-3EC5-4767-801B-290AB2C6BE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68B041-D615-4AB7-9E80-882FA5E886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F0463C-3F14-48B7-A1EF-08152F03386B}" type="datetimeFigureOut">
              <a:rPr lang="en-GB" smtClean="0"/>
              <a:t>04/03/2019</a:t>
            </a:fld>
            <a:endParaRPr lang="en-GB"/>
          </a:p>
        </p:txBody>
      </p:sp>
      <p:sp>
        <p:nvSpPr>
          <p:cNvPr id="5" name="Footer Placeholder 4">
            <a:extLst>
              <a:ext uri="{FF2B5EF4-FFF2-40B4-BE49-F238E27FC236}">
                <a16:creationId xmlns:a16="http://schemas.microsoft.com/office/drawing/2014/main" id="{9320CCBA-CF72-4D59-BA12-11FBFB9384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9E38F0B-65A4-4FF6-9886-C275A231FC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2A1348-F469-43EF-B76B-292825D3260B}" type="slidenum">
              <a:rPr lang="en-GB" smtClean="0"/>
              <a:t>‹#›</a:t>
            </a:fld>
            <a:endParaRPr lang="en-GB"/>
          </a:p>
        </p:txBody>
      </p:sp>
    </p:spTree>
    <p:extLst>
      <p:ext uri="{BB962C8B-B14F-4D97-AF65-F5344CB8AC3E}">
        <p14:creationId xmlns:p14="http://schemas.microsoft.com/office/powerpoint/2010/main" val="2698050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chalmers@napier.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commons.wikimedia.org/wiki/file:gnome-system-software-installer.svg" TargetMode="External"/><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Software_release_life_cycle" TargetMode="External"/><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flickr.com/photos/magliocchettimichele/4578383564/" TargetMode="External"/><Relationship Id="rId2" Type="http://schemas.openxmlformats.org/officeDocument/2006/relationships/image" Target="../media/image4.jpg"/><Relationship Id="rId1" Type="http://schemas.openxmlformats.org/officeDocument/2006/relationships/slideLayout" Target="../slideLayouts/slideLayout4.xml"/><Relationship Id="rId4" Type="http://schemas.openxmlformats.org/officeDocument/2006/relationships/hyperlink" Target="https://creativecommons.org/licenses/by-nc-sa/3.0/"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fabiusmaximus.com/2012/08/05/41554/" TargetMode="External"/><Relationship Id="rId2" Type="http://schemas.openxmlformats.org/officeDocument/2006/relationships/image" Target="../media/image5.jpg"/><Relationship Id="rId1" Type="http://schemas.openxmlformats.org/officeDocument/2006/relationships/slideLayout" Target="../slideLayouts/slideLayout4.xml"/><Relationship Id="rId4" Type="http://schemas.openxmlformats.org/officeDocument/2006/relationships/hyperlink" Target="https://creativecommons.org/licenses/by/3.0/"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www.hrbartender.com/2013/training/high-performing-organizations-manage-change-well/" TargetMode="External"/><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hyperlink" Target="https://creativecommons.org/licenses/by-nc-nd/3.0/"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commons.wikimedia.org/wiki/File:Copies_of_documents_at_European_Parliament_in_Strasbourg.jpg" TargetMode="External"/><Relationship Id="rId2" Type="http://schemas.openxmlformats.org/officeDocument/2006/relationships/image" Target="../media/image7.jpe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openclipart.org/detail/211418/thenanobel-programming-by-thenanobel-211418" TargetMode="External"/><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Continuous_delivery"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10AEF-7E4A-40B7-9D97-E9B08EE2D230}"/>
              </a:ext>
            </a:extLst>
          </p:cNvPr>
          <p:cNvSpPr>
            <a:spLocks noGrp="1"/>
          </p:cNvSpPr>
          <p:nvPr>
            <p:ph type="ctrTitle"/>
          </p:nvPr>
        </p:nvSpPr>
        <p:spPr/>
        <p:txBody>
          <a:bodyPr/>
          <a:lstStyle/>
          <a:p>
            <a:r>
              <a:rPr lang="en-GB" dirty="0"/>
              <a:t>Continuous Delivery</a:t>
            </a:r>
          </a:p>
        </p:txBody>
      </p:sp>
      <p:sp>
        <p:nvSpPr>
          <p:cNvPr id="3" name="Subtitle 2">
            <a:extLst>
              <a:ext uri="{FF2B5EF4-FFF2-40B4-BE49-F238E27FC236}">
                <a16:creationId xmlns:a16="http://schemas.microsoft.com/office/drawing/2014/main" id="{C00DE33B-A87D-4921-AF0D-8AD102552CF5}"/>
              </a:ext>
            </a:extLst>
          </p:cNvPr>
          <p:cNvSpPr>
            <a:spLocks noGrp="1"/>
          </p:cNvSpPr>
          <p:nvPr>
            <p:ph type="subTitle" idx="1"/>
          </p:nvPr>
        </p:nvSpPr>
        <p:spPr/>
        <p:txBody>
          <a:bodyPr/>
          <a:lstStyle/>
          <a:p>
            <a:r>
              <a:rPr lang="en-GB" dirty="0"/>
              <a:t>SET08103 Software Engineering Methods</a:t>
            </a:r>
          </a:p>
          <a:p>
            <a:r>
              <a:rPr lang="en-GB" dirty="0"/>
              <a:t>Dr Kevin Chalmers</a:t>
            </a:r>
          </a:p>
          <a:p>
            <a:r>
              <a:rPr lang="en-GB" dirty="0">
                <a:hlinkClick r:id="rId2"/>
              </a:rPr>
              <a:t>k.chalmers@napier.ac.uk</a:t>
            </a:r>
            <a:r>
              <a:rPr lang="en-GB" dirty="0"/>
              <a:t> </a:t>
            </a:r>
          </a:p>
        </p:txBody>
      </p:sp>
    </p:spTree>
    <p:extLst>
      <p:ext uri="{BB962C8B-B14F-4D97-AF65-F5344CB8AC3E}">
        <p14:creationId xmlns:p14="http://schemas.microsoft.com/office/powerpoint/2010/main" val="777279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0BBFCF2-4530-45B0-B866-164A5CDD4322}"/>
              </a:ext>
            </a:extLst>
          </p:cNvPr>
          <p:cNvSpPr>
            <a:spLocks noGrp="1"/>
          </p:cNvSpPr>
          <p:nvPr>
            <p:ph type="title"/>
          </p:nvPr>
        </p:nvSpPr>
        <p:spPr/>
        <p:txBody>
          <a:bodyPr/>
          <a:lstStyle/>
          <a:p>
            <a:r>
              <a:rPr lang="en-GB" dirty="0"/>
              <a:t>Software Components</a:t>
            </a:r>
          </a:p>
        </p:txBody>
      </p:sp>
      <p:sp>
        <p:nvSpPr>
          <p:cNvPr id="8" name="Content Placeholder 7">
            <a:extLst>
              <a:ext uri="{FF2B5EF4-FFF2-40B4-BE49-F238E27FC236}">
                <a16:creationId xmlns:a16="http://schemas.microsoft.com/office/drawing/2014/main" id="{B2B8A7F8-1789-4F5D-AFBC-16A224AAE334}"/>
              </a:ext>
            </a:extLst>
          </p:cNvPr>
          <p:cNvSpPr>
            <a:spLocks noGrp="1"/>
          </p:cNvSpPr>
          <p:nvPr>
            <p:ph sz="half" idx="1"/>
          </p:nvPr>
        </p:nvSpPr>
        <p:spPr/>
        <p:txBody>
          <a:bodyPr>
            <a:normAutofit/>
          </a:bodyPr>
          <a:lstStyle/>
          <a:p>
            <a:pPr marL="0" indent="0">
              <a:buNone/>
            </a:pPr>
            <a:r>
              <a:rPr lang="en-GB" dirty="0"/>
              <a:t>Executable code.</a:t>
            </a:r>
          </a:p>
          <a:p>
            <a:pPr lvl="1"/>
            <a:r>
              <a:rPr lang="en-GB" dirty="0"/>
              <a:t>We package via Maven.</a:t>
            </a:r>
          </a:p>
          <a:p>
            <a:pPr marL="0" indent="0">
              <a:buNone/>
            </a:pPr>
            <a:r>
              <a:rPr lang="en-GB" dirty="0"/>
              <a:t>Configuration.</a:t>
            </a:r>
          </a:p>
          <a:p>
            <a:pPr lvl="1"/>
            <a:r>
              <a:rPr lang="en-GB" dirty="0"/>
              <a:t>We use Docker.</a:t>
            </a:r>
          </a:p>
          <a:p>
            <a:pPr marL="0" indent="0">
              <a:buNone/>
            </a:pPr>
            <a:r>
              <a:rPr lang="en-GB" dirty="0"/>
              <a:t>Host environment.</a:t>
            </a:r>
          </a:p>
          <a:p>
            <a:pPr lvl="1"/>
            <a:r>
              <a:rPr lang="en-GB" dirty="0"/>
              <a:t>We use Docker to make this neutral.</a:t>
            </a:r>
          </a:p>
          <a:p>
            <a:pPr marL="0" indent="0">
              <a:buNone/>
            </a:pPr>
            <a:r>
              <a:rPr lang="en-GB" dirty="0"/>
              <a:t>Data.</a:t>
            </a:r>
          </a:p>
          <a:p>
            <a:pPr lvl="1"/>
            <a:r>
              <a:rPr lang="en-GB" dirty="0"/>
              <a:t>We use MySQL.</a:t>
            </a:r>
          </a:p>
        </p:txBody>
      </p:sp>
      <p:pic>
        <p:nvPicPr>
          <p:cNvPr id="11" name="Content Placeholder 10">
            <a:extLst>
              <a:ext uri="{FF2B5EF4-FFF2-40B4-BE49-F238E27FC236}">
                <a16:creationId xmlns:a16="http://schemas.microsoft.com/office/drawing/2014/main" id="{C411A32A-82DF-41AE-B2CB-7CE3FD628BAB}"/>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87331" y="1825625"/>
            <a:ext cx="4351338" cy="4351338"/>
          </a:xfrm>
        </p:spPr>
      </p:pic>
      <p:sp>
        <p:nvSpPr>
          <p:cNvPr id="12" name="TextBox 11">
            <a:extLst>
              <a:ext uri="{FF2B5EF4-FFF2-40B4-BE49-F238E27FC236}">
                <a16:creationId xmlns:a16="http://schemas.microsoft.com/office/drawing/2014/main" id="{6EC4DA91-3762-43EC-AA20-DC449F6E91C5}"/>
              </a:ext>
            </a:extLst>
          </p:cNvPr>
          <p:cNvSpPr txBox="1"/>
          <p:nvPr/>
        </p:nvSpPr>
        <p:spPr>
          <a:xfrm>
            <a:off x="6587331" y="6176963"/>
            <a:ext cx="4351338" cy="230832"/>
          </a:xfrm>
          <a:prstGeom prst="rect">
            <a:avLst/>
          </a:prstGeom>
          <a:noFill/>
        </p:spPr>
        <p:txBody>
          <a:bodyPr wrap="square" rtlCol="0">
            <a:spAutoFit/>
          </a:bodyPr>
          <a:lstStyle/>
          <a:p>
            <a:r>
              <a:rPr lang="en-GB" sz="900">
                <a:hlinkClick r:id="rId3" tooltip="http://commons.wikimedia.org/wiki/file:gnome-system-software-installer.svg"/>
              </a:rPr>
              <a:t>This Photo</a:t>
            </a:r>
            <a:r>
              <a:rPr lang="en-GB" sz="900"/>
              <a:t> by Unknown Author is licensed under </a:t>
            </a:r>
            <a:r>
              <a:rPr lang="en-GB" sz="900">
                <a:hlinkClick r:id="rId4" tooltip="https://creativecommons.org/licenses/by-sa/3.0/"/>
              </a:rPr>
              <a:t>CC BY-SA</a:t>
            </a:r>
            <a:endParaRPr lang="en-GB" sz="900"/>
          </a:p>
        </p:txBody>
      </p:sp>
    </p:spTree>
    <p:extLst>
      <p:ext uri="{BB962C8B-B14F-4D97-AF65-F5344CB8AC3E}">
        <p14:creationId xmlns:p14="http://schemas.microsoft.com/office/powerpoint/2010/main" val="149350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F88EB-A5E9-41B0-8637-8C368373FD3D}"/>
              </a:ext>
            </a:extLst>
          </p:cNvPr>
          <p:cNvSpPr>
            <a:spLocks noGrp="1"/>
          </p:cNvSpPr>
          <p:nvPr>
            <p:ph type="title"/>
          </p:nvPr>
        </p:nvSpPr>
        <p:spPr/>
        <p:txBody>
          <a:bodyPr/>
          <a:lstStyle/>
          <a:p>
            <a:r>
              <a:rPr lang="en-GB" dirty="0"/>
              <a:t>Pre-deployment Feedback</a:t>
            </a:r>
          </a:p>
        </p:txBody>
      </p:sp>
      <p:sp>
        <p:nvSpPr>
          <p:cNvPr id="3" name="Content Placeholder 2">
            <a:extLst>
              <a:ext uri="{FF2B5EF4-FFF2-40B4-BE49-F238E27FC236}">
                <a16:creationId xmlns:a16="http://schemas.microsoft.com/office/drawing/2014/main" id="{131911B3-DB30-4045-B5C1-81EC89968A43}"/>
              </a:ext>
            </a:extLst>
          </p:cNvPr>
          <p:cNvSpPr>
            <a:spLocks noGrp="1"/>
          </p:cNvSpPr>
          <p:nvPr>
            <p:ph idx="1"/>
          </p:nvPr>
        </p:nvSpPr>
        <p:spPr/>
        <p:txBody>
          <a:bodyPr/>
          <a:lstStyle/>
          <a:p>
            <a:pPr marL="0" indent="0">
              <a:buNone/>
            </a:pPr>
            <a:r>
              <a:rPr lang="en-GB" dirty="0"/>
              <a:t>The build works showing the syntax of the code is correct.</a:t>
            </a:r>
          </a:p>
          <a:p>
            <a:pPr marL="0" indent="0">
              <a:buNone/>
            </a:pPr>
            <a:r>
              <a:rPr lang="en-GB" dirty="0"/>
              <a:t>The unit tests pass.</a:t>
            </a:r>
          </a:p>
          <a:p>
            <a:pPr marL="0" indent="0">
              <a:buNone/>
            </a:pPr>
            <a:r>
              <a:rPr lang="en-GB" dirty="0"/>
              <a:t>Software quality metrics are met (e.g., code coverage of tests).</a:t>
            </a:r>
          </a:p>
          <a:p>
            <a:pPr marL="0" indent="0">
              <a:buNone/>
            </a:pPr>
            <a:r>
              <a:rPr lang="en-GB" dirty="0"/>
              <a:t>Acceptance tests pass ensuring the business value of the product.</a:t>
            </a:r>
          </a:p>
          <a:p>
            <a:pPr marL="0" indent="0">
              <a:buNone/>
            </a:pPr>
            <a:r>
              <a:rPr lang="en-GB" dirty="0" err="1"/>
              <a:t>Nonfunctional</a:t>
            </a:r>
            <a:r>
              <a:rPr lang="en-GB" dirty="0"/>
              <a:t> tests pass.</a:t>
            </a:r>
          </a:p>
          <a:p>
            <a:pPr marL="0" indent="0">
              <a:buNone/>
            </a:pPr>
            <a:r>
              <a:rPr lang="en-GB" dirty="0"/>
              <a:t>Exploratory testing and demonstration to the customer.</a:t>
            </a:r>
          </a:p>
        </p:txBody>
      </p:sp>
    </p:spTree>
    <p:extLst>
      <p:ext uri="{BB962C8B-B14F-4D97-AF65-F5344CB8AC3E}">
        <p14:creationId xmlns:p14="http://schemas.microsoft.com/office/powerpoint/2010/main" val="1926582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78C26-D495-40E0-8521-803836356121}"/>
              </a:ext>
            </a:extLst>
          </p:cNvPr>
          <p:cNvSpPr>
            <a:spLocks noGrp="1"/>
          </p:cNvSpPr>
          <p:nvPr>
            <p:ph type="title"/>
          </p:nvPr>
        </p:nvSpPr>
        <p:spPr/>
        <p:txBody>
          <a:bodyPr/>
          <a:lstStyle/>
          <a:p>
            <a:r>
              <a:rPr lang="en-GB" dirty="0"/>
              <a:t>Release Lifecycle</a:t>
            </a:r>
          </a:p>
        </p:txBody>
      </p:sp>
      <p:sp>
        <p:nvSpPr>
          <p:cNvPr id="4" name="Content Placeholder 3">
            <a:extLst>
              <a:ext uri="{FF2B5EF4-FFF2-40B4-BE49-F238E27FC236}">
                <a16:creationId xmlns:a16="http://schemas.microsoft.com/office/drawing/2014/main" id="{2F8416B1-A1D0-4C45-8F40-3AB34EF63048}"/>
              </a:ext>
            </a:extLst>
          </p:cNvPr>
          <p:cNvSpPr>
            <a:spLocks noGrp="1"/>
          </p:cNvSpPr>
          <p:nvPr>
            <p:ph sz="half" idx="1"/>
          </p:nvPr>
        </p:nvSpPr>
        <p:spPr/>
        <p:txBody>
          <a:bodyPr>
            <a:normAutofit lnSpcReduction="10000"/>
          </a:bodyPr>
          <a:lstStyle/>
          <a:p>
            <a:pPr marL="0" indent="0">
              <a:buNone/>
            </a:pPr>
            <a:r>
              <a:rPr lang="en-GB" dirty="0"/>
              <a:t>Traditional “big-bang” release lifecycle:</a:t>
            </a:r>
          </a:p>
          <a:p>
            <a:pPr lvl="1"/>
            <a:r>
              <a:rPr lang="en-GB" dirty="0"/>
              <a:t>Pre-alpha.</a:t>
            </a:r>
          </a:p>
          <a:p>
            <a:pPr lvl="1"/>
            <a:r>
              <a:rPr lang="en-GB" dirty="0"/>
              <a:t>Alpha.</a:t>
            </a:r>
          </a:p>
          <a:p>
            <a:pPr lvl="1"/>
            <a:r>
              <a:rPr lang="en-GB" dirty="0"/>
              <a:t>Beta.</a:t>
            </a:r>
          </a:p>
          <a:p>
            <a:pPr lvl="1"/>
            <a:r>
              <a:rPr lang="en-GB" dirty="0"/>
              <a:t>Release Candidate.</a:t>
            </a:r>
          </a:p>
          <a:p>
            <a:pPr lvl="1"/>
            <a:r>
              <a:rPr lang="en-GB" dirty="0"/>
              <a:t>Gold.</a:t>
            </a:r>
          </a:p>
          <a:p>
            <a:pPr marL="0" indent="0">
              <a:buNone/>
            </a:pPr>
            <a:endParaRPr lang="en-GB" dirty="0"/>
          </a:p>
          <a:p>
            <a:pPr marL="0" indent="0">
              <a:buNone/>
            </a:pPr>
            <a:r>
              <a:rPr lang="en-GB" dirty="0"/>
              <a:t>Continuous Delivery doesn’t use this – any commit can be a release.</a:t>
            </a:r>
          </a:p>
        </p:txBody>
      </p:sp>
      <p:pic>
        <p:nvPicPr>
          <p:cNvPr id="7" name="Content Placeholder 6">
            <a:extLst>
              <a:ext uri="{FF2B5EF4-FFF2-40B4-BE49-F238E27FC236}">
                <a16:creationId xmlns:a16="http://schemas.microsoft.com/office/drawing/2014/main" id="{0E51C861-AAD3-4A0A-9347-3B2BE1AEB760}"/>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735125" y="1825625"/>
            <a:ext cx="2055750" cy="4351338"/>
          </a:xfrm>
        </p:spPr>
      </p:pic>
      <p:sp>
        <p:nvSpPr>
          <p:cNvPr id="8" name="TextBox 7">
            <a:extLst>
              <a:ext uri="{FF2B5EF4-FFF2-40B4-BE49-F238E27FC236}">
                <a16:creationId xmlns:a16="http://schemas.microsoft.com/office/drawing/2014/main" id="{F2B237F5-D8CE-4125-9508-29E826F0A2A8}"/>
              </a:ext>
            </a:extLst>
          </p:cNvPr>
          <p:cNvSpPr txBox="1"/>
          <p:nvPr/>
        </p:nvSpPr>
        <p:spPr>
          <a:xfrm>
            <a:off x="7735125" y="6176963"/>
            <a:ext cx="2055750" cy="369332"/>
          </a:xfrm>
          <a:prstGeom prst="rect">
            <a:avLst/>
          </a:prstGeom>
          <a:noFill/>
        </p:spPr>
        <p:txBody>
          <a:bodyPr wrap="square" rtlCol="0">
            <a:spAutoFit/>
          </a:bodyPr>
          <a:lstStyle/>
          <a:p>
            <a:r>
              <a:rPr lang="en-GB" sz="900">
                <a:hlinkClick r:id="rId3" tooltip="https://en.wikipedia.org/wiki/Software_release_life_cycle"/>
              </a:rPr>
              <a:t>This Photo</a:t>
            </a:r>
            <a:r>
              <a:rPr lang="en-GB" sz="900"/>
              <a:t> by Unknown Author is licensed under </a:t>
            </a:r>
            <a:r>
              <a:rPr lang="en-GB" sz="900">
                <a:hlinkClick r:id="rId4" tooltip="https://creativecommons.org/licenses/by-sa/3.0/"/>
              </a:rPr>
              <a:t>CC BY-SA</a:t>
            </a:r>
            <a:endParaRPr lang="en-GB" sz="900"/>
          </a:p>
        </p:txBody>
      </p:sp>
    </p:spTree>
    <p:extLst>
      <p:ext uri="{BB962C8B-B14F-4D97-AF65-F5344CB8AC3E}">
        <p14:creationId xmlns:p14="http://schemas.microsoft.com/office/powerpoint/2010/main" val="3043744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6EA5-EBB6-436C-A3A1-86113B8D0B92}"/>
              </a:ext>
            </a:extLst>
          </p:cNvPr>
          <p:cNvSpPr>
            <a:spLocks noGrp="1"/>
          </p:cNvSpPr>
          <p:nvPr>
            <p:ph type="title"/>
          </p:nvPr>
        </p:nvSpPr>
        <p:spPr/>
        <p:txBody>
          <a:bodyPr/>
          <a:lstStyle/>
          <a:p>
            <a:r>
              <a:rPr lang="en-GB" dirty="0"/>
              <a:t>Configuration Management</a:t>
            </a:r>
          </a:p>
        </p:txBody>
      </p:sp>
      <p:sp>
        <p:nvSpPr>
          <p:cNvPr id="3" name="Content Placeholder 2">
            <a:extLst>
              <a:ext uri="{FF2B5EF4-FFF2-40B4-BE49-F238E27FC236}">
                <a16:creationId xmlns:a16="http://schemas.microsoft.com/office/drawing/2014/main" id="{DB3C0B0F-3493-4FBA-8937-2AA824317F1B}"/>
              </a:ext>
            </a:extLst>
          </p:cNvPr>
          <p:cNvSpPr>
            <a:spLocks noGrp="1"/>
          </p:cNvSpPr>
          <p:nvPr>
            <p:ph idx="1"/>
          </p:nvPr>
        </p:nvSpPr>
        <p:spPr/>
        <p:txBody>
          <a:bodyPr>
            <a:normAutofit fontScale="92500" lnSpcReduction="20000"/>
          </a:bodyPr>
          <a:lstStyle/>
          <a:p>
            <a:pPr marL="0" indent="0">
              <a:buNone/>
            </a:pPr>
            <a:r>
              <a:rPr lang="en-GB" dirty="0"/>
              <a:t>Can I exactly reproduce any of my environments, including the version of the operating system, its patch level, the network configuration, the software stack, the applications deployed into it, and their configuration?</a:t>
            </a:r>
          </a:p>
          <a:p>
            <a:pPr marL="0" indent="0">
              <a:buNone/>
            </a:pPr>
            <a:r>
              <a:rPr lang="en-GB" dirty="0"/>
              <a:t>Can I easily make an incremental change to any of these individual items and deploy the change to any, and all, of my environments?</a:t>
            </a:r>
          </a:p>
          <a:p>
            <a:pPr marL="0" indent="0">
              <a:buNone/>
            </a:pPr>
            <a:r>
              <a:rPr lang="en-GB" dirty="0"/>
              <a:t>Can I easily see each change that occurred to a particular environment and trace it back to see exactly what the change was, who made it, and when they made it?</a:t>
            </a:r>
          </a:p>
          <a:p>
            <a:pPr marL="0" indent="0">
              <a:buNone/>
            </a:pPr>
            <a:r>
              <a:rPr lang="en-GB" dirty="0"/>
              <a:t>Can I satisfy all of the compliance regulations that I am subject to?</a:t>
            </a:r>
          </a:p>
          <a:p>
            <a:pPr marL="0" indent="0">
              <a:buNone/>
            </a:pPr>
            <a:r>
              <a:rPr lang="en-GB" dirty="0"/>
              <a:t>Is it easy for every member of the team to get the information they need, and to make the changes they need to make? Or does the strategy get in the way of efficient delivery, leading to increased cycle time and reduced feedback?</a:t>
            </a:r>
          </a:p>
        </p:txBody>
      </p:sp>
    </p:spTree>
    <p:extLst>
      <p:ext uri="{BB962C8B-B14F-4D97-AF65-F5344CB8AC3E}">
        <p14:creationId xmlns:p14="http://schemas.microsoft.com/office/powerpoint/2010/main" val="2231716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F88EB-A5E9-41B0-8637-8C368373FD3D}"/>
              </a:ext>
            </a:extLst>
          </p:cNvPr>
          <p:cNvSpPr>
            <a:spLocks noGrp="1"/>
          </p:cNvSpPr>
          <p:nvPr>
            <p:ph type="title"/>
          </p:nvPr>
        </p:nvSpPr>
        <p:spPr/>
        <p:txBody>
          <a:bodyPr/>
          <a:lstStyle/>
          <a:p>
            <a:r>
              <a:rPr lang="en-GB" dirty="0"/>
              <a:t>Smoke Test</a:t>
            </a:r>
          </a:p>
        </p:txBody>
      </p:sp>
      <p:sp>
        <p:nvSpPr>
          <p:cNvPr id="4" name="Content Placeholder 3">
            <a:extLst>
              <a:ext uri="{FF2B5EF4-FFF2-40B4-BE49-F238E27FC236}">
                <a16:creationId xmlns:a16="http://schemas.microsoft.com/office/drawing/2014/main" id="{B4DBC7DF-F4FD-4A7A-9E92-8419C3C82E5C}"/>
              </a:ext>
            </a:extLst>
          </p:cNvPr>
          <p:cNvSpPr>
            <a:spLocks noGrp="1"/>
          </p:cNvSpPr>
          <p:nvPr>
            <p:ph sz="half" idx="1"/>
          </p:nvPr>
        </p:nvSpPr>
        <p:spPr/>
        <p:txBody>
          <a:bodyPr/>
          <a:lstStyle/>
          <a:p>
            <a:pPr marL="0" indent="0">
              <a:buNone/>
            </a:pPr>
            <a:r>
              <a:rPr lang="en-GB" dirty="0"/>
              <a:t>Deployments should be smoke tested.</a:t>
            </a:r>
          </a:p>
          <a:p>
            <a:pPr marL="0" indent="0">
              <a:buNone/>
            </a:pPr>
            <a:endParaRPr lang="en-GB" dirty="0"/>
          </a:p>
          <a:p>
            <a:pPr marL="0" indent="0">
              <a:buNone/>
            </a:pPr>
            <a:r>
              <a:rPr lang="en-GB" dirty="0"/>
              <a:t>A smoke test is an automated script to test the system is up and running.</a:t>
            </a:r>
          </a:p>
          <a:p>
            <a:pPr marL="0" indent="0">
              <a:buNone/>
            </a:pPr>
            <a:endParaRPr lang="en-GB" dirty="0"/>
          </a:p>
          <a:p>
            <a:pPr marL="0" indent="0">
              <a:buNone/>
            </a:pPr>
            <a:r>
              <a:rPr lang="en-GB" dirty="0"/>
              <a:t>Can be as simple as checking the main web page loads.</a:t>
            </a:r>
          </a:p>
        </p:txBody>
      </p:sp>
      <p:pic>
        <p:nvPicPr>
          <p:cNvPr id="7" name="Content Placeholder 6">
            <a:extLst>
              <a:ext uri="{FF2B5EF4-FFF2-40B4-BE49-F238E27FC236}">
                <a16:creationId xmlns:a16="http://schemas.microsoft.com/office/drawing/2014/main" id="{9D35F4F1-A92E-4412-9458-FBDF9D306F6E}"/>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08021" y="1825625"/>
            <a:ext cx="2909957" cy="4351338"/>
          </a:xfrm>
        </p:spPr>
      </p:pic>
      <p:sp>
        <p:nvSpPr>
          <p:cNvPr id="8" name="TextBox 7">
            <a:extLst>
              <a:ext uri="{FF2B5EF4-FFF2-40B4-BE49-F238E27FC236}">
                <a16:creationId xmlns:a16="http://schemas.microsoft.com/office/drawing/2014/main" id="{1021E000-32A3-48B3-92A7-ADF38177602A}"/>
              </a:ext>
            </a:extLst>
          </p:cNvPr>
          <p:cNvSpPr txBox="1"/>
          <p:nvPr/>
        </p:nvSpPr>
        <p:spPr>
          <a:xfrm>
            <a:off x="7308021" y="6176963"/>
            <a:ext cx="2909957" cy="369332"/>
          </a:xfrm>
          <a:prstGeom prst="rect">
            <a:avLst/>
          </a:prstGeom>
          <a:noFill/>
        </p:spPr>
        <p:txBody>
          <a:bodyPr wrap="square" rtlCol="0">
            <a:spAutoFit/>
          </a:bodyPr>
          <a:lstStyle/>
          <a:p>
            <a:r>
              <a:rPr lang="en-GB" sz="900">
                <a:hlinkClick r:id="rId3" tooltip="http://www.flickr.com/photos/magliocchettimichele/4578383564/"/>
              </a:rPr>
              <a:t>This Photo</a:t>
            </a:r>
            <a:r>
              <a:rPr lang="en-GB" sz="900"/>
              <a:t> by Unknown Author is licensed under </a:t>
            </a:r>
            <a:r>
              <a:rPr lang="en-GB" sz="900">
                <a:hlinkClick r:id="rId4" tooltip="https://creativecommons.org/licenses/by-nc-sa/3.0/"/>
              </a:rPr>
              <a:t>CC BY-SA-NC</a:t>
            </a:r>
            <a:endParaRPr lang="en-GB" sz="900"/>
          </a:p>
        </p:txBody>
      </p:sp>
    </p:spTree>
    <p:extLst>
      <p:ext uri="{BB962C8B-B14F-4D97-AF65-F5344CB8AC3E}">
        <p14:creationId xmlns:p14="http://schemas.microsoft.com/office/powerpoint/2010/main" val="3630361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78C26-D495-40E0-8521-803836356121}"/>
              </a:ext>
            </a:extLst>
          </p:cNvPr>
          <p:cNvSpPr>
            <a:spLocks noGrp="1"/>
          </p:cNvSpPr>
          <p:nvPr>
            <p:ph type="title"/>
          </p:nvPr>
        </p:nvSpPr>
        <p:spPr/>
        <p:txBody>
          <a:bodyPr/>
          <a:lstStyle/>
          <a:p>
            <a:r>
              <a:rPr lang="en-GB" dirty="0"/>
              <a:t>Business Change</a:t>
            </a:r>
          </a:p>
        </p:txBody>
      </p:sp>
      <p:sp>
        <p:nvSpPr>
          <p:cNvPr id="4" name="Content Placeholder 3">
            <a:extLst>
              <a:ext uri="{FF2B5EF4-FFF2-40B4-BE49-F238E27FC236}">
                <a16:creationId xmlns:a16="http://schemas.microsoft.com/office/drawing/2014/main" id="{AFE7CF89-D0BC-4055-9DE0-DD03C56658B7}"/>
              </a:ext>
            </a:extLst>
          </p:cNvPr>
          <p:cNvSpPr>
            <a:spLocks noGrp="1"/>
          </p:cNvSpPr>
          <p:nvPr>
            <p:ph sz="half" idx="1"/>
          </p:nvPr>
        </p:nvSpPr>
        <p:spPr/>
        <p:txBody>
          <a:bodyPr/>
          <a:lstStyle/>
          <a:p>
            <a:pPr marL="0" indent="0">
              <a:buNone/>
            </a:pPr>
            <a:r>
              <a:rPr lang="en-GB" dirty="0"/>
              <a:t>Conflict in business:</a:t>
            </a:r>
          </a:p>
          <a:p>
            <a:pPr lvl="1"/>
            <a:r>
              <a:rPr lang="en-GB" dirty="0"/>
              <a:t>A business wants to release software fast to gain value.</a:t>
            </a:r>
          </a:p>
          <a:p>
            <a:pPr lvl="1"/>
            <a:r>
              <a:rPr lang="en-GB" dirty="0"/>
              <a:t>A business wants to avoid risk from such problems as violation of regulations.</a:t>
            </a:r>
          </a:p>
          <a:p>
            <a:pPr marL="0" indent="0">
              <a:buNone/>
            </a:pPr>
            <a:endParaRPr lang="en-GB" dirty="0"/>
          </a:p>
          <a:p>
            <a:pPr marL="0" indent="0">
              <a:buNone/>
            </a:pPr>
            <a:r>
              <a:rPr lang="en-GB" dirty="0"/>
              <a:t>That is a business wants performance and conformance.</a:t>
            </a:r>
          </a:p>
        </p:txBody>
      </p:sp>
      <p:pic>
        <p:nvPicPr>
          <p:cNvPr id="15" name="Content Placeholder 14">
            <a:extLst>
              <a:ext uri="{FF2B5EF4-FFF2-40B4-BE49-F238E27FC236}">
                <a16:creationId xmlns:a16="http://schemas.microsoft.com/office/drawing/2014/main" id="{2214E07F-7879-4601-AF12-501A2568FA9D}"/>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081837" y="2382044"/>
            <a:ext cx="3362325" cy="3238500"/>
          </a:xfrm>
        </p:spPr>
      </p:pic>
      <p:sp>
        <p:nvSpPr>
          <p:cNvPr id="16" name="TextBox 15">
            <a:extLst>
              <a:ext uri="{FF2B5EF4-FFF2-40B4-BE49-F238E27FC236}">
                <a16:creationId xmlns:a16="http://schemas.microsoft.com/office/drawing/2014/main" id="{48869473-F21C-40B6-8064-71729EB038AB}"/>
              </a:ext>
            </a:extLst>
          </p:cNvPr>
          <p:cNvSpPr txBox="1"/>
          <p:nvPr/>
        </p:nvSpPr>
        <p:spPr>
          <a:xfrm>
            <a:off x="7081837" y="5620544"/>
            <a:ext cx="3362325" cy="230832"/>
          </a:xfrm>
          <a:prstGeom prst="rect">
            <a:avLst/>
          </a:prstGeom>
          <a:noFill/>
        </p:spPr>
        <p:txBody>
          <a:bodyPr wrap="square" rtlCol="0">
            <a:spAutoFit/>
          </a:bodyPr>
          <a:lstStyle/>
          <a:p>
            <a:r>
              <a:rPr lang="en-GB" sz="900">
                <a:hlinkClick r:id="rId3" tooltip="http://fabiusmaximus.com/2012/08/05/41554/"/>
              </a:rPr>
              <a:t>This Photo</a:t>
            </a:r>
            <a:r>
              <a:rPr lang="en-GB" sz="900"/>
              <a:t> by Unknown Author is licensed under </a:t>
            </a:r>
            <a:r>
              <a:rPr lang="en-GB" sz="900">
                <a:hlinkClick r:id="rId4" tooltip="https://creativecommons.org/licenses/by/3.0/"/>
              </a:rPr>
              <a:t>CC BY</a:t>
            </a:r>
            <a:endParaRPr lang="en-GB" sz="900"/>
          </a:p>
        </p:txBody>
      </p:sp>
    </p:spTree>
    <p:extLst>
      <p:ext uri="{BB962C8B-B14F-4D97-AF65-F5344CB8AC3E}">
        <p14:creationId xmlns:p14="http://schemas.microsoft.com/office/powerpoint/2010/main" val="1499222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6EA5-EBB6-436C-A3A1-86113B8D0B92}"/>
              </a:ext>
            </a:extLst>
          </p:cNvPr>
          <p:cNvSpPr>
            <a:spLocks noGrp="1"/>
          </p:cNvSpPr>
          <p:nvPr>
            <p:ph type="title"/>
          </p:nvPr>
        </p:nvSpPr>
        <p:spPr/>
        <p:txBody>
          <a:bodyPr/>
          <a:lstStyle/>
          <a:p>
            <a:r>
              <a:rPr lang="en-GB" dirty="0"/>
              <a:t>Business Change</a:t>
            </a:r>
          </a:p>
        </p:txBody>
      </p:sp>
      <p:sp>
        <p:nvSpPr>
          <p:cNvPr id="4" name="Content Placeholder 3">
            <a:extLst>
              <a:ext uri="{FF2B5EF4-FFF2-40B4-BE49-F238E27FC236}">
                <a16:creationId xmlns:a16="http://schemas.microsoft.com/office/drawing/2014/main" id="{0BE6B1BA-FDF5-4899-B50B-6AB7AAA8DC3A}"/>
              </a:ext>
            </a:extLst>
          </p:cNvPr>
          <p:cNvSpPr>
            <a:spLocks noGrp="1"/>
          </p:cNvSpPr>
          <p:nvPr>
            <p:ph sz="half" idx="1"/>
          </p:nvPr>
        </p:nvSpPr>
        <p:spPr/>
        <p:txBody>
          <a:bodyPr>
            <a:normAutofit fontScale="92500"/>
          </a:bodyPr>
          <a:lstStyle/>
          <a:p>
            <a:pPr marL="0" indent="0">
              <a:buNone/>
            </a:pPr>
            <a:r>
              <a:rPr lang="en-GB" dirty="0"/>
              <a:t>Lean, Agile, and Continuous Delivery allow us to manage change.</a:t>
            </a:r>
          </a:p>
          <a:p>
            <a:pPr lvl="1"/>
            <a:r>
              <a:rPr lang="en-GB" dirty="0"/>
              <a:t>Reduce cycle time.</a:t>
            </a:r>
          </a:p>
          <a:p>
            <a:pPr lvl="1"/>
            <a:r>
              <a:rPr lang="en-GB" dirty="0"/>
              <a:t>Reduce defects so less time is spent on support.</a:t>
            </a:r>
          </a:p>
          <a:p>
            <a:pPr lvl="1"/>
            <a:r>
              <a:rPr lang="en-GB" dirty="0"/>
              <a:t>Increase predictability.</a:t>
            </a:r>
          </a:p>
          <a:p>
            <a:pPr lvl="1"/>
            <a:r>
              <a:rPr lang="en-GB" dirty="0"/>
              <a:t>Adaption to new regulations quickly.</a:t>
            </a:r>
          </a:p>
          <a:p>
            <a:pPr lvl="1"/>
            <a:r>
              <a:rPr lang="en-GB" dirty="0"/>
              <a:t>Determine and manage the risks.</a:t>
            </a:r>
          </a:p>
          <a:p>
            <a:pPr lvl="1"/>
            <a:r>
              <a:rPr lang="en-GB" dirty="0"/>
              <a:t>Reduce costs due to improved risk management and delivery process.</a:t>
            </a:r>
          </a:p>
        </p:txBody>
      </p:sp>
      <p:pic>
        <p:nvPicPr>
          <p:cNvPr id="7" name="Content Placeholder 6">
            <a:extLst>
              <a:ext uri="{FF2B5EF4-FFF2-40B4-BE49-F238E27FC236}">
                <a16:creationId xmlns:a16="http://schemas.microsoft.com/office/drawing/2014/main" id="{4876AE32-30AC-4D30-8F51-CC7F4DB4D3FF}"/>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72200" y="2496681"/>
            <a:ext cx="5181600" cy="3009225"/>
          </a:xfrm>
        </p:spPr>
      </p:pic>
      <p:sp>
        <p:nvSpPr>
          <p:cNvPr id="8" name="TextBox 7">
            <a:extLst>
              <a:ext uri="{FF2B5EF4-FFF2-40B4-BE49-F238E27FC236}">
                <a16:creationId xmlns:a16="http://schemas.microsoft.com/office/drawing/2014/main" id="{445334C5-EF02-4BE4-9DA9-21677E3D297C}"/>
              </a:ext>
            </a:extLst>
          </p:cNvPr>
          <p:cNvSpPr txBox="1"/>
          <p:nvPr/>
        </p:nvSpPr>
        <p:spPr>
          <a:xfrm>
            <a:off x="6172200" y="5505906"/>
            <a:ext cx="5181600" cy="230832"/>
          </a:xfrm>
          <a:prstGeom prst="rect">
            <a:avLst/>
          </a:prstGeom>
          <a:noFill/>
        </p:spPr>
        <p:txBody>
          <a:bodyPr wrap="square" rtlCol="0">
            <a:spAutoFit/>
          </a:bodyPr>
          <a:lstStyle/>
          <a:p>
            <a:r>
              <a:rPr lang="en-GB" sz="900">
                <a:hlinkClick r:id="rId3" tooltip="http://www.hrbartender.com/2013/training/high-performing-organizations-manage-change-well/"/>
              </a:rPr>
              <a:t>This Photo</a:t>
            </a:r>
            <a:r>
              <a:rPr lang="en-GB" sz="900"/>
              <a:t> by Unknown Author is licensed under </a:t>
            </a:r>
            <a:r>
              <a:rPr lang="en-GB" sz="900">
                <a:hlinkClick r:id="rId4" tooltip="https://creativecommons.org/licenses/by-nc-nd/3.0/"/>
              </a:rPr>
              <a:t>CC BY-NC-ND</a:t>
            </a:r>
            <a:endParaRPr lang="en-GB" sz="900"/>
          </a:p>
        </p:txBody>
      </p:sp>
    </p:spTree>
    <p:extLst>
      <p:ext uri="{BB962C8B-B14F-4D97-AF65-F5344CB8AC3E}">
        <p14:creationId xmlns:p14="http://schemas.microsoft.com/office/powerpoint/2010/main" val="1266281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2305BB-017C-4FCF-8E41-F4B2D43A7619}"/>
              </a:ext>
            </a:extLst>
          </p:cNvPr>
          <p:cNvSpPr>
            <a:spLocks noGrp="1"/>
          </p:cNvSpPr>
          <p:nvPr>
            <p:ph type="title"/>
          </p:nvPr>
        </p:nvSpPr>
        <p:spPr/>
        <p:txBody>
          <a:bodyPr/>
          <a:lstStyle/>
          <a:p>
            <a:r>
              <a:rPr lang="en-GB" dirty="0"/>
              <a:t>Continuous Delivery Project Lifecycle</a:t>
            </a:r>
          </a:p>
        </p:txBody>
      </p:sp>
      <p:sp>
        <p:nvSpPr>
          <p:cNvPr id="5" name="Text Placeholder 4">
            <a:extLst>
              <a:ext uri="{FF2B5EF4-FFF2-40B4-BE49-F238E27FC236}">
                <a16:creationId xmlns:a16="http://schemas.microsoft.com/office/drawing/2014/main" id="{DAB548F5-D1C5-4348-B491-7CD027D93230}"/>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444696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78C26-D495-40E0-8521-803836356121}"/>
              </a:ext>
            </a:extLst>
          </p:cNvPr>
          <p:cNvSpPr>
            <a:spLocks noGrp="1"/>
          </p:cNvSpPr>
          <p:nvPr>
            <p:ph type="title"/>
          </p:nvPr>
        </p:nvSpPr>
        <p:spPr/>
        <p:txBody>
          <a:bodyPr/>
          <a:lstStyle/>
          <a:p>
            <a:r>
              <a:rPr lang="en-GB" dirty="0"/>
              <a:t>Continuous Delivery Project Lifecycle</a:t>
            </a:r>
          </a:p>
        </p:txBody>
      </p:sp>
      <p:sp>
        <p:nvSpPr>
          <p:cNvPr id="3" name="Content Placeholder 2">
            <a:extLst>
              <a:ext uri="{FF2B5EF4-FFF2-40B4-BE49-F238E27FC236}">
                <a16:creationId xmlns:a16="http://schemas.microsoft.com/office/drawing/2014/main" id="{39C59EEB-187D-47B7-AA9B-6081443B19ED}"/>
              </a:ext>
            </a:extLst>
          </p:cNvPr>
          <p:cNvSpPr>
            <a:spLocks noGrp="1"/>
          </p:cNvSpPr>
          <p:nvPr>
            <p:ph idx="1"/>
          </p:nvPr>
        </p:nvSpPr>
        <p:spPr/>
        <p:txBody>
          <a:bodyPr>
            <a:normAutofit lnSpcReduction="10000"/>
          </a:bodyPr>
          <a:lstStyle/>
          <a:p>
            <a:pPr marL="0" indent="0">
              <a:buNone/>
            </a:pPr>
            <a:r>
              <a:rPr lang="en-GB" dirty="0"/>
              <a:t>Identification: based on business objectives.</a:t>
            </a:r>
          </a:p>
          <a:p>
            <a:pPr marL="0" indent="0">
              <a:buNone/>
            </a:pPr>
            <a:endParaRPr lang="en-GB" dirty="0"/>
          </a:p>
          <a:p>
            <a:pPr marL="0" indent="0">
              <a:buNone/>
            </a:pPr>
            <a:r>
              <a:rPr lang="en-GB" dirty="0"/>
              <a:t>Inception.</a:t>
            </a:r>
          </a:p>
          <a:p>
            <a:pPr marL="0" indent="0">
              <a:buNone/>
            </a:pPr>
            <a:endParaRPr lang="en-GB" dirty="0"/>
          </a:p>
          <a:p>
            <a:pPr marL="0" indent="0">
              <a:buNone/>
            </a:pPr>
            <a:r>
              <a:rPr lang="en-GB" dirty="0"/>
              <a:t>Initiation.</a:t>
            </a:r>
          </a:p>
          <a:p>
            <a:pPr marL="0" indent="0">
              <a:buNone/>
            </a:pPr>
            <a:endParaRPr lang="en-GB" dirty="0"/>
          </a:p>
          <a:p>
            <a:pPr marL="0" indent="0">
              <a:buNone/>
            </a:pPr>
            <a:r>
              <a:rPr lang="en-GB" dirty="0"/>
              <a:t>Development and deployment.</a:t>
            </a:r>
          </a:p>
          <a:p>
            <a:pPr marL="0" indent="0">
              <a:buNone/>
            </a:pPr>
            <a:endParaRPr lang="en-GB" dirty="0"/>
          </a:p>
          <a:p>
            <a:pPr marL="0" indent="0">
              <a:buNone/>
            </a:pPr>
            <a:r>
              <a:rPr lang="en-GB" dirty="0"/>
              <a:t>Operation.</a:t>
            </a:r>
          </a:p>
        </p:txBody>
      </p:sp>
    </p:spTree>
    <p:extLst>
      <p:ext uri="{BB962C8B-B14F-4D97-AF65-F5344CB8AC3E}">
        <p14:creationId xmlns:p14="http://schemas.microsoft.com/office/powerpoint/2010/main" val="3774189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6EA5-EBB6-436C-A3A1-86113B8D0B92}"/>
              </a:ext>
            </a:extLst>
          </p:cNvPr>
          <p:cNvSpPr>
            <a:spLocks noGrp="1"/>
          </p:cNvSpPr>
          <p:nvPr>
            <p:ph type="title"/>
          </p:nvPr>
        </p:nvSpPr>
        <p:spPr/>
        <p:txBody>
          <a:bodyPr/>
          <a:lstStyle/>
          <a:p>
            <a:r>
              <a:rPr lang="en-GB" dirty="0"/>
              <a:t>Inception</a:t>
            </a:r>
          </a:p>
        </p:txBody>
      </p:sp>
      <p:sp>
        <p:nvSpPr>
          <p:cNvPr id="4" name="Content Placeholder 3">
            <a:extLst>
              <a:ext uri="{FF2B5EF4-FFF2-40B4-BE49-F238E27FC236}">
                <a16:creationId xmlns:a16="http://schemas.microsoft.com/office/drawing/2014/main" id="{137A594F-B4AD-4E24-BC7A-D1F44437DAB9}"/>
              </a:ext>
            </a:extLst>
          </p:cNvPr>
          <p:cNvSpPr>
            <a:spLocks noGrp="1"/>
          </p:cNvSpPr>
          <p:nvPr>
            <p:ph sz="half" idx="1"/>
          </p:nvPr>
        </p:nvSpPr>
        <p:spPr/>
        <p:txBody>
          <a:bodyPr>
            <a:normAutofit fontScale="70000" lnSpcReduction="20000"/>
          </a:bodyPr>
          <a:lstStyle/>
          <a:p>
            <a:pPr marL="0" indent="0">
              <a:buNone/>
            </a:pPr>
            <a:r>
              <a:rPr lang="en-GB" dirty="0"/>
              <a:t>A business case.</a:t>
            </a:r>
          </a:p>
          <a:p>
            <a:pPr marL="0" indent="0">
              <a:buNone/>
            </a:pPr>
            <a:r>
              <a:rPr lang="en-GB" dirty="0"/>
              <a:t>A list of high-level functional and </a:t>
            </a:r>
            <a:r>
              <a:rPr lang="en-GB" dirty="0" err="1"/>
              <a:t>nonfunctional</a:t>
            </a:r>
            <a:r>
              <a:rPr lang="en-GB" dirty="0"/>
              <a:t> requirements to estimate the work.</a:t>
            </a:r>
          </a:p>
          <a:p>
            <a:pPr marL="0" indent="0">
              <a:buNone/>
            </a:pPr>
            <a:r>
              <a:rPr lang="en-GB" dirty="0"/>
              <a:t>A release plan which includes a schedule of work and the cost associated with the project.</a:t>
            </a:r>
          </a:p>
          <a:p>
            <a:pPr marL="0" indent="0">
              <a:buNone/>
            </a:pPr>
            <a:r>
              <a:rPr lang="en-GB" dirty="0"/>
              <a:t>A testing strategy.</a:t>
            </a:r>
          </a:p>
          <a:p>
            <a:pPr marL="0" indent="0">
              <a:buNone/>
            </a:pPr>
            <a:r>
              <a:rPr lang="en-GB" dirty="0"/>
              <a:t>A release strategy.</a:t>
            </a:r>
          </a:p>
          <a:p>
            <a:pPr marL="0" indent="0">
              <a:buNone/>
            </a:pPr>
            <a:r>
              <a:rPr lang="en-GB" dirty="0"/>
              <a:t>An architectural evaluation, leading to a decision on the platform and frameworks to use.</a:t>
            </a:r>
          </a:p>
          <a:p>
            <a:pPr marL="0" indent="0">
              <a:buNone/>
            </a:pPr>
            <a:r>
              <a:rPr lang="en-GB" dirty="0"/>
              <a:t>A risk and issue log.</a:t>
            </a:r>
          </a:p>
          <a:p>
            <a:pPr marL="0" indent="0">
              <a:buNone/>
            </a:pPr>
            <a:r>
              <a:rPr lang="en-GB" dirty="0"/>
              <a:t>A description of the development lifecycle.</a:t>
            </a:r>
          </a:p>
          <a:p>
            <a:pPr marL="0" indent="0">
              <a:buNone/>
            </a:pPr>
            <a:r>
              <a:rPr lang="en-GB" dirty="0"/>
              <a:t>A description of the plan to execute this list.</a:t>
            </a:r>
          </a:p>
        </p:txBody>
      </p:sp>
      <p:pic>
        <p:nvPicPr>
          <p:cNvPr id="7" name="Content Placeholder 6">
            <a:extLst>
              <a:ext uri="{FF2B5EF4-FFF2-40B4-BE49-F238E27FC236}">
                <a16:creationId xmlns:a16="http://schemas.microsoft.com/office/drawing/2014/main" id="{D68D96B7-6796-4389-A9C2-DF005588F154}"/>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72200" y="2126524"/>
            <a:ext cx="5181600" cy="3749540"/>
          </a:xfrm>
        </p:spPr>
      </p:pic>
      <p:sp>
        <p:nvSpPr>
          <p:cNvPr id="8" name="TextBox 7">
            <a:extLst>
              <a:ext uri="{FF2B5EF4-FFF2-40B4-BE49-F238E27FC236}">
                <a16:creationId xmlns:a16="http://schemas.microsoft.com/office/drawing/2014/main" id="{42509A38-237F-4BCC-B13F-9C49C41882D2}"/>
              </a:ext>
            </a:extLst>
          </p:cNvPr>
          <p:cNvSpPr txBox="1"/>
          <p:nvPr/>
        </p:nvSpPr>
        <p:spPr>
          <a:xfrm>
            <a:off x="6172200" y="5876064"/>
            <a:ext cx="5181600" cy="230832"/>
          </a:xfrm>
          <a:prstGeom prst="rect">
            <a:avLst/>
          </a:prstGeom>
          <a:noFill/>
        </p:spPr>
        <p:txBody>
          <a:bodyPr wrap="square" rtlCol="0">
            <a:spAutoFit/>
          </a:bodyPr>
          <a:lstStyle/>
          <a:p>
            <a:r>
              <a:rPr lang="en-GB" sz="900">
                <a:hlinkClick r:id="rId3" tooltip="http://commons.wikimedia.org/wiki/File:Copies_of_documents_at_European_Parliament_in_Strasbourg.jpg"/>
              </a:rPr>
              <a:t>This Photo</a:t>
            </a:r>
            <a:r>
              <a:rPr lang="en-GB" sz="900"/>
              <a:t> by Unknown Author is licensed under </a:t>
            </a:r>
            <a:r>
              <a:rPr lang="en-GB" sz="900">
                <a:hlinkClick r:id="rId4" tooltip="https://creativecommons.org/licenses/by-sa/3.0/"/>
              </a:rPr>
              <a:t>CC BY-SA</a:t>
            </a:r>
            <a:endParaRPr lang="en-GB" sz="900"/>
          </a:p>
        </p:txBody>
      </p:sp>
    </p:spTree>
    <p:extLst>
      <p:ext uri="{BB962C8B-B14F-4D97-AF65-F5344CB8AC3E}">
        <p14:creationId xmlns:p14="http://schemas.microsoft.com/office/powerpoint/2010/main" val="65028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F88EB-A5E9-41B0-8637-8C368373FD3D}"/>
              </a:ext>
            </a:extLst>
          </p:cNvPr>
          <p:cNvSpPr>
            <a:spLocks noGrp="1"/>
          </p:cNvSpPr>
          <p:nvPr>
            <p:ph type="title"/>
          </p:nvPr>
        </p:nvSpPr>
        <p:spPr/>
        <p:txBody>
          <a:bodyPr/>
          <a:lstStyle/>
          <a:p>
            <a:r>
              <a:rPr lang="en-GB" dirty="0"/>
              <a:t>Overview</a:t>
            </a:r>
          </a:p>
        </p:txBody>
      </p:sp>
      <p:sp>
        <p:nvSpPr>
          <p:cNvPr id="3" name="Content Placeholder 2">
            <a:extLst>
              <a:ext uri="{FF2B5EF4-FFF2-40B4-BE49-F238E27FC236}">
                <a16:creationId xmlns:a16="http://schemas.microsoft.com/office/drawing/2014/main" id="{131911B3-DB30-4045-B5C1-81EC89968A43}"/>
              </a:ext>
            </a:extLst>
          </p:cNvPr>
          <p:cNvSpPr>
            <a:spLocks noGrp="1"/>
          </p:cNvSpPr>
          <p:nvPr>
            <p:ph idx="1"/>
          </p:nvPr>
        </p:nvSpPr>
        <p:spPr/>
        <p:txBody>
          <a:bodyPr/>
          <a:lstStyle/>
          <a:p>
            <a:pPr marL="0" indent="0">
              <a:buNone/>
            </a:pPr>
            <a:r>
              <a:rPr lang="en-GB" dirty="0"/>
              <a:t>Continuous Delivery.</a:t>
            </a:r>
          </a:p>
          <a:p>
            <a:pPr marL="0" indent="0">
              <a:buNone/>
            </a:pPr>
            <a:endParaRPr lang="en-GB" dirty="0"/>
          </a:p>
          <a:p>
            <a:pPr marL="0" indent="0">
              <a:buNone/>
            </a:pPr>
            <a:r>
              <a:rPr lang="en-GB" dirty="0"/>
              <a:t>Implementing Continuous Delivery.</a:t>
            </a:r>
          </a:p>
          <a:p>
            <a:pPr marL="0" indent="0">
              <a:buNone/>
            </a:pPr>
            <a:endParaRPr lang="en-GB" dirty="0"/>
          </a:p>
          <a:p>
            <a:pPr marL="0" indent="0">
              <a:buNone/>
            </a:pPr>
            <a:r>
              <a:rPr lang="en-GB" dirty="0"/>
              <a:t>Continuous Delivery Project Lifecycle.</a:t>
            </a:r>
          </a:p>
          <a:p>
            <a:pPr marL="0" indent="0">
              <a:buNone/>
            </a:pPr>
            <a:endParaRPr lang="en-GB" dirty="0"/>
          </a:p>
          <a:p>
            <a:pPr marL="0" indent="0">
              <a:buNone/>
            </a:pPr>
            <a:r>
              <a:rPr lang="en-GB" dirty="0"/>
              <a:t>Risk Management in Continuous Delivery.</a:t>
            </a:r>
          </a:p>
          <a:p>
            <a:pPr marL="0" indent="0">
              <a:buNone/>
            </a:pPr>
            <a:endParaRPr lang="en-GB" dirty="0"/>
          </a:p>
        </p:txBody>
      </p:sp>
    </p:spTree>
    <p:extLst>
      <p:ext uri="{BB962C8B-B14F-4D97-AF65-F5344CB8AC3E}">
        <p14:creationId xmlns:p14="http://schemas.microsoft.com/office/powerpoint/2010/main" val="2565382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F88EB-A5E9-41B0-8637-8C368373FD3D}"/>
              </a:ext>
            </a:extLst>
          </p:cNvPr>
          <p:cNvSpPr>
            <a:spLocks noGrp="1"/>
          </p:cNvSpPr>
          <p:nvPr>
            <p:ph type="title"/>
          </p:nvPr>
        </p:nvSpPr>
        <p:spPr/>
        <p:txBody>
          <a:bodyPr/>
          <a:lstStyle/>
          <a:p>
            <a:r>
              <a:rPr lang="en-GB" dirty="0"/>
              <a:t>Initiation</a:t>
            </a:r>
          </a:p>
        </p:txBody>
      </p:sp>
      <p:sp>
        <p:nvSpPr>
          <p:cNvPr id="3" name="Content Placeholder 2">
            <a:extLst>
              <a:ext uri="{FF2B5EF4-FFF2-40B4-BE49-F238E27FC236}">
                <a16:creationId xmlns:a16="http://schemas.microsoft.com/office/drawing/2014/main" id="{131911B3-DB30-4045-B5C1-81EC89968A43}"/>
              </a:ext>
            </a:extLst>
          </p:cNvPr>
          <p:cNvSpPr>
            <a:spLocks noGrp="1"/>
          </p:cNvSpPr>
          <p:nvPr>
            <p:ph idx="1"/>
          </p:nvPr>
        </p:nvSpPr>
        <p:spPr/>
        <p:txBody>
          <a:bodyPr>
            <a:normAutofit fontScale="55000" lnSpcReduction="20000"/>
          </a:bodyPr>
          <a:lstStyle/>
          <a:p>
            <a:pPr marL="0" indent="0">
              <a:buNone/>
            </a:pPr>
            <a:r>
              <a:rPr lang="en-GB" dirty="0"/>
              <a:t>Making sure that the team has the hardware and software that they need to begin work.</a:t>
            </a:r>
          </a:p>
          <a:p>
            <a:pPr marL="0" indent="0">
              <a:buNone/>
            </a:pPr>
            <a:r>
              <a:rPr lang="en-GB" dirty="0"/>
              <a:t>Making sure that basic infrastructure is in place - such as an Internet connection, a whiteboard, paper and pens, a printer, food, and drinks.</a:t>
            </a:r>
          </a:p>
          <a:p>
            <a:pPr marL="0" indent="0">
              <a:buNone/>
            </a:pPr>
            <a:r>
              <a:rPr lang="en-GB" dirty="0"/>
              <a:t>Creating email accounts and assigning people permissions to access resources.</a:t>
            </a:r>
          </a:p>
          <a:p>
            <a:pPr marL="0" indent="0">
              <a:buNone/>
            </a:pPr>
            <a:r>
              <a:rPr lang="en-GB" dirty="0"/>
              <a:t>Setting up version control.</a:t>
            </a:r>
          </a:p>
          <a:p>
            <a:pPr marL="0" indent="0">
              <a:buNone/>
            </a:pPr>
            <a:r>
              <a:rPr lang="en-GB" dirty="0"/>
              <a:t>Setting up a basic continuous integration environment.</a:t>
            </a:r>
          </a:p>
          <a:p>
            <a:pPr marL="0" indent="0">
              <a:buNone/>
            </a:pPr>
            <a:r>
              <a:rPr lang="en-GB" dirty="0"/>
              <a:t>Agreeing upon roles, responsibilities, working hours, and meeting times.</a:t>
            </a:r>
          </a:p>
          <a:p>
            <a:pPr marL="0" indent="0">
              <a:buNone/>
            </a:pPr>
            <a:r>
              <a:rPr lang="en-GB" dirty="0"/>
              <a:t>Preparing the work for the first week and agreeing on targets (not deadlines).</a:t>
            </a:r>
          </a:p>
          <a:p>
            <a:pPr marL="0" indent="0">
              <a:buNone/>
            </a:pPr>
            <a:r>
              <a:rPr lang="en-GB" dirty="0"/>
              <a:t>Creating a simple test environment and test data.</a:t>
            </a:r>
          </a:p>
          <a:p>
            <a:pPr marL="0" indent="0">
              <a:buNone/>
            </a:pPr>
            <a:r>
              <a:rPr lang="en-GB" dirty="0"/>
              <a:t>A slightly more detailed look at the intended system design: exploring the possibilities is really the aim at this stage.</a:t>
            </a:r>
          </a:p>
          <a:p>
            <a:pPr marL="0" indent="0">
              <a:buNone/>
            </a:pPr>
            <a:r>
              <a:rPr lang="en-GB" dirty="0"/>
              <a:t>Identify and mitigate any analysis, development, and testing risks by doing spikes.</a:t>
            </a:r>
          </a:p>
          <a:p>
            <a:pPr marL="0" indent="0">
              <a:buNone/>
            </a:pPr>
            <a:r>
              <a:rPr lang="en-GB" dirty="0"/>
              <a:t>Developing the story or requirement backlog.</a:t>
            </a:r>
          </a:p>
          <a:p>
            <a:pPr marL="0" indent="0">
              <a:buNone/>
            </a:pPr>
            <a:r>
              <a:rPr lang="en-GB" dirty="0"/>
              <a:t>Setting up the project structure and using the simplest possible story, including a build script and some tests to get continuous integration under way.</a:t>
            </a:r>
          </a:p>
        </p:txBody>
      </p:sp>
    </p:spTree>
    <p:extLst>
      <p:ext uri="{BB962C8B-B14F-4D97-AF65-F5344CB8AC3E}">
        <p14:creationId xmlns:p14="http://schemas.microsoft.com/office/powerpoint/2010/main" val="89425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78C26-D495-40E0-8521-803836356121}"/>
              </a:ext>
            </a:extLst>
          </p:cNvPr>
          <p:cNvSpPr>
            <a:spLocks noGrp="1"/>
          </p:cNvSpPr>
          <p:nvPr>
            <p:ph type="title"/>
          </p:nvPr>
        </p:nvSpPr>
        <p:spPr/>
        <p:txBody>
          <a:bodyPr/>
          <a:lstStyle/>
          <a:p>
            <a:r>
              <a:rPr lang="en-GB" dirty="0"/>
              <a:t>Develop and Release</a:t>
            </a:r>
          </a:p>
        </p:txBody>
      </p:sp>
      <p:sp>
        <p:nvSpPr>
          <p:cNvPr id="4" name="Content Placeholder 3">
            <a:extLst>
              <a:ext uri="{FF2B5EF4-FFF2-40B4-BE49-F238E27FC236}">
                <a16:creationId xmlns:a16="http://schemas.microsoft.com/office/drawing/2014/main" id="{B7F5DE72-8942-4117-9DEE-2F51D672E9D4}"/>
              </a:ext>
            </a:extLst>
          </p:cNvPr>
          <p:cNvSpPr>
            <a:spLocks noGrp="1"/>
          </p:cNvSpPr>
          <p:nvPr>
            <p:ph sz="half" idx="1"/>
          </p:nvPr>
        </p:nvSpPr>
        <p:spPr/>
        <p:txBody>
          <a:bodyPr>
            <a:normAutofit fontScale="92500" lnSpcReduction="20000"/>
          </a:bodyPr>
          <a:lstStyle/>
          <a:p>
            <a:pPr marL="0" indent="0">
              <a:buNone/>
            </a:pPr>
            <a:r>
              <a:rPr lang="en-GB" dirty="0"/>
              <a:t>Following basic conditions:</a:t>
            </a:r>
          </a:p>
          <a:p>
            <a:pPr lvl="1"/>
            <a:r>
              <a:rPr lang="en-GB" dirty="0"/>
              <a:t>Software is always working</a:t>
            </a:r>
          </a:p>
          <a:p>
            <a:pPr lvl="1"/>
            <a:r>
              <a:rPr lang="en-GB" dirty="0"/>
              <a:t>Working software is deployed at each iteration.</a:t>
            </a:r>
          </a:p>
          <a:p>
            <a:pPr lvl="1"/>
            <a:r>
              <a:rPr lang="en-GB" dirty="0"/>
              <a:t>Iterations are no longer than two weeks.</a:t>
            </a:r>
          </a:p>
          <a:p>
            <a:pPr marL="0" indent="0">
              <a:buNone/>
            </a:pPr>
            <a:r>
              <a:rPr lang="en-GB" dirty="0"/>
              <a:t>Iterative process:</a:t>
            </a:r>
          </a:p>
          <a:p>
            <a:pPr lvl="1"/>
            <a:r>
              <a:rPr lang="en-GB" dirty="0"/>
              <a:t>We get feedback.</a:t>
            </a:r>
          </a:p>
          <a:p>
            <a:pPr lvl="1"/>
            <a:r>
              <a:rPr lang="en-GB" dirty="0"/>
              <a:t>Things are done when the customer signs them off and this is done during regular showcases.</a:t>
            </a:r>
          </a:p>
          <a:p>
            <a:pPr lvl="1"/>
            <a:r>
              <a:rPr lang="en-GB" dirty="0"/>
              <a:t>The software works at all times.</a:t>
            </a:r>
          </a:p>
          <a:p>
            <a:pPr lvl="1"/>
            <a:r>
              <a:rPr lang="en-GB" dirty="0"/>
              <a:t>Software is production ready at all times.</a:t>
            </a:r>
          </a:p>
        </p:txBody>
      </p:sp>
      <p:pic>
        <p:nvPicPr>
          <p:cNvPr id="7" name="Content Placeholder 6">
            <a:extLst>
              <a:ext uri="{FF2B5EF4-FFF2-40B4-BE49-F238E27FC236}">
                <a16:creationId xmlns:a16="http://schemas.microsoft.com/office/drawing/2014/main" id="{519E28AA-F79E-4648-B3BB-01841D43DCBA}"/>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18299" y="1820069"/>
            <a:ext cx="4111625" cy="4111625"/>
          </a:xfrm>
        </p:spPr>
      </p:pic>
    </p:spTree>
    <p:extLst>
      <p:ext uri="{BB962C8B-B14F-4D97-AF65-F5344CB8AC3E}">
        <p14:creationId xmlns:p14="http://schemas.microsoft.com/office/powerpoint/2010/main" val="3355438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F45655-8402-4DE6-B794-5C2BB39C5C39}"/>
              </a:ext>
            </a:extLst>
          </p:cNvPr>
          <p:cNvSpPr>
            <a:spLocks noGrp="1"/>
          </p:cNvSpPr>
          <p:nvPr>
            <p:ph type="title"/>
          </p:nvPr>
        </p:nvSpPr>
        <p:spPr/>
        <p:txBody>
          <a:bodyPr/>
          <a:lstStyle/>
          <a:p>
            <a:r>
              <a:rPr lang="en-GB" dirty="0"/>
              <a:t>Risk Management in Continuous Delivery</a:t>
            </a:r>
          </a:p>
        </p:txBody>
      </p:sp>
      <p:sp>
        <p:nvSpPr>
          <p:cNvPr id="5" name="Text Placeholder 4">
            <a:extLst>
              <a:ext uri="{FF2B5EF4-FFF2-40B4-BE49-F238E27FC236}">
                <a16:creationId xmlns:a16="http://schemas.microsoft.com/office/drawing/2014/main" id="{642A28B5-6B8D-4BD8-88B6-FDBEE42F817F}"/>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53761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78C26-D495-40E0-8521-803836356121}"/>
              </a:ext>
            </a:extLst>
          </p:cNvPr>
          <p:cNvSpPr>
            <a:spLocks noGrp="1"/>
          </p:cNvSpPr>
          <p:nvPr>
            <p:ph type="title"/>
          </p:nvPr>
        </p:nvSpPr>
        <p:spPr/>
        <p:txBody>
          <a:bodyPr/>
          <a:lstStyle/>
          <a:p>
            <a:r>
              <a:rPr lang="en-GB" dirty="0"/>
              <a:t>Risk Management Process</a:t>
            </a:r>
          </a:p>
        </p:txBody>
      </p:sp>
      <p:sp>
        <p:nvSpPr>
          <p:cNvPr id="3" name="Content Placeholder 2">
            <a:extLst>
              <a:ext uri="{FF2B5EF4-FFF2-40B4-BE49-F238E27FC236}">
                <a16:creationId xmlns:a16="http://schemas.microsoft.com/office/drawing/2014/main" id="{39C59EEB-187D-47B7-AA9B-6081443B19ED}"/>
              </a:ext>
            </a:extLst>
          </p:cNvPr>
          <p:cNvSpPr>
            <a:spLocks noGrp="1"/>
          </p:cNvSpPr>
          <p:nvPr>
            <p:ph idx="1"/>
          </p:nvPr>
        </p:nvSpPr>
        <p:spPr/>
        <p:txBody>
          <a:bodyPr/>
          <a:lstStyle/>
          <a:p>
            <a:pPr marL="0" indent="0">
              <a:buNone/>
            </a:pPr>
            <a:r>
              <a:rPr lang="en-GB" dirty="0"/>
              <a:t>Main project risks are identified.</a:t>
            </a:r>
          </a:p>
          <a:p>
            <a:pPr marL="0" indent="0">
              <a:buNone/>
            </a:pPr>
            <a:r>
              <a:rPr lang="en-GB" dirty="0"/>
              <a:t>Risk mitigation strategies have been put in place.</a:t>
            </a:r>
          </a:p>
          <a:p>
            <a:pPr marL="0" indent="0">
              <a:buNone/>
            </a:pPr>
            <a:r>
              <a:rPr lang="en-GB" dirty="0"/>
              <a:t>Risks are continuously identified and managed throughout the project.</a:t>
            </a:r>
          </a:p>
          <a:p>
            <a:pPr marL="0" indent="0">
              <a:buNone/>
            </a:pPr>
            <a:r>
              <a:rPr lang="en-GB" dirty="0"/>
              <a:t>A standard structure for project teams to report status.</a:t>
            </a:r>
          </a:p>
          <a:p>
            <a:pPr marL="0" indent="0">
              <a:buNone/>
            </a:pPr>
            <a:r>
              <a:rPr lang="en-GB" dirty="0"/>
              <a:t>Regular updates on progress.</a:t>
            </a:r>
          </a:p>
          <a:p>
            <a:pPr marL="0" indent="0">
              <a:buNone/>
            </a:pPr>
            <a:r>
              <a:rPr lang="en-GB" dirty="0"/>
              <a:t>Information radiators and dashboards to allow tracking of status.</a:t>
            </a:r>
          </a:p>
          <a:p>
            <a:pPr marL="0" indent="0">
              <a:buNone/>
            </a:pPr>
            <a:r>
              <a:rPr lang="en-GB" dirty="0"/>
              <a:t>Regular audits from someone outside the team.</a:t>
            </a:r>
          </a:p>
        </p:txBody>
      </p:sp>
    </p:spTree>
    <p:extLst>
      <p:ext uri="{BB962C8B-B14F-4D97-AF65-F5344CB8AC3E}">
        <p14:creationId xmlns:p14="http://schemas.microsoft.com/office/powerpoint/2010/main" val="3176109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6EA5-EBB6-436C-A3A1-86113B8D0B92}"/>
              </a:ext>
            </a:extLst>
          </p:cNvPr>
          <p:cNvSpPr>
            <a:spLocks noGrp="1"/>
          </p:cNvSpPr>
          <p:nvPr>
            <p:ph type="title"/>
          </p:nvPr>
        </p:nvSpPr>
        <p:spPr/>
        <p:txBody>
          <a:bodyPr/>
          <a:lstStyle/>
          <a:p>
            <a:r>
              <a:rPr lang="en-GB" dirty="0"/>
              <a:t>Doing Risk Management in Continuous Delivery</a:t>
            </a:r>
          </a:p>
        </p:txBody>
      </p:sp>
      <p:sp>
        <p:nvSpPr>
          <p:cNvPr id="3" name="Content Placeholder 2">
            <a:extLst>
              <a:ext uri="{FF2B5EF4-FFF2-40B4-BE49-F238E27FC236}">
                <a16:creationId xmlns:a16="http://schemas.microsoft.com/office/drawing/2014/main" id="{DB3C0B0F-3493-4FBA-8937-2AA824317F1B}"/>
              </a:ext>
            </a:extLst>
          </p:cNvPr>
          <p:cNvSpPr>
            <a:spLocks noGrp="1"/>
          </p:cNvSpPr>
          <p:nvPr>
            <p:ph idx="1"/>
          </p:nvPr>
        </p:nvSpPr>
        <p:spPr/>
        <p:txBody>
          <a:bodyPr/>
          <a:lstStyle/>
          <a:p>
            <a:pPr marL="0" indent="0">
              <a:buNone/>
            </a:pPr>
            <a:r>
              <a:rPr lang="en-GB" dirty="0"/>
              <a:t>Ask questions, such as:</a:t>
            </a:r>
          </a:p>
          <a:p>
            <a:pPr lvl="1"/>
            <a:r>
              <a:rPr lang="en-GB" dirty="0"/>
              <a:t>How are you tracking progress?</a:t>
            </a:r>
          </a:p>
          <a:p>
            <a:pPr lvl="1"/>
            <a:r>
              <a:rPr lang="en-GB" dirty="0"/>
              <a:t>How are you preventing defects?</a:t>
            </a:r>
          </a:p>
          <a:p>
            <a:pPr lvl="1"/>
            <a:r>
              <a:rPr lang="en-GB" dirty="0"/>
              <a:t>How are you discovering defects?</a:t>
            </a:r>
          </a:p>
          <a:p>
            <a:pPr lvl="1"/>
            <a:r>
              <a:rPr lang="en-GB" dirty="0"/>
              <a:t>How are you tracking defects?</a:t>
            </a:r>
          </a:p>
          <a:p>
            <a:pPr lvl="1"/>
            <a:r>
              <a:rPr lang="en-GB" dirty="0"/>
              <a:t>How do you know a story is finished?</a:t>
            </a:r>
          </a:p>
          <a:p>
            <a:pPr lvl="1"/>
            <a:r>
              <a:rPr lang="en-GB" dirty="0"/>
              <a:t>How are you managing your environments?</a:t>
            </a:r>
          </a:p>
          <a:p>
            <a:pPr marL="0" indent="0">
              <a:buNone/>
            </a:pPr>
            <a:endParaRPr lang="en-GB" dirty="0"/>
          </a:p>
          <a:p>
            <a:pPr marL="0" indent="0">
              <a:buNone/>
            </a:pPr>
            <a:r>
              <a:rPr lang="en-GB" dirty="0"/>
              <a:t>See the notes for a fuller set of questions.</a:t>
            </a:r>
          </a:p>
        </p:txBody>
      </p:sp>
    </p:spTree>
    <p:extLst>
      <p:ext uri="{BB962C8B-B14F-4D97-AF65-F5344CB8AC3E}">
        <p14:creationId xmlns:p14="http://schemas.microsoft.com/office/powerpoint/2010/main" val="1700110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F88EB-A5E9-41B0-8637-8C368373FD3D}"/>
              </a:ext>
            </a:extLst>
          </p:cNvPr>
          <p:cNvSpPr>
            <a:spLocks noGrp="1"/>
          </p:cNvSpPr>
          <p:nvPr>
            <p:ph type="title"/>
          </p:nvPr>
        </p:nvSpPr>
        <p:spPr/>
        <p:txBody>
          <a:bodyPr/>
          <a:lstStyle/>
          <a:p>
            <a:r>
              <a:rPr lang="en-GB" dirty="0"/>
              <a:t>Common Delivery Problems</a:t>
            </a:r>
          </a:p>
        </p:txBody>
      </p:sp>
      <p:sp>
        <p:nvSpPr>
          <p:cNvPr id="3" name="Content Placeholder 2">
            <a:extLst>
              <a:ext uri="{FF2B5EF4-FFF2-40B4-BE49-F238E27FC236}">
                <a16:creationId xmlns:a16="http://schemas.microsoft.com/office/drawing/2014/main" id="{131911B3-DB30-4045-B5C1-81EC89968A43}"/>
              </a:ext>
            </a:extLst>
          </p:cNvPr>
          <p:cNvSpPr>
            <a:spLocks noGrp="1"/>
          </p:cNvSpPr>
          <p:nvPr>
            <p:ph idx="1"/>
          </p:nvPr>
        </p:nvSpPr>
        <p:spPr/>
        <p:txBody>
          <a:bodyPr>
            <a:normAutofit lnSpcReduction="10000"/>
          </a:bodyPr>
          <a:lstStyle/>
          <a:p>
            <a:pPr marL="0" indent="0">
              <a:buNone/>
            </a:pPr>
            <a:r>
              <a:rPr lang="en-GB" dirty="0"/>
              <a:t>Infrequent or buggy deployments.</a:t>
            </a:r>
          </a:p>
          <a:p>
            <a:pPr marL="0" indent="0">
              <a:buNone/>
            </a:pPr>
            <a:r>
              <a:rPr lang="en-GB" dirty="0"/>
              <a:t>Poor application quality.</a:t>
            </a:r>
          </a:p>
          <a:p>
            <a:pPr marL="0" indent="0">
              <a:buNone/>
            </a:pPr>
            <a:r>
              <a:rPr lang="en-GB" dirty="0"/>
              <a:t>Poorly managed Continuous Integration process.</a:t>
            </a:r>
          </a:p>
          <a:p>
            <a:pPr marL="0" indent="0">
              <a:buNone/>
            </a:pPr>
            <a:r>
              <a:rPr lang="en-GB" dirty="0"/>
              <a:t>Poor configuration management.</a:t>
            </a:r>
          </a:p>
          <a:p>
            <a:pPr marL="0" indent="0">
              <a:buNone/>
            </a:pPr>
            <a:r>
              <a:rPr lang="en-GB" dirty="0"/>
              <a:t>Compliance and auditing.</a:t>
            </a:r>
          </a:p>
          <a:p>
            <a:pPr marL="0" indent="0">
              <a:buNone/>
            </a:pPr>
            <a:r>
              <a:rPr lang="en-GB" dirty="0"/>
              <a:t>Automation over documentation.</a:t>
            </a:r>
          </a:p>
          <a:p>
            <a:pPr marL="0" indent="0">
              <a:buNone/>
            </a:pPr>
            <a:r>
              <a:rPr lang="en-GB" dirty="0"/>
              <a:t>Enforcing traceability.</a:t>
            </a:r>
          </a:p>
          <a:p>
            <a:pPr marL="0" indent="0">
              <a:buNone/>
            </a:pPr>
            <a:r>
              <a:rPr lang="en-GB" dirty="0"/>
              <a:t>Working in silos.</a:t>
            </a:r>
          </a:p>
          <a:p>
            <a:pPr marL="0" indent="0">
              <a:buNone/>
            </a:pPr>
            <a:r>
              <a:rPr lang="en-GB" dirty="0"/>
              <a:t>Change management.</a:t>
            </a:r>
          </a:p>
        </p:txBody>
      </p:sp>
    </p:spTree>
    <p:extLst>
      <p:ext uri="{BB962C8B-B14F-4D97-AF65-F5344CB8AC3E}">
        <p14:creationId xmlns:p14="http://schemas.microsoft.com/office/powerpoint/2010/main" val="2636838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78C26-D495-40E0-8521-803836356121}"/>
              </a:ext>
            </a:extLst>
          </p:cNvPr>
          <p:cNvSpPr>
            <a:spLocks noGrp="1"/>
          </p:cNvSpPr>
          <p:nvPr>
            <p:ph type="title"/>
          </p:nvPr>
        </p:nvSpPr>
        <p:spPr/>
        <p:txBody>
          <a:bodyPr/>
          <a:lstStyle/>
          <a:p>
            <a:r>
              <a:rPr lang="en-GB" dirty="0"/>
              <a:t>Compliance and Auditing</a:t>
            </a:r>
          </a:p>
        </p:txBody>
      </p:sp>
      <p:sp>
        <p:nvSpPr>
          <p:cNvPr id="3" name="Content Placeholder 2">
            <a:extLst>
              <a:ext uri="{FF2B5EF4-FFF2-40B4-BE49-F238E27FC236}">
                <a16:creationId xmlns:a16="http://schemas.microsoft.com/office/drawing/2014/main" id="{39C59EEB-187D-47B7-AA9B-6081443B19ED}"/>
              </a:ext>
            </a:extLst>
          </p:cNvPr>
          <p:cNvSpPr>
            <a:spLocks noGrp="1"/>
          </p:cNvSpPr>
          <p:nvPr>
            <p:ph idx="1"/>
          </p:nvPr>
        </p:nvSpPr>
        <p:spPr/>
        <p:txBody>
          <a:bodyPr/>
          <a:lstStyle/>
          <a:p>
            <a:pPr marL="0" indent="0">
              <a:buNone/>
            </a:pPr>
            <a:r>
              <a:rPr lang="en-GB" dirty="0"/>
              <a:t>Version control informs us of what and who for a change.</a:t>
            </a:r>
          </a:p>
          <a:p>
            <a:pPr marL="0" indent="0">
              <a:buNone/>
            </a:pPr>
            <a:endParaRPr lang="en-GB" dirty="0"/>
          </a:p>
          <a:p>
            <a:pPr marL="0" indent="0">
              <a:buNone/>
            </a:pPr>
            <a:r>
              <a:rPr lang="en-GB" dirty="0"/>
              <a:t>Further regulation enforcement:</a:t>
            </a:r>
          </a:p>
          <a:p>
            <a:pPr lvl="1"/>
            <a:r>
              <a:rPr lang="en-GB" dirty="0"/>
              <a:t>Locking access to certain environments.</a:t>
            </a:r>
          </a:p>
          <a:p>
            <a:pPr lvl="1"/>
            <a:r>
              <a:rPr lang="en-GB" dirty="0"/>
              <a:t>Having an effective and efficient change management process.</a:t>
            </a:r>
          </a:p>
          <a:p>
            <a:pPr lvl="1"/>
            <a:r>
              <a:rPr lang="en-GB" dirty="0"/>
              <a:t>Requiring approvals from management before deployments can be performed.</a:t>
            </a:r>
          </a:p>
          <a:p>
            <a:pPr lvl="1"/>
            <a:r>
              <a:rPr lang="en-GB" dirty="0"/>
              <a:t>Requiring every process be documented.</a:t>
            </a:r>
          </a:p>
          <a:p>
            <a:pPr lvl="1"/>
            <a:r>
              <a:rPr lang="en-GB" dirty="0"/>
              <a:t>Creating authorization barriers to disable parts of the automated process.</a:t>
            </a:r>
          </a:p>
          <a:p>
            <a:pPr lvl="1"/>
            <a:r>
              <a:rPr lang="en-GB" dirty="0"/>
              <a:t>Requiring every deployment to be audited.</a:t>
            </a:r>
          </a:p>
        </p:txBody>
      </p:sp>
    </p:spTree>
    <p:extLst>
      <p:ext uri="{BB962C8B-B14F-4D97-AF65-F5344CB8AC3E}">
        <p14:creationId xmlns:p14="http://schemas.microsoft.com/office/powerpoint/2010/main" val="162759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6EA5-EBB6-436C-A3A1-86113B8D0B92}"/>
              </a:ext>
            </a:extLst>
          </p:cNvPr>
          <p:cNvSpPr>
            <a:spLocks noGrp="1"/>
          </p:cNvSpPr>
          <p:nvPr>
            <p:ph type="title"/>
          </p:nvPr>
        </p:nvSpPr>
        <p:spPr/>
        <p:txBody>
          <a:bodyPr/>
          <a:lstStyle/>
          <a:p>
            <a:r>
              <a:rPr lang="en-GB" dirty="0"/>
              <a:t>Change Management</a:t>
            </a:r>
          </a:p>
        </p:txBody>
      </p:sp>
      <p:sp>
        <p:nvSpPr>
          <p:cNvPr id="3" name="Content Placeholder 2">
            <a:extLst>
              <a:ext uri="{FF2B5EF4-FFF2-40B4-BE49-F238E27FC236}">
                <a16:creationId xmlns:a16="http://schemas.microsoft.com/office/drawing/2014/main" id="{DB3C0B0F-3493-4FBA-8937-2AA824317F1B}"/>
              </a:ext>
            </a:extLst>
          </p:cNvPr>
          <p:cNvSpPr>
            <a:spLocks noGrp="1"/>
          </p:cNvSpPr>
          <p:nvPr>
            <p:ph idx="1"/>
          </p:nvPr>
        </p:nvSpPr>
        <p:spPr/>
        <p:txBody>
          <a:bodyPr>
            <a:normAutofit fontScale="70000" lnSpcReduction="20000"/>
          </a:bodyPr>
          <a:lstStyle/>
          <a:p>
            <a:pPr marL="0" indent="0">
              <a:buNone/>
            </a:pPr>
            <a:r>
              <a:rPr lang="en-GB" dirty="0"/>
              <a:t>Create a Change Advisory Board with representatives from your development team, operations team, security team, change management team, and the business.</a:t>
            </a:r>
          </a:p>
          <a:p>
            <a:pPr marL="0" indent="0">
              <a:buNone/>
            </a:pPr>
            <a:r>
              <a:rPr lang="en-GB" dirty="0"/>
              <a:t>Decide which environments fall under the purview of the change management process. Ensure that these environments are access-controlled so that changes can only be made through this process.</a:t>
            </a:r>
          </a:p>
          <a:p>
            <a:pPr marL="0" indent="0">
              <a:buNone/>
            </a:pPr>
            <a:r>
              <a:rPr lang="en-GB" dirty="0"/>
              <a:t>Establish an automated change request management system that can be used to raise a change request and manage approvals. Anyone should be able to see the status of each change request and who has approved it.</a:t>
            </a:r>
          </a:p>
          <a:p>
            <a:pPr marL="0" indent="0">
              <a:buNone/>
            </a:pPr>
            <a:r>
              <a:rPr lang="en-GB" dirty="0"/>
              <a:t>Any time anybody wants to make a change to an environment, whether deploying a new version of an application, creating a new virtual environment, or making a configuration change, it must be done through a change request.</a:t>
            </a:r>
          </a:p>
          <a:p>
            <a:pPr marL="0" indent="0">
              <a:buNone/>
            </a:pPr>
            <a:r>
              <a:rPr lang="en-GB" dirty="0"/>
              <a:t>Require a remediation strategy, such as the ability to back out, for every change.</a:t>
            </a:r>
          </a:p>
          <a:p>
            <a:pPr marL="0" indent="0">
              <a:buNone/>
            </a:pPr>
            <a:r>
              <a:rPr lang="en-GB" dirty="0"/>
              <a:t>Have acceptance criteria for the success of a change. Ideally, create an automated test that now fails but will pass once the change is successful. Put an indicator on your operations management dashboard with the status of the test.</a:t>
            </a:r>
          </a:p>
          <a:p>
            <a:pPr marL="0" indent="0">
              <a:buNone/>
            </a:pPr>
            <a:r>
              <a:rPr lang="en-GB" dirty="0"/>
              <a:t>Have an automated process for applying changes, so that whenever the change is approved, it can be performed by pressing a button.</a:t>
            </a:r>
          </a:p>
        </p:txBody>
      </p:sp>
    </p:spTree>
    <p:extLst>
      <p:ext uri="{BB962C8B-B14F-4D97-AF65-F5344CB8AC3E}">
        <p14:creationId xmlns:p14="http://schemas.microsoft.com/office/powerpoint/2010/main" val="1426499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C255FA-4EFA-4855-9196-B8A730FF2934}"/>
              </a:ext>
            </a:extLst>
          </p:cNvPr>
          <p:cNvSpPr>
            <a:spLocks noGrp="1"/>
          </p:cNvSpPr>
          <p:nvPr>
            <p:ph type="title"/>
          </p:nvPr>
        </p:nvSpPr>
        <p:spPr/>
        <p:txBody>
          <a:bodyPr/>
          <a:lstStyle/>
          <a:p>
            <a:r>
              <a:rPr lang="en-GB" dirty="0"/>
              <a:t>Summary</a:t>
            </a:r>
          </a:p>
        </p:txBody>
      </p:sp>
      <p:sp>
        <p:nvSpPr>
          <p:cNvPr id="5" name="Text Placeholder 4">
            <a:extLst>
              <a:ext uri="{FF2B5EF4-FFF2-40B4-BE49-F238E27FC236}">
                <a16:creationId xmlns:a16="http://schemas.microsoft.com/office/drawing/2014/main" id="{4AC11CA1-5BDD-444B-8316-D2FE23C5E47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012437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78C26-D495-40E0-8521-803836356121}"/>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39C59EEB-187D-47B7-AA9B-6081443B19ED}"/>
              </a:ext>
            </a:extLst>
          </p:cNvPr>
          <p:cNvSpPr>
            <a:spLocks noGrp="1"/>
          </p:cNvSpPr>
          <p:nvPr>
            <p:ph idx="1"/>
          </p:nvPr>
        </p:nvSpPr>
        <p:spPr/>
        <p:txBody>
          <a:bodyPr/>
          <a:lstStyle/>
          <a:p>
            <a:pPr marL="0" indent="0">
              <a:buNone/>
            </a:pPr>
            <a:r>
              <a:rPr lang="en-GB" dirty="0"/>
              <a:t>Defined Continuous Delivery as an extension to Continuous Integration that incorporates release building.</a:t>
            </a:r>
          </a:p>
          <a:p>
            <a:pPr marL="0" indent="0">
              <a:buNone/>
            </a:pPr>
            <a:r>
              <a:rPr lang="en-GB" dirty="0"/>
              <a:t>Described how to implement Continuous Delivery examining items such as configuration management and business change.</a:t>
            </a:r>
          </a:p>
          <a:p>
            <a:pPr marL="0" indent="0">
              <a:buNone/>
            </a:pPr>
            <a:r>
              <a:rPr lang="en-GB" dirty="0"/>
              <a:t>Evaluated Continuous Delivery in the software project lifecycle, discussing how it meets different stages of the lifecycle.</a:t>
            </a:r>
          </a:p>
          <a:p>
            <a:pPr marL="0" indent="0">
              <a:buNone/>
            </a:pPr>
            <a:r>
              <a:rPr lang="en-GB" dirty="0"/>
              <a:t>Described risk within the context of Continuous Delivery, examining risk management, and conformance.</a:t>
            </a:r>
          </a:p>
        </p:txBody>
      </p:sp>
    </p:spTree>
    <p:extLst>
      <p:ext uri="{BB962C8B-B14F-4D97-AF65-F5344CB8AC3E}">
        <p14:creationId xmlns:p14="http://schemas.microsoft.com/office/powerpoint/2010/main" val="3724040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2E0B3E-25E8-4719-ADA9-D343E2C1A57F}"/>
              </a:ext>
            </a:extLst>
          </p:cNvPr>
          <p:cNvSpPr>
            <a:spLocks noGrp="1"/>
          </p:cNvSpPr>
          <p:nvPr>
            <p:ph type="title"/>
          </p:nvPr>
        </p:nvSpPr>
        <p:spPr/>
        <p:txBody>
          <a:bodyPr/>
          <a:lstStyle/>
          <a:p>
            <a:r>
              <a:rPr lang="en-GB" dirty="0"/>
              <a:t>Continuous Delivery</a:t>
            </a:r>
          </a:p>
        </p:txBody>
      </p:sp>
      <p:sp>
        <p:nvSpPr>
          <p:cNvPr id="5" name="Text Placeholder 4">
            <a:extLst>
              <a:ext uri="{FF2B5EF4-FFF2-40B4-BE49-F238E27FC236}">
                <a16:creationId xmlns:a16="http://schemas.microsoft.com/office/drawing/2014/main" id="{FABAAAD5-EDFF-496A-BA3A-A7E04C6C8FF3}"/>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920477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6EA5-EBB6-436C-A3A1-86113B8D0B92}"/>
              </a:ext>
            </a:extLst>
          </p:cNvPr>
          <p:cNvSpPr>
            <a:spLocks noGrp="1"/>
          </p:cNvSpPr>
          <p:nvPr>
            <p:ph type="title"/>
          </p:nvPr>
        </p:nvSpPr>
        <p:spPr/>
        <p:txBody>
          <a:bodyPr/>
          <a:lstStyle/>
          <a:p>
            <a:r>
              <a:rPr lang="en-GB" dirty="0"/>
              <a:t>Recommended Reading</a:t>
            </a:r>
          </a:p>
        </p:txBody>
      </p:sp>
      <p:sp>
        <p:nvSpPr>
          <p:cNvPr id="4" name="Content Placeholder 3">
            <a:extLst>
              <a:ext uri="{FF2B5EF4-FFF2-40B4-BE49-F238E27FC236}">
                <a16:creationId xmlns:a16="http://schemas.microsoft.com/office/drawing/2014/main" id="{7CE583CD-1DF7-43C1-9855-4EE6F0671E64}"/>
              </a:ext>
            </a:extLst>
          </p:cNvPr>
          <p:cNvSpPr>
            <a:spLocks noGrp="1"/>
          </p:cNvSpPr>
          <p:nvPr>
            <p:ph sz="half" idx="1"/>
          </p:nvPr>
        </p:nvSpPr>
        <p:spPr/>
        <p:txBody>
          <a:bodyPr/>
          <a:lstStyle/>
          <a:p>
            <a:pPr marL="0" indent="0">
              <a:buNone/>
            </a:pPr>
            <a:r>
              <a:rPr lang="en-GB" i="1"/>
              <a:t>Continuous Delivery: Reliable Software Releases through Build, Test, and Deployment Automation</a:t>
            </a:r>
            <a:r>
              <a:rPr lang="en-GB"/>
              <a:t> provides a complete overview of CD and how it can be integrated into an organisation.</a:t>
            </a:r>
          </a:p>
          <a:p>
            <a:pPr marL="0" indent="0">
              <a:buNone/>
            </a:pPr>
            <a:endParaRPr lang="en-GB" dirty="0"/>
          </a:p>
        </p:txBody>
      </p:sp>
      <p:pic>
        <p:nvPicPr>
          <p:cNvPr id="7" name="Content Placeholder 6">
            <a:extLst>
              <a:ext uri="{FF2B5EF4-FFF2-40B4-BE49-F238E27FC236}">
                <a16:creationId xmlns:a16="http://schemas.microsoft.com/office/drawing/2014/main" id="{73840DC1-0149-4022-B41D-CC7656BC2E8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12265" y="1825625"/>
            <a:ext cx="3301470" cy="4351338"/>
          </a:xfrm>
        </p:spPr>
      </p:pic>
    </p:spTree>
    <p:extLst>
      <p:ext uri="{BB962C8B-B14F-4D97-AF65-F5344CB8AC3E}">
        <p14:creationId xmlns:p14="http://schemas.microsoft.com/office/powerpoint/2010/main" val="1279883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6EA5-EBB6-436C-A3A1-86113B8D0B92}"/>
              </a:ext>
            </a:extLst>
          </p:cNvPr>
          <p:cNvSpPr>
            <a:spLocks noGrp="1"/>
          </p:cNvSpPr>
          <p:nvPr>
            <p:ph type="title"/>
          </p:nvPr>
        </p:nvSpPr>
        <p:spPr/>
        <p:txBody>
          <a:bodyPr/>
          <a:lstStyle/>
          <a:p>
            <a:r>
              <a:rPr lang="en-GB" dirty="0"/>
              <a:t>What is Continuous Delivery?</a:t>
            </a:r>
          </a:p>
        </p:txBody>
      </p:sp>
      <p:sp>
        <p:nvSpPr>
          <p:cNvPr id="3" name="Content Placeholder 2">
            <a:extLst>
              <a:ext uri="{FF2B5EF4-FFF2-40B4-BE49-F238E27FC236}">
                <a16:creationId xmlns:a16="http://schemas.microsoft.com/office/drawing/2014/main" id="{DB3C0B0F-3493-4FBA-8937-2AA824317F1B}"/>
              </a:ext>
            </a:extLst>
          </p:cNvPr>
          <p:cNvSpPr>
            <a:spLocks noGrp="1"/>
          </p:cNvSpPr>
          <p:nvPr>
            <p:ph idx="1"/>
          </p:nvPr>
        </p:nvSpPr>
        <p:spPr/>
        <p:txBody>
          <a:bodyPr>
            <a:normAutofit lnSpcReduction="10000"/>
          </a:bodyPr>
          <a:lstStyle/>
          <a:p>
            <a:pPr marL="0" indent="0">
              <a:buNone/>
            </a:pPr>
            <a:r>
              <a:rPr lang="en-GB" dirty="0"/>
              <a:t>Continuous delivery (CD or CDE) is a software engineering approach in which teams produce software in short cycles, ensuring that the software can be reliably released at any time and, when releasing the software, doing so manually.</a:t>
            </a:r>
          </a:p>
          <a:p>
            <a:pPr marL="0" indent="0">
              <a:buNone/>
            </a:pPr>
            <a:endParaRPr lang="en-GB" dirty="0"/>
          </a:p>
          <a:p>
            <a:pPr marL="0" indent="0">
              <a:buNone/>
            </a:pPr>
            <a:r>
              <a:rPr lang="en-GB" dirty="0"/>
              <a:t>Extension of </a:t>
            </a:r>
            <a:r>
              <a:rPr lang="en-GB" i="1" dirty="0"/>
              <a:t>Continuous Integration</a:t>
            </a:r>
            <a:r>
              <a:rPr lang="en-GB" dirty="0"/>
              <a:t>:</a:t>
            </a:r>
          </a:p>
          <a:p>
            <a:pPr lvl="1"/>
            <a:r>
              <a:rPr lang="en-GB" dirty="0"/>
              <a:t>Continuous Integration automates testing and integration.</a:t>
            </a:r>
          </a:p>
          <a:p>
            <a:pPr lvl="1"/>
            <a:r>
              <a:rPr lang="en-GB" dirty="0"/>
              <a:t>Continuous Delivery extends Continuous Integration by ensuring we can release at any time.</a:t>
            </a:r>
          </a:p>
          <a:p>
            <a:pPr lvl="1"/>
            <a:r>
              <a:rPr lang="en-GB" dirty="0"/>
              <a:t>Continuous Deployment extends Continuous Delivery by automating deployments.</a:t>
            </a:r>
          </a:p>
        </p:txBody>
      </p:sp>
    </p:spTree>
    <p:extLst>
      <p:ext uri="{BB962C8B-B14F-4D97-AF65-F5344CB8AC3E}">
        <p14:creationId xmlns:p14="http://schemas.microsoft.com/office/powerpoint/2010/main" val="3750407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F88EB-A5E9-41B0-8637-8C368373FD3D}"/>
              </a:ext>
            </a:extLst>
          </p:cNvPr>
          <p:cNvSpPr>
            <a:spLocks noGrp="1"/>
          </p:cNvSpPr>
          <p:nvPr>
            <p:ph type="title"/>
          </p:nvPr>
        </p:nvSpPr>
        <p:spPr/>
        <p:txBody>
          <a:bodyPr/>
          <a:lstStyle/>
          <a:p>
            <a:r>
              <a:rPr lang="en-GB" dirty="0"/>
              <a:t>Deployment Pipeline</a:t>
            </a:r>
          </a:p>
        </p:txBody>
      </p:sp>
      <p:pic>
        <p:nvPicPr>
          <p:cNvPr id="8" name="Content Placeholder 7">
            <a:extLst>
              <a:ext uri="{FF2B5EF4-FFF2-40B4-BE49-F238E27FC236}">
                <a16:creationId xmlns:a16="http://schemas.microsoft.com/office/drawing/2014/main" id="{F1E9BBF5-DB5B-431B-8C01-CA839EC7C38F}"/>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060859" y="1825625"/>
            <a:ext cx="6070282" cy="4351338"/>
          </a:xfrm>
        </p:spPr>
      </p:pic>
      <p:sp>
        <p:nvSpPr>
          <p:cNvPr id="9" name="TextBox 8">
            <a:extLst>
              <a:ext uri="{FF2B5EF4-FFF2-40B4-BE49-F238E27FC236}">
                <a16:creationId xmlns:a16="http://schemas.microsoft.com/office/drawing/2014/main" id="{7BADD4E8-012F-4E2E-A064-124FC4D907D6}"/>
              </a:ext>
            </a:extLst>
          </p:cNvPr>
          <p:cNvSpPr txBox="1"/>
          <p:nvPr/>
        </p:nvSpPr>
        <p:spPr>
          <a:xfrm>
            <a:off x="3060859" y="6176963"/>
            <a:ext cx="6070282" cy="230832"/>
          </a:xfrm>
          <a:prstGeom prst="rect">
            <a:avLst/>
          </a:prstGeom>
          <a:noFill/>
        </p:spPr>
        <p:txBody>
          <a:bodyPr wrap="square" rtlCol="0">
            <a:spAutoFit/>
          </a:bodyPr>
          <a:lstStyle/>
          <a:p>
            <a:r>
              <a:rPr lang="en-GB" sz="900">
                <a:hlinkClick r:id="rId3" tooltip="https://en.wikipedia.org/wiki/Continuous_delivery"/>
              </a:rPr>
              <a:t>This Photo</a:t>
            </a:r>
            <a:r>
              <a:rPr lang="en-GB" sz="900"/>
              <a:t> by Unknown Author is licensed under </a:t>
            </a:r>
            <a:r>
              <a:rPr lang="en-GB" sz="900">
                <a:hlinkClick r:id="rId4" tooltip="https://creativecommons.org/licenses/by-sa/3.0/"/>
              </a:rPr>
              <a:t>CC BY-SA</a:t>
            </a:r>
            <a:endParaRPr lang="en-GB" sz="900"/>
          </a:p>
        </p:txBody>
      </p:sp>
    </p:spTree>
    <p:extLst>
      <p:ext uri="{BB962C8B-B14F-4D97-AF65-F5344CB8AC3E}">
        <p14:creationId xmlns:p14="http://schemas.microsoft.com/office/powerpoint/2010/main" val="936697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78C26-D495-40E0-8521-803836356121}"/>
              </a:ext>
            </a:extLst>
          </p:cNvPr>
          <p:cNvSpPr>
            <a:spLocks noGrp="1"/>
          </p:cNvSpPr>
          <p:nvPr>
            <p:ph type="title"/>
          </p:nvPr>
        </p:nvSpPr>
        <p:spPr/>
        <p:txBody>
          <a:bodyPr/>
          <a:lstStyle/>
          <a:p>
            <a:r>
              <a:rPr lang="en-GB" dirty="0"/>
              <a:t>Aims of Continuous Delivery</a:t>
            </a:r>
          </a:p>
        </p:txBody>
      </p:sp>
      <p:sp>
        <p:nvSpPr>
          <p:cNvPr id="3" name="Content Placeholder 2">
            <a:extLst>
              <a:ext uri="{FF2B5EF4-FFF2-40B4-BE49-F238E27FC236}">
                <a16:creationId xmlns:a16="http://schemas.microsoft.com/office/drawing/2014/main" id="{39C59EEB-187D-47B7-AA9B-6081443B19ED}"/>
              </a:ext>
            </a:extLst>
          </p:cNvPr>
          <p:cNvSpPr>
            <a:spLocks noGrp="1"/>
          </p:cNvSpPr>
          <p:nvPr>
            <p:ph idx="1"/>
          </p:nvPr>
        </p:nvSpPr>
        <p:spPr/>
        <p:txBody>
          <a:bodyPr/>
          <a:lstStyle/>
          <a:p>
            <a:pPr marL="0" indent="0">
              <a:buNone/>
            </a:pPr>
            <a:r>
              <a:rPr lang="en-GB" dirty="0"/>
              <a:t>Deliver software as quickly as possible.</a:t>
            </a:r>
          </a:p>
          <a:p>
            <a:pPr marL="0" indent="0">
              <a:buNone/>
            </a:pPr>
            <a:endParaRPr lang="en-GB" dirty="0"/>
          </a:p>
          <a:p>
            <a:pPr marL="0" indent="0">
              <a:buNone/>
            </a:pPr>
            <a:r>
              <a:rPr lang="en-GB" dirty="0"/>
              <a:t>Deliver software whenever we want.</a:t>
            </a:r>
          </a:p>
          <a:p>
            <a:pPr marL="0" indent="0">
              <a:buNone/>
            </a:pPr>
            <a:endParaRPr lang="en-GB" dirty="0"/>
          </a:p>
          <a:p>
            <a:pPr marL="0" indent="0">
              <a:buNone/>
            </a:pPr>
            <a:r>
              <a:rPr lang="en-GB" dirty="0"/>
              <a:t>Reduce fear of doing a release – do releases so frequently that we reduce the pain.</a:t>
            </a:r>
          </a:p>
        </p:txBody>
      </p:sp>
    </p:spTree>
    <p:extLst>
      <p:ext uri="{BB962C8B-B14F-4D97-AF65-F5344CB8AC3E}">
        <p14:creationId xmlns:p14="http://schemas.microsoft.com/office/powerpoint/2010/main" val="4265820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6EA5-EBB6-436C-A3A1-86113B8D0B92}"/>
              </a:ext>
            </a:extLst>
          </p:cNvPr>
          <p:cNvSpPr>
            <a:spLocks noGrp="1"/>
          </p:cNvSpPr>
          <p:nvPr>
            <p:ph type="title"/>
          </p:nvPr>
        </p:nvSpPr>
        <p:spPr/>
        <p:txBody>
          <a:bodyPr/>
          <a:lstStyle/>
          <a:p>
            <a:r>
              <a:rPr lang="en-GB" dirty="0"/>
              <a:t>Principles of Continuous Delivery</a:t>
            </a:r>
          </a:p>
        </p:txBody>
      </p:sp>
      <p:sp>
        <p:nvSpPr>
          <p:cNvPr id="3" name="Content Placeholder 2">
            <a:extLst>
              <a:ext uri="{FF2B5EF4-FFF2-40B4-BE49-F238E27FC236}">
                <a16:creationId xmlns:a16="http://schemas.microsoft.com/office/drawing/2014/main" id="{DB3C0B0F-3493-4FBA-8937-2AA824317F1B}"/>
              </a:ext>
            </a:extLst>
          </p:cNvPr>
          <p:cNvSpPr>
            <a:spLocks noGrp="1"/>
          </p:cNvSpPr>
          <p:nvPr>
            <p:ph idx="1"/>
          </p:nvPr>
        </p:nvSpPr>
        <p:spPr/>
        <p:txBody>
          <a:bodyPr/>
          <a:lstStyle/>
          <a:p>
            <a:pPr marL="0" indent="0">
              <a:buNone/>
            </a:pPr>
            <a:r>
              <a:rPr lang="en-GB" dirty="0"/>
              <a:t>Create a repeatable, reliable process for releasing software.</a:t>
            </a:r>
          </a:p>
          <a:p>
            <a:pPr marL="0" indent="0">
              <a:buNone/>
            </a:pPr>
            <a:r>
              <a:rPr lang="en-GB" dirty="0"/>
              <a:t>Automate almost everything.</a:t>
            </a:r>
          </a:p>
          <a:p>
            <a:pPr marL="0" indent="0">
              <a:buNone/>
            </a:pPr>
            <a:r>
              <a:rPr lang="en-GB" dirty="0"/>
              <a:t>Keep everything in version control.</a:t>
            </a:r>
          </a:p>
          <a:p>
            <a:pPr marL="0" indent="0">
              <a:buNone/>
            </a:pPr>
            <a:r>
              <a:rPr lang="en-GB" dirty="0"/>
              <a:t>Build quality in.</a:t>
            </a:r>
          </a:p>
          <a:p>
            <a:pPr marL="0" indent="0">
              <a:buNone/>
            </a:pPr>
            <a:r>
              <a:rPr lang="en-GB" dirty="0"/>
              <a:t>Done means released.</a:t>
            </a:r>
          </a:p>
          <a:p>
            <a:pPr marL="0" indent="0">
              <a:buNone/>
            </a:pPr>
            <a:r>
              <a:rPr lang="en-GB" dirty="0"/>
              <a:t>Everybody is responsible for the delivery process.</a:t>
            </a:r>
          </a:p>
          <a:p>
            <a:pPr marL="0" indent="0">
              <a:buNone/>
            </a:pPr>
            <a:r>
              <a:rPr lang="en-GB" dirty="0"/>
              <a:t>Continuous improvement.</a:t>
            </a:r>
          </a:p>
        </p:txBody>
      </p:sp>
    </p:spTree>
    <p:extLst>
      <p:ext uri="{BB962C8B-B14F-4D97-AF65-F5344CB8AC3E}">
        <p14:creationId xmlns:p14="http://schemas.microsoft.com/office/powerpoint/2010/main" val="1037931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F88EB-A5E9-41B0-8637-8C368373FD3D}"/>
              </a:ext>
            </a:extLst>
          </p:cNvPr>
          <p:cNvSpPr>
            <a:spLocks noGrp="1"/>
          </p:cNvSpPr>
          <p:nvPr>
            <p:ph type="title"/>
          </p:nvPr>
        </p:nvSpPr>
        <p:spPr/>
        <p:txBody>
          <a:bodyPr/>
          <a:lstStyle/>
          <a:p>
            <a:r>
              <a:rPr lang="en-GB" dirty="0"/>
              <a:t>Problems Overcome via Continuous Delivery</a:t>
            </a:r>
          </a:p>
        </p:txBody>
      </p:sp>
      <p:sp>
        <p:nvSpPr>
          <p:cNvPr id="3" name="Content Placeholder 2">
            <a:extLst>
              <a:ext uri="{FF2B5EF4-FFF2-40B4-BE49-F238E27FC236}">
                <a16:creationId xmlns:a16="http://schemas.microsoft.com/office/drawing/2014/main" id="{131911B3-DB30-4045-B5C1-81EC89968A43}"/>
              </a:ext>
            </a:extLst>
          </p:cNvPr>
          <p:cNvSpPr>
            <a:spLocks noGrp="1"/>
          </p:cNvSpPr>
          <p:nvPr>
            <p:ph idx="1"/>
          </p:nvPr>
        </p:nvSpPr>
        <p:spPr/>
        <p:txBody>
          <a:bodyPr/>
          <a:lstStyle/>
          <a:p>
            <a:pPr marL="0" indent="0">
              <a:buNone/>
            </a:pPr>
            <a:r>
              <a:rPr lang="en-GB" b="1" dirty="0"/>
              <a:t>Deploying software manually</a:t>
            </a:r>
            <a:r>
              <a:rPr lang="en-GB" dirty="0"/>
              <a:t>: deployments will tend towards automation over time, with humans only selecting the version and pressing deploy.</a:t>
            </a:r>
          </a:p>
          <a:p>
            <a:pPr marL="0" indent="0">
              <a:buNone/>
            </a:pPr>
            <a:r>
              <a:rPr lang="en-GB" b="1" dirty="0"/>
              <a:t>Running to a production-like environment only on deployment</a:t>
            </a:r>
            <a:r>
              <a:rPr lang="en-GB" dirty="0"/>
              <a:t>: testing, deployment, and release is integrated into normal development.</a:t>
            </a:r>
          </a:p>
          <a:p>
            <a:pPr marL="0" indent="0">
              <a:buNone/>
            </a:pPr>
            <a:r>
              <a:rPr lang="en-GB" b="1" dirty="0"/>
              <a:t>Manual configuration management of production environments</a:t>
            </a:r>
            <a:r>
              <a:rPr lang="en-GB" dirty="0"/>
              <a:t>: configuration is stored in version control and used in the automated processes.</a:t>
            </a:r>
          </a:p>
        </p:txBody>
      </p:sp>
    </p:spTree>
    <p:extLst>
      <p:ext uri="{BB962C8B-B14F-4D97-AF65-F5344CB8AC3E}">
        <p14:creationId xmlns:p14="http://schemas.microsoft.com/office/powerpoint/2010/main" val="3712543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BF154E-F3CC-43B6-993A-E60ED00DBC75}"/>
              </a:ext>
            </a:extLst>
          </p:cNvPr>
          <p:cNvSpPr>
            <a:spLocks noGrp="1"/>
          </p:cNvSpPr>
          <p:nvPr>
            <p:ph type="title"/>
          </p:nvPr>
        </p:nvSpPr>
        <p:spPr/>
        <p:txBody>
          <a:bodyPr/>
          <a:lstStyle/>
          <a:p>
            <a:r>
              <a:rPr lang="en-GB" dirty="0"/>
              <a:t>Implementing Continuous Delivery</a:t>
            </a:r>
          </a:p>
        </p:txBody>
      </p:sp>
      <p:sp>
        <p:nvSpPr>
          <p:cNvPr id="5" name="Text Placeholder 4">
            <a:extLst>
              <a:ext uri="{FF2B5EF4-FFF2-40B4-BE49-F238E27FC236}">
                <a16:creationId xmlns:a16="http://schemas.microsoft.com/office/drawing/2014/main" id="{A6036D6C-95D7-4D13-90DC-F247B4D8FAE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475847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1002</TotalTime>
  <Words>1669</Words>
  <Application>Microsoft Office PowerPoint</Application>
  <PresentationFormat>Widescreen</PresentationFormat>
  <Paragraphs>197</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Continuous Delivery</vt:lpstr>
      <vt:lpstr>Overview</vt:lpstr>
      <vt:lpstr>Continuous Delivery</vt:lpstr>
      <vt:lpstr>What is Continuous Delivery?</vt:lpstr>
      <vt:lpstr>Deployment Pipeline</vt:lpstr>
      <vt:lpstr>Aims of Continuous Delivery</vt:lpstr>
      <vt:lpstr>Principles of Continuous Delivery</vt:lpstr>
      <vt:lpstr>Problems Overcome via Continuous Delivery</vt:lpstr>
      <vt:lpstr>Implementing Continuous Delivery</vt:lpstr>
      <vt:lpstr>Software Components</vt:lpstr>
      <vt:lpstr>Pre-deployment Feedback</vt:lpstr>
      <vt:lpstr>Release Lifecycle</vt:lpstr>
      <vt:lpstr>Configuration Management</vt:lpstr>
      <vt:lpstr>Smoke Test</vt:lpstr>
      <vt:lpstr>Business Change</vt:lpstr>
      <vt:lpstr>Business Change</vt:lpstr>
      <vt:lpstr>Continuous Delivery Project Lifecycle</vt:lpstr>
      <vt:lpstr>Continuous Delivery Project Lifecycle</vt:lpstr>
      <vt:lpstr>Inception</vt:lpstr>
      <vt:lpstr>Initiation</vt:lpstr>
      <vt:lpstr>Develop and Release</vt:lpstr>
      <vt:lpstr>Risk Management in Continuous Delivery</vt:lpstr>
      <vt:lpstr>Risk Management Process</vt:lpstr>
      <vt:lpstr>Doing Risk Management in Continuous Delivery</vt:lpstr>
      <vt:lpstr>Common Delivery Problems</vt:lpstr>
      <vt:lpstr>Compliance and Auditing</vt:lpstr>
      <vt:lpstr>Change Management</vt:lpstr>
      <vt:lpstr>Summary</vt:lpstr>
      <vt:lpstr>Summary</vt:lpstr>
      <vt:lpstr>Recommended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Chalmers</dc:creator>
  <cp:lastModifiedBy>Kevin Chalmers</cp:lastModifiedBy>
  <cp:revision>7</cp:revision>
  <dcterms:created xsi:type="dcterms:W3CDTF">2019-03-04T15:03:51Z</dcterms:created>
  <dcterms:modified xsi:type="dcterms:W3CDTF">2019-03-05T07:46:36Z</dcterms:modified>
</cp:coreProperties>
</file>