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CA76-DAD1-4CF5-8CFF-32E1E9D1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4F58A-9A92-4CCC-8D9C-3ADFD7BA9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B5B-CE25-4D15-9471-89B19374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222C-5E88-4472-8DC1-46EF5C71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8E1F-CFB7-4D0F-9F8B-96F640BC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95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0542-C4D2-4CA0-8B5D-5FC91A44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6620-B847-4693-8826-F8834F22D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FDD8-1BA4-49CE-BFF0-8DD69D37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DA4A-ED14-417A-9E2C-04D2CC6D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4E6B-B15D-4BF5-9E8C-4E7AC48C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4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611D4-7D7F-416F-ACA8-9F43F0F8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F14E-E805-4728-93E0-C7E26338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88DC-936B-4019-B089-6FF4EDF0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02D-45ED-461B-A3EE-97CBBDD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08DA-7647-431D-8912-CA9AB28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84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6750-9E3E-495F-9A17-6528FB9E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9472-BF31-441B-9FE7-A0E2E83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C20D-23B9-487C-96BF-44F1D88D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0057-C87C-4B1B-8D3B-0C695A5D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3F4A-1440-495F-B7EF-AC25E3B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E967-0BBA-4EB4-B6CA-15C8B7CA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9634-459E-4D3A-A03E-3BDDEC62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A1AE-4C6F-44C4-B766-BC9ED0E8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8F56-10AC-4F1F-A35B-BF452E3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0FA0-7A71-4773-9CFD-73876C0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5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209-F088-471C-B6D2-E35AB7DA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1B72-0CBF-44EC-BA5F-FB74A9D05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277DB-9F67-45E8-B13B-2409B685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F17B9-4C4C-45FA-9FCF-DB2F1C27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3649-71DD-4FF0-A7E4-C9E5AFCC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D696-BFAE-4F00-AD2D-922E7CD5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64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4A3D-80E0-471D-B0E3-1B8A8D13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1904-CBF3-4C1A-B6A9-05945C1B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D0B9E-851C-4A43-A9AD-1ACB07CA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C814-A228-47FC-8B9C-B9FF5411D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D4570-55D8-4987-AD30-3F5A0BD10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3C768-A33B-452B-860B-23DC45F9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26988-1FAB-4CBD-B879-535DF5C5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12CE5-2C6F-493F-9E85-E97B7C69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75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4EF1-6F58-4990-9474-185B34A9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CD92B-4081-4024-A6A0-A045D998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5184C-D6FD-48B7-BF68-A6E47410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C8225-1F46-4B26-9523-C72DB871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15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63407-C2D3-4F3B-AC12-154F4EC3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87845-B899-431B-AB4A-1EE82802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9C64-4F15-43CA-8034-AF4CECED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5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AE4B-447F-4CC3-919A-45DC7A3E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11AB-76F3-470A-9531-E5C2C2E5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A9239-D6C0-4D6B-97F6-06C8EE71C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60544-1F55-4560-BDFD-52EA889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A37EB-C58B-4494-9D61-B7A1532B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091B-23F5-422E-A38B-2761B59C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88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A47F-0543-4F92-BF20-2D42F203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887C5-059D-49D9-AB8C-C0B33D41B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337BD-C48E-4FD9-8DF4-4BAB5A5C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3A56D-DBDE-4751-83B4-B6CD8A5E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ED73-E1C1-4D03-A1F7-B9C8B6EB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0D54-3B12-49D3-9D85-74D867E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5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871FB-E903-4B78-AD36-66059B2F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384D6-2793-45EF-98F9-81736D3E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E53B-12C4-48D4-B2A4-F39F53F2D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F165-5F06-4A70-BF98-FCFD69EC47C9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3D04-6138-4AF1-8751-EFDA5D8EC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62CF2-5EFA-40F5-8C7E-0C6B7393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6E50-14E1-4D72-BF8C-238F4ABE44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chalmers@napi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calableGridEngineGanglia2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piratescove.us/2010/01/05/geek-it-up-bro-20-imag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5642472/majortickscolor-by-interval-into-dojox-gauges-using-dojo-toolki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blogs.lincoln.ac.uk/2011/06/20/tsb-to-explore-internet-of-thing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icksort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ecutive_dashboard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nfruid%27s_Self-Service_BI_Tool_Dashboard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73D1-30E3-438C-923D-A991AF1A3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Monitoring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F29F7-16DC-4039-8C30-5FD26C7FF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>
                <a:hlinkClick r:id="rId2"/>
              </a:rPr>
              <a:t>k.chalmers@napier.ac.uk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8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89FB6-128E-4818-995A-CE8ED6D2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78E71-A1D4-4AFE-B49B-A88F8980C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5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0606-C988-47F9-8DD6-B2DC603A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use monitoring to:</a:t>
            </a:r>
          </a:p>
          <a:p>
            <a:pPr lvl="1"/>
            <a:r>
              <a:rPr lang="en-GB" dirty="0"/>
              <a:t>Detect faults.</a:t>
            </a:r>
          </a:p>
          <a:p>
            <a:pPr lvl="1"/>
            <a:r>
              <a:rPr lang="en-GB" dirty="0"/>
              <a:t>Diagnose faults.</a:t>
            </a:r>
          </a:p>
          <a:p>
            <a:pPr lvl="1"/>
            <a:r>
              <a:rPr lang="en-GB" dirty="0"/>
              <a:t>Resolve faults.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Monitoring also provides data to support the business, such as:</a:t>
            </a:r>
          </a:p>
          <a:p>
            <a:pPr lvl="1"/>
            <a:r>
              <a:rPr lang="en-GB" dirty="0"/>
              <a:t>user experience data.</a:t>
            </a:r>
          </a:p>
          <a:p>
            <a:pPr lvl="1"/>
            <a:r>
              <a:rPr lang="en-GB" dirty="0"/>
              <a:t>where to make product and technology investments.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60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66F-5DF4-4378-A163-E14357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FBE86-65C8-42C7-83A6-1E3F4F7A9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43887" y="1825625"/>
            <a:ext cx="71042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21A4B-DBBD-4BA5-8DE0-5EC17B1692FE}"/>
              </a:ext>
            </a:extLst>
          </p:cNvPr>
          <p:cNvSpPr txBox="1"/>
          <p:nvPr/>
        </p:nvSpPr>
        <p:spPr>
          <a:xfrm>
            <a:off x="2543887" y="6176963"/>
            <a:ext cx="7104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commons.wikimedia.org/wiki/File:ScalableGridEngineGanglia2.p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81215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242-8A54-4BD5-91A0-2BC3CF7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F660-6B80-40B7-BBE2-CEF73F48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 the tools and processes for measure and manage IT systems.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Monitoring goes beyond this, providing business metrics such as user experience.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Should not be seen as an addon – part of the role of the software engineer.  You are an engineer, not a cowboy.</a:t>
            </a:r>
          </a:p>
        </p:txBody>
      </p:sp>
    </p:spTree>
    <p:extLst>
      <p:ext uri="{BB962C8B-B14F-4D97-AF65-F5344CB8AC3E}">
        <p14:creationId xmlns:p14="http://schemas.microsoft.com/office/powerpoint/2010/main" val="128219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Risk form Not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0606-C988-47F9-8DD6-B2DC603A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inability to identify or diagnose faults.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 inability to measure the operational performance of your application.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An inability to measure the business performance and success of an application or a component, like tracking sales figures or the value of transactions.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14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3772B9-8E2A-41BD-9F19-80329034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Culture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8E18C-7915-44DB-AD60-FA4BD77DA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2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242-8A54-4BD5-91A0-2BC3CF7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Monitoring or 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F660-6B80-40B7-BBE2-CEF73F48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Person driven (if it exists).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Checklist following, simple script, or other non-automated approach.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Aim is to manage assets and avoid downtime.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Little information to justify investment.</a:t>
            </a:r>
          </a:p>
        </p:txBody>
      </p:sp>
    </p:spTree>
    <p:extLst>
      <p:ext uri="{BB962C8B-B14F-4D97-AF65-F5344CB8AC3E}">
        <p14:creationId xmlns:p14="http://schemas.microsoft.com/office/powerpoint/2010/main" val="77037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0606-C988-47F9-8DD6-B2DC603A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Automates most of the processes.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Tooling deployed, but still works on availability and asset management.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New monitoring driven by system incidents.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Operations team are the focus of the metrics.</a:t>
            </a:r>
          </a:p>
        </p:txBody>
      </p:sp>
    </p:spTree>
    <p:extLst>
      <p:ext uri="{BB962C8B-B14F-4D97-AF65-F5344CB8AC3E}">
        <p14:creationId xmlns:p14="http://schemas.microsoft.com/office/powerpoint/2010/main" val="160084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66F-5DF4-4378-A163-E14357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Proactive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F4F1-74A1-444A-A4B7-428EA22A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Supports infrastructure and the business.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Metrics include business performance and quality of service.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Operations manage monitoring, but development must build-in monitoring to their applications (part of definition of done).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Information gathered justifies investment in IT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52450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026CC-4376-4B54-AF99-B379BE90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Monitoring Framework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FA276-23CC-43EB-A6B6-F89DD8DC5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1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0606-C988-47F9-8DD6-B2DC603A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Information Visualisation.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Monitoring Systems.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Monitoring Culture.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Monitoring Framework.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43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DB67E-219B-4258-B0AB-E55457228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77" y="1825625"/>
            <a:ext cx="3851445" cy="4351338"/>
          </a:xfrm>
        </p:spPr>
      </p:pic>
    </p:spTree>
    <p:extLst>
      <p:ext uri="{BB962C8B-B14F-4D97-AF65-F5344CB8AC3E}">
        <p14:creationId xmlns:p14="http://schemas.microsoft.com/office/powerpoint/2010/main" val="14098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66F-5DF4-4378-A163-E14357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Emitters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F4F1-74A1-444A-A4B7-428EA22A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Systems and components emit data so information is pushed to the collector.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data is emitted the system is available.  If it doesn’t, it isn’t.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Moves focus from availability to information that can be emitted by the system/component.</a:t>
            </a:r>
          </a:p>
        </p:txBody>
      </p:sp>
    </p:spTree>
    <p:extLst>
      <p:ext uri="{BB962C8B-B14F-4D97-AF65-F5344CB8AC3E}">
        <p14:creationId xmlns:p14="http://schemas.microsoft.com/office/powerpoint/2010/main" val="181006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242-8A54-4BD5-91A0-2BC3CF7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6EC5C8-D98A-454C-9311-DA94005B43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Operations team saw systems as pets, constantly nursed back to health.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Checks only involved what had been done in the past, or response to incidents.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461B5F-C7C7-4FAD-8607-EE31C6B6B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3224" y="1795462"/>
            <a:ext cx="4381501" cy="43815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FF39E7-19D8-4DF6-80AD-C173AEE216B6}"/>
              </a:ext>
            </a:extLst>
          </p:cNvPr>
          <p:cNvSpPr txBox="1"/>
          <p:nvPr/>
        </p:nvSpPr>
        <p:spPr>
          <a:xfrm>
            <a:off x="6753224" y="6021728"/>
            <a:ext cx="4381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thepiratescove.us/2010/01/05/geek-it-up-bro-20-images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55456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0606-C988-47F9-8DD6-B2DC603A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Via Docker and cloud infrastructure we now tear down and rebuild systems.  We just rebuild what we need.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Monitoring applications requires three approaches:</a:t>
            </a:r>
          </a:p>
          <a:p>
            <a:pPr lvl="1"/>
            <a:r>
              <a:rPr lang="en-GB" dirty="0"/>
              <a:t>Emitting metrics by instrumenting code.</a:t>
            </a:r>
          </a:p>
          <a:p>
            <a:pPr lvl="1"/>
            <a:r>
              <a:rPr lang="en-GB" dirty="0"/>
              <a:t>Generating structured or semantic log events.</a:t>
            </a:r>
          </a:p>
          <a:p>
            <a:pPr lvl="1"/>
            <a:r>
              <a:rPr lang="en-GB" dirty="0"/>
              <a:t>Building health checks and endpoints.</a:t>
            </a:r>
          </a:p>
        </p:txBody>
      </p:sp>
    </p:spTree>
    <p:extLst>
      <p:ext uri="{BB962C8B-B14F-4D97-AF65-F5344CB8AC3E}">
        <p14:creationId xmlns:p14="http://schemas.microsoft.com/office/powerpoint/2010/main" val="831093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66F-5DF4-4378-A163-E14357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 to 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F4F1-74A1-444A-A4B7-428EA22A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Resource information, like consumption of CPU or memory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Performance information, like latency and application throughput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Business and user-experience metrics, like volumes or the amounts of transactions or numbers of failed logins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data from hosts, services,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53846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242-8A54-4BD5-91A0-2BC3CF7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F660-6B80-40B7-BBE2-CEF73F48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Events</a:t>
            </a:r>
            <a:r>
              <a:rPr lang="en-GB" dirty="0"/>
              <a:t>: changes and occurrences in our environment.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Logs</a:t>
            </a:r>
            <a:r>
              <a:rPr lang="en-GB" dirty="0"/>
              <a:t>: a subset of events most useful for fault diagnosis and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Metrics</a:t>
            </a:r>
            <a:r>
              <a:rPr lang="en-GB" dirty="0"/>
              <a:t>: most useful to help us understand what's going on in our environment.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97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0606-C988-47F9-8DD6-B2DC603A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Basics:</a:t>
            </a:r>
          </a:p>
          <a:p>
            <a:pPr lvl="1"/>
            <a:r>
              <a:rPr lang="en-GB" dirty="0"/>
              <a:t>Who to tell about a problem.</a:t>
            </a:r>
          </a:p>
          <a:p>
            <a:pPr lvl="1"/>
            <a:r>
              <a:rPr lang="en-GB" dirty="0"/>
              <a:t>How to tell them.</a:t>
            </a:r>
          </a:p>
          <a:p>
            <a:pPr lvl="1"/>
            <a:r>
              <a:rPr lang="en-GB" dirty="0"/>
              <a:t>How often to tell them.</a:t>
            </a:r>
          </a:p>
          <a:p>
            <a:pPr lvl="1"/>
            <a:r>
              <a:rPr lang="en-GB" dirty="0"/>
              <a:t>When to stop telling them, do something else, or escalate to someone else.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notification system:</a:t>
            </a:r>
          </a:p>
          <a:p>
            <a:pPr lvl="1"/>
            <a:r>
              <a:rPr lang="en-GB" dirty="0"/>
              <a:t>Make notifications actionable, clear, and articulate.</a:t>
            </a:r>
          </a:p>
          <a:p>
            <a:pPr lvl="1"/>
            <a:r>
              <a:rPr lang="en-GB" dirty="0"/>
              <a:t>Add context to notifications.</a:t>
            </a:r>
          </a:p>
          <a:p>
            <a:pPr lvl="1"/>
            <a:r>
              <a:rPr lang="en-GB" dirty="0"/>
              <a:t>Align notifications with the business needs of the service being monitored.</a:t>
            </a:r>
          </a:p>
        </p:txBody>
      </p:sp>
    </p:spTree>
    <p:extLst>
      <p:ext uri="{BB962C8B-B14F-4D97-AF65-F5344CB8AC3E}">
        <p14:creationId xmlns:p14="http://schemas.microsoft.com/office/powerpoint/2010/main" val="45154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66F-5DF4-4378-A163-E14357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F4F1-74A1-444A-A4B7-428EA22A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Measure and log requests and responses.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Measure and log all calls to external services and APIs.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Measure and log job scheduling, execution, and other periodic events.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Measure significant business and functional events.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Measure methods and functions that read and write from databases and caches.</a:t>
            </a:r>
          </a:p>
        </p:txBody>
      </p:sp>
    </p:spTree>
    <p:extLst>
      <p:ext uri="{BB962C8B-B14F-4D97-AF65-F5344CB8AC3E}">
        <p14:creationId xmlns:p14="http://schemas.microsoft.com/office/powerpoint/2010/main" val="1856960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242-8A54-4BD5-91A0-2BC3CF7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 Types and Visual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E81D6-801E-40B5-A2A8-2DC37D62F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Gauges</a:t>
            </a:r>
            <a:r>
              <a:rPr lang="en-GB" dirty="0"/>
              <a:t> show a number that will change over time (e.g., CPU usage). We want to see the metric at a given point in time.</a:t>
            </a:r>
          </a:p>
          <a:p>
            <a:pPr marL="0" indent="0">
              <a:buNone/>
            </a:pPr>
            <a:r>
              <a:rPr lang="en-GB" b="1" dirty="0"/>
              <a:t>Counters </a:t>
            </a:r>
            <a:r>
              <a:rPr lang="en-GB" dirty="0"/>
              <a:t>increase over time, such as uptime and sales. Useful for mapping rates of change.</a:t>
            </a:r>
          </a:p>
          <a:p>
            <a:pPr marL="0" indent="0">
              <a:buNone/>
            </a:pPr>
            <a:r>
              <a:rPr lang="en-GB" b="1" dirty="0"/>
              <a:t>Timers</a:t>
            </a:r>
            <a:r>
              <a:rPr lang="en-GB" dirty="0"/>
              <a:t> are used to determine how long something took, for example a request.</a:t>
            </a:r>
          </a:p>
          <a:p>
            <a:pPr marL="0" indent="0">
              <a:buNone/>
            </a:pPr>
            <a:r>
              <a:rPr lang="en-GB" b="1" dirty="0"/>
              <a:t>Summaries</a:t>
            </a:r>
            <a:r>
              <a:rPr lang="en-GB" dirty="0"/>
              <a:t> combine metrics into a more useful statistic. For example, means, medians, percentages, etc.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1AFF2A-F577-49CB-997C-B0A453879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0" y="2096294"/>
            <a:ext cx="3810000" cy="381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C2574-2BEA-4EA7-A1DA-F5079B10A28E}"/>
              </a:ext>
            </a:extLst>
          </p:cNvPr>
          <p:cNvSpPr txBox="1"/>
          <p:nvPr/>
        </p:nvSpPr>
        <p:spPr>
          <a:xfrm>
            <a:off x="6858000" y="5906294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stackoverflow.com/questions/15642472/majortickscolor-by-interval-into-dojox-gauges-using-dojo-toolkit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031152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CC568-3194-412B-8975-C89954F7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68B6F-A998-456E-9568-05198297C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A30BB-97D5-4C18-8D31-A476464B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Visualisation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84CEA-C71D-454F-9151-8FB46FDF5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06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66F-5DF4-4378-A163-E14357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F4F1-74A1-444A-A4B7-428EA22A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Defined information visualisation as the graphical representation of data in a manner that helps people understand what the data means.</a:t>
            </a:r>
          </a:p>
          <a:p>
            <a:pPr marL="0" indent="0">
              <a:buNone/>
            </a:pPr>
            <a:r>
              <a:rPr lang="en-GB" dirty="0"/>
              <a:t>Described system monitoring, looking at what to monitor and the culture required.</a:t>
            </a:r>
          </a:p>
          <a:p>
            <a:pPr marL="0" indent="0">
              <a:buNone/>
            </a:pPr>
            <a:r>
              <a:rPr lang="en-GB" dirty="0"/>
              <a:t>Defined the requirements for a system monitoring framework, including emitters and notifications.</a:t>
            </a:r>
          </a:p>
          <a:p>
            <a:pPr marL="0" indent="0">
              <a:buNone/>
            </a:pPr>
            <a:r>
              <a:rPr lang="en-GB" dirty="0"/>
              <a:t>Defined application monitoring approaches, looking at what to monitor and how to present this.</a:t>
            </a:r>
          </a:p>
        </p:txBody>
      </p:sp>
    </p:spTree>
    <p:extLst>
      <p:ext uri="{BB962C8B-B14F-4D97-AF65-F5344CB8AC3E}">
        <p14:creationId xmlns:p14="http://schemas.microsoft.com/office/powerpoint/2010/main" val="147336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242-8A54-4BD5-91A0-2BC3CF7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194F-C9F8-4F34-86AF-5481F3A09F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The Art of Monitoring</a:t>
            </a:r>
            <a:r>
              <a:rPr lang="en-GB" dirty="0"/>
              <a:t> by James Turnbull covers both the principles of monitoring and how to build a monitoring system. If you want to build a monitoring feedback this is a good starting point.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8F9BC-D8B2-4E10-9090-9556B699E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07" y="1825625"/>
            <a:ext cx="2719586" cy="4351338"/>
          </a:xfrm>
        </p:spPr>
      </p:pic>
    </p:spTree>
    <p:extLst>
      <p:ext uri="{BB962C8B-B14F-4D97-AF65-F5344CB8AC3E}">
        <p14:creationId xmlns:p14="http://schemas.microsoft.com/office/powerpoint/2010/main" val="22790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242-8A54-4BD5-91A0-2BC3CF7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Visualisation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CF812-9688-4577-9E64-8E8132C00A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Wikipedia:</a:t>
            </a:r>
          </a:p>
          <a:p>
            <a:pPr marL="0" indent="0">
              <a:buNone/>
            </a:pPr>
            <a:r>
              <a:rPr lang="en-GB" i="1" dirty="0"/>
              <a:t>Information visualization or information visualisation is the study of (interactive) visual representations of abstract data to reinforce human cognition.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0914A5-FFC6-4F81-A29C-C1031D543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456ACC-B0A6-4C0B-B4FA-B19C20877B20}"/>
              </a:ext>
            </a:extLst>
          </p:cNvPr>
          <p:cNvSpPr txBox="1"/>
          <p:nvPr/>
        </p:nvSpPr>
        <p:spPr>
          <a:xfrm>
            <a:off x="6587331" y="6176963"/>
            <a:ext cx="4351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research.blogs.lincoln.ac.uk/2011/06/20/tsb-to-explore-internet-of-things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975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Visualisation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3AC46-8542-4BFE-BD0A-6C7C396B00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field of information visualisation focused on the visual representation of software data.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a code coverage map:</a:t>
            </a:r>
          </a:p>
          <a:p>
            <a:pPr lvl="1"/>
            <a:r>
              <a:rPr lang="en-GB" dirty="0"/>
              <a:t>The size of the square is the LoC per method, class, or namespace.</a:t>
            </a:r>
          </a:p>
          <a:p>
            <a:pPr lvl="1"/>
            <a:r>
              <a:rPr lang="en-GB" dirty="0"/>
              <a:t>The colour represents the code coverage %.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C59D66-9B32-474A-8C74-94A8639B5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0364"/>
            <a:ext cx="5181600" cy="4081859"/>
          </a:xfrm>
        </p:spPr>
      </p:pic>
    </p:spTree>
    <p:extLst>
      <p:ext uri="{BB962C8B-B14F-4D97-AF65-F5344CB8AC3E}">
        <p14:creationId xmlns:p14="http://schemas.microsoft.com/office/powerpoint/2010/main" val="319897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66F-5DF4-4378-A163-E14357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Branches Visualisation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5B558-9454-4EE3-AA1F-970B366AB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9" y="2883597"/>
            <a:ext cx="10404741" cy="2235394"/>
          </a:xfrm>
        </p:spPr>
      </p:pic>
    </p:spTree>
    <p:extLst>
      <p:ext uri="{BB962C8B-B14F-4D97-AF65-F5344CB8AC3E}">
        <p14:creationId xmlns:p14="http://schemas.microsoft.com/office/powerpoint/2010/main" val="422335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242-8A54-4BD5-91A0-2BC3CF7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Quicksort Animation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50D818-8ACD-42A3-9D9D-8B7CED628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95575" y="1242157"/>
            <a:ext cx="6800850" cy="519779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DBE538-B2FC-4D86-B665-79A53FFFA2D1}"/>
              </a:ext>
            </a:extLst>
          </p:cNvPr>
          <p:cNvSpPr txBox="1"/>
          <p:nvPr/>
        </p:nvSpPr>
        <p:spPr>
          <a:xfrm>
            <a:off x="1209675" y="6237886"/>
            <a:ext cx="6800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Quicksort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93972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1E2-AD3E-4430-B82A-9625AC39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CBD53-E1AC-40BF-935D-176158A075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Wikipedia:</a:t>
            </a:r>
          </a:p>
          <a:p>
            <a:pPr marL="0" indent="0">
              <a:buNone/>
            </a:pPr>
            <a:r>
              <a:rPr lang="en-GB" i="1" dirty="0"/>
              <a:t>Dashboards often provide at-a-glance views of key performance indicators (KPIs) relevant to a particular objective or business process. In the other, "dashboard" has another name for "progress report" or "report."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766BC5-9BED-4292-B3DD-FAD52A843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215145"/>
            <a:ext cx="5181600" cy="35722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FF245-C2CD-407F-9F28-CBAAA5C84FB9}"/>
              </a:ext>
            </a:extLst>
          </p:cNvPr>
          <p:cNvSpPr txBox="1"/>
          <p:nvPr/>
        </p:nvSpPr>
        <p:spPr>
          <a:xfrm>
            <a:off x="6172200" y="5787442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Executive_dashboard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0144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66F-5DF4-4378-A163-E14357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64EB4-2944-4573-BDD1-478D8BBB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6662" y="1825625"/>
            <a:ext cx="8078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4C129-D4BF-48BE-909C-97EE43A60874}"/>
              </a:ext>
            </a:extLst>
          </p:cNvPr>
          <p:cNvSpPr txBox="1"/>
          <p:nvPr/>
        </p:nvSpPr>
        <p:spPr>
          <a:xfrm>
            <a:off x="2056662" y="6176963"/>
            <a:ext cx="8078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commons.wikimedia.org/wiki/File:Infruid%27s_Self-Service_BI_Tool_Dashboard.jp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13479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1027</Words>
  <Application>Microsoft Office PowerPoint</Application>
  <PresentationFormat>Widescreen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Monitoring Software</vt:lpstr>
      <vt:lpstr>Overview</vt:lpstr>
      <vt:lpstr>Information Visualisation</vt:lpstr>
      <vt:lpstr>Information Visualisation</vt:lpstr>
      <vt:lpstr>Software Visualisation</vt:lpstr>
      <vt:lpstr>Git Branches Visualisation</vt:lpstr>
      <vt:lpstr>Quicksort Animation</vt:lpstr>
      <vt:lpstr>Business Dashboard</vt:lpstr>
      <vt:lpstr>Business Dashboard</vt:lpstr>
      <vt:lpstr>Monitoring Systems</vt:lpstr>
      <vt:lpstr>Monitoring Systems</vt:lpstr>
      <vt:lpstr>System Dashboard</vt:lpstr>
      <vt:lpstr>System Monitoring</vt:lpstr>
      <vt:lpstr>Operational Risk form Not Monitoring</vt:lpstr>
      <vt:lpstr>Monitoring Culture</vt:lpstr>
      <vt:lpstr>Manual Monitoring or None</vt:lpstr>
      <vt:lpstr>Reactive Monitoring</vt:lpstr>
      <vt:lpstr>Proactive Monitoring</vt:lpstr>
      <vt:lpstr>A Monitoring Framework</vt:lpstr>
      <vt:lpstr>Monitoring Framework</vt:lpstr>
      <vt:lpstr>Emitters</vt:lpstr>
      <vt:lpstr>Previous Approach</vt:lpstr>
      <vt:lpstr>Monitoring Systems</vt:lpstr>
      <vt:lpstr>Types of Data to Gather</vt:lpstr>
      <vt:lpstr>Categories of Data</vt:lpstr>
      <vt:lpstr>Notifications</vt:lpstr>
      <vt:lpstr>Application Monitoring</vt:lpstr>
      <vt:lpstr>Metric Types and Visual Approaches</vt:lpstr>
      <vt:lpstr>Summary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10</cp:revision>
  <dcterms:created xsi:type="dcterms:W3CDTF">2019-03-19T10:59:55Z</dcterms:created>
  <dcterms:modified xsi:type="dcterms:W3CDTF">2019-03-19T13:35:42Z</dcterms:modified>
</cp:coreProperties>
</file>