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12EF-7739-48C3-839D-21165A65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3241-4B45-4596-A4A2-D77CE3EF2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81FB-78C8-4893-B103-A7BF8A24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9382-80A6-4CE6-8C65-38481F01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F1DD-6FDA-46CB-BBD2-50101636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FD65-80B3-4152-97A6-F61B6D4C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5D2F4-D47F-4500-B66D-ACB92608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ECC6-BAD0-4117-BBEA-9D237108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CCF4-1519-4032-AFDE-D2095485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C7E8-9839-4CEA-9BB0-758913D1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42584-9810-46E1-95D3-2F64A9334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85F6C-C5BA-4C66-8D0A-74F61F8F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0819B-1D96-4CFB-8E91-ED05C151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5F99-480E-4F50-B508-945A6024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ABBD-DC12-4E13-A2D2-621A5ACA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09A-1D04-44B4-ACA8-1B1086B7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26C9-5516-41EC-8892-E564D97E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B0E-48D0-44EA-89A9-A3926BFB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2C8E-015B-4E3C-8B9D-4EC76144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D00D-C439-481A-B09C-AC513C53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9A78-0151-43A8-B060-E4E78EB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F48F9-DE6B-4CD2-ADC1-AE877CFC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AE0B-7AE0-4274-9A16-EBFDD1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D7E7-010E-4640-B7F7-DDDE2E68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4864-2917-471A-B912-7BD5BD88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7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DC90-ACE4-411D-95E1-3EAFBB9B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1106-231A-44EB-AC2F-5DFBBADC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82750-590C-4710-94E3-4F32B9671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8CAF6-2A41-4101-BED2-C77C4FFC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95E4-F1AA-4D17-AE31-D144A0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EF8FC-DDC6-4790-A44D-AE0EB735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96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3A55-C21E-419A-B15D-068394C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994A-434F-459D-AF2F-446A9141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2A16-CA49-42A5-B213-D8CA78B0C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8D5F4-73C6-4E10-8046-C34C272D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3C497-EA9C-41F6-8BDD-DF1B9F7B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D492E-5DC7-4D10-BD99-DF857316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D0003-DC7E-4CF3-87E6-BD9F7D0A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149FB-36AD-4781-BD7D-2C8AD89B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A3B-45AA-4D96-A747-1A011E7D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3A6D-7F0F-492C-95D8-366E4F8A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2C01A-1BF8-4046-B949-3D98601E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FD718-5073-4693-9BF2-45C0B941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8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3BFCD-109E-4765-B7C8-DC3CDA58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5E68A-6051-48EC-8177-0EB8FBEA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BB41-74AA-4B7B-84B8-6B774EC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F591-A45C-47BF-AA4A-13C0D261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A056-8BB8-4709-B010-02399255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5A23-5F47-4293-AA4D-4046DE51D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6855E-1F07-4A83-9CD9-A875B570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D2961-C155-44E6-BC25-26D82291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A26F4-B0E5-47C2-BFBC-7DA4374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9009-1F02-4B51-8DD4-49815C9E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AC736-D6F4-4CC8-999C-5D23D788B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62687-51B3-4231-8025-32B28415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E0689-FD88-4DA5-90DC-10F9309B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F6C06-F904-4EF8-83FF-4F1B4367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9ABE-941A-459C-A644-438F13E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4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EC0C6-BCA0-4218-AA2A-014F1319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3272-E2E0-4579-973A-368F7858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EEFB-8AD9-4CB3-B45E-0C6BC4693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9C6E-76D9-4838-8FCA-7A5641B4E155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385C-8073-44A1-A792-9CB15F528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9BE0-D80F-4393-A984-FFD2964EE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4400-51F8-4867-932D-65C92DD31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0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chalmers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j.com/articles/cs-14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oswiki.org/Development/ActivityStreamPlug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9231-5850-41B5-A64A-F8C274F29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Bug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97CF-D2C3-4797-911D-66B3426CB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>
                <a:hlinkClick r:id="rId2"/>
              </a:rPr>
              <a:t>k.chalmers@napier.ac.uk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308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E50-9C65-4C9F-841D-45D733A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with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546-0952-45D8-9E54-EEF655A6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Lack of communication: hard to discuss the bug.</a:t>
            </a:r>
          </a:p>
          <a:p>
            <a:pPr marL="0" indent="0">
              <a:buNone/>
            </a:pPr>
            <a:r>
              <a:rPr lang="en-GB" dirty="0"/>
              <a:t>Lack of visibility: bug discussion is via emails not seen by the full team.</a:t>
            </a:r>
          </a:p>
          <a:p>
            <a:pPr marL="0" indent="0">
              <a:buNone/>
            </a:pPr>
            <a:r>
              <a:rPr lang="en-GB" dirty="0"/>
              <a:t>Lack of real-time updates: no notifications on bug progress or new bugs.</a:t>
            </a:r>
          </a:p>
          <a:p>
            <a:pPr marL="0" indent="0">
              <a:buNone/>
            </a:pPr>
            <a:r>
              <a:rPr lang="en-GB" dirty="0"/>
              <a:t>Lack of fluid properties: challenging to manage bug priority.</a:t>
            </a:r>
          </a:p>
          <a:p>
            <a:pPr marL="0" indent="0">
              <a:buNone/>
            </a:pPr>
            <a:r>
              <a:rPr lang="en-GB" dirty="0"/>
              <a:t>Lack of a central repository: no one location to store description, screenshots, progress and feedback.</a:t>
            </a:r>
          </a:p>
          <a:p>
            <a:pPr marL="0" indent="0">
              <a:buNone/>
            </a:pPr>
            <a:r>
              <a:rPr lang="en-GB" dirty="0"/>
              <a:t>Lack of insights: difficult to see patterns and trends.</a:t>
            </a:r>
          </a:p>
          <a:p>
            <a:pPr marL="0" indent="0">
              <a:buNone/>
            </a:pPr>
            <a:r>
              <a:rPr lang="en-GB" dirty="0"/>
              <a:t>Lack of integration with other work: bug tracking exists separate to the rest of our work, which goes against the single repository of truth paradigm.</a:t>
            </a:r>
          </a:p>
        </p:txBody>
      </p:sp>
    </p:spTree>
    <p:extLst>
      <p:ext uri="{BB962C8B-B14F-4D97-AF65-F5344CB8AC3E}">
        <p14:creationId xmlns:p14="http://schemas.microsoft.com/office/powerpoint/2010/main" val="409659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102F0-A4F7-4889-A81D-B72E20B6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3560" y="1825625"/>
            <a:ext cx="54848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D1C5F-C149-430A-B870-A4E16275BFEE}"/>
              </a:ext>
            </a:extLst>
          </p:cNvPr>
          <p:cNvSpPr txBox="1"/>
          <p:nvPr/>
        </p:nvSpPr>
        <p:spPr>
          <a:xfrm>
            <a:off x="3353560" y="6176963"/>
            <a:ext cx="5484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peerj.com/articles/cs-147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16190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069-9264-44B8-8771-1F42349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92ABC-3913-4214-BDB1-B7A7E16F8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A86FA-9614-4FC5-84B2-343937CA829B}"/>
              </a:ext>
            </a:extLst>
          </p:cNvPr>
          <p:cNvSpPr txBox="1"/>
          <p:nvPr/>
        </p:nvSpPr>
        <p:spPr>
          <a:xfrm>
            <a:off x="3376414" y="6176963"/>
            <a:ext cx="5439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foswiki.org/Development/ActivityStreamPlugin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49982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2AB0D-DC0C-4708-9CA3-94E344C8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Tracking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201D3-5D70-49D1-9A1D-6C71F30BF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1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Stages of Bug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Capturing: where QA or users discover bugs.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Prioritising: where the team sort the bugs into a work order.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Tracking: where the team fix bugs and update their status.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Releasing: where customers receive bug fixes.</a:t>
            </a:r>
          </a:p>
        </p:txBody>
      </p:sp>
    </p:spTree>
    <p:extLst>
      <p:ext uri="{BB962C8B-B14F-4D97-AF65-F5344CB8AC3E}">
        <p14:creationId xmlns:p14="http://schemas.microsoft.com/office/powerpoint/2010/main" val="18763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069-9264-44B8-8771-1F42349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Bug Tracking Lifecycle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36DC-8261-44C7-99EB-EF436B4560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open/reopen: when someone reports the bug, or QA marks the bug as not fixed.</a:t>
            </a:r>
          </a:p>
          <a:p>
            <a:pPr marL="0" indent="0">
              <a:buNone/>
            </a:pPr>
            <a:r>
              <a:rPr lang="en-GB" dirty="0"/>
              <a:t>in progress: when development work on fixing the bug.</a:t>
            </a:r>
          </a:p>
          <a:p>
            <a:pPr marL="0" indent="0">
              <a:buNone/>
            </a:pPr>
            <a:r>
              <a:rPr lang="en-GB" dirty="0"/>
              <a:t>resolved: when development submits the fix and is awaiting a QA review.</a:t>
            </a:r>
          </a:p>
          <a:p>
            <a:pPr marL="0" indent="0">
              <a:buNone/>
            </a:pPr>
            <a:r>
              <a:rPr lang="en-GB" dirty="0"/>
              <a:t>closed: when QA make sure the bug fix passes inspection.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A5EC77-2967-4E79-9EF7-CB1EDCE9D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4412"/>
            <a:ext cx="5181600" cy="2693763"/>
          </a:xfrm>
        </p:spPr>
      </p:pic>
    </p:spTree>
    <p:extLst>
      <p:ext uri="{BB962C8B-B14F-4D97-AF65-F5344CB8AC3E}">
        <p14:creationId xmlns:p14="http://schemas.microsoft.com/office/powerpoint/2010/main" val="124991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E50-9C65-4C9F-841D-45D733A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Bug Tracking Lifecycle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212807-54ED-4786-A876-2D02FD8E1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6" y="2800351"/>
            <a:ext cx="11449702" cy="2371724"/>
          </a:xfrm>
        </p:spPr>
      </p:pic>
    </p:spTree>
    <p:extLst>
      <p:ext uri="{BB962C8B-B14F-4D97-AF65-F5344CB8AC3E}">
        <p14:creationId xmlns:p14="http://schemas.microsoft.com/office/powerpoint/2010/main" val="75934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1C6F7-99D9-4CF1-8FB8-537FA13A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84" y="1825625"/>
            <a:ext cx="7153631" cy="4351338"/>
          </a:xfrm>
        </p:spPr>
      </p:pic>
    </p:spTree>
    <p:extLst>
      <p:ext uri="{BB962C8B-B14F-4D97-AF65-F5344CB8AC3E}">
        <p14:creationId xmlns:p14="http://schemas.microsoft.com/office/powerpoint/2010/main" val="320372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069-9264-44B8-8771-1F42349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Tracking in the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D642-0632-40A5-B048-56106348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Treat bugs as cards/issues in the backlog.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Integrates bug work into our workflow:</a:t>
            </a:r>
          </a:p>
          <a:p>
            <a:pPr lvl="1"/>
            <a:r>
              <a:rPr lang="en-GB" dirty="0"/>
              <a:t>We can check for duplicate bugs in the backlog.</a:t>
            </a:r>
          </a:p>
          <a:p>
            <a:pPr lvl="1"/>
            <a:r>
              <a:rPr lang="en-GB" dirty="0"/>
              <a:t>We create a new defect as a card in the backlog.</a:t>
            </a:r>
          </a:p>
          <a:p>
            <a:pPr lvl="1"/>
            <a:r>
              <a:rPr lang="en-GB" dirty="0"/>
              <a:t>We can prioritise and assign bugs.</a:t>
            </a:r>
          </a:p>
          <a:p>
            <a:pPr lvl="1"/>
            <a:r>
              <a:rPr lang="en-GB" dirty="0"/>
              <a:t>When we fix the bug, it moves to the done column.</a:t>
            </a:r>
          </a:p>
        </p:txBody>
      </p:sp>
    </p:spTree>
    <p:extLst>
      <p:ext uri="{BB962C8B-B14F-4D97-AF65-F5344CB8AC3E}">
        <p14:creationId xmlns:p14="http://schemas.microsoft.com/office/powerpoint/2010/main" val="252402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56D61-CC90-45EC-BF81-4D0CF5A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Tracking Best Practices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E7832-CD08-4D5F-AF37-A28213ED8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Bugs, smells, and technical debt.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Bug tracking systems.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Bug tracking workflow.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Bug tracking best practices.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Bug reporting.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02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 thorough. The more information presented on the bug, its cause, and its fix, the better for the team.</a:t>
            </a:r>
          </a:p>
          <a:p>
            <a:pPr marL="0" indent="0">
              <a:buNone/>
            </a:pPr>
            <a:r>
              <a:rPr lang="en-GB" dirty="0"/>
              <a:t>Make sure a bug is valid.</a:t>
            </a:r>
          </a:p>
          <a:p>
            <a:pPr marL="0" indent="0">
              <a:buNone/>
            </a:pPr>
            <a:r>
              <a:rPr lang="en-GB" dirty="0"/>
              <a:t>Make sure we have complete information on the bug; e.g., title, description, screenshots, etc. </a:t>
            </a:r>
          </a:p>
          <a:p>
            <a:pPr marL="0" indent="0">
              <a:buNone/>
            </a:pPr>
            <a:r>
              <a:rPr lang="en-GB" dirty="0"/>
              <a:t>Make sure people only report bugs once.</a:t>
            </a:r>
          </a:p>
          <a:p>
            <a:pPr marL="0" indent="0">
              <a:buNone/>
            </a:pPr>
            <a:r>
              <a:rPr lang="en-GB" dirty="0"/>
              <a:t>Make sure people give details to reproduce a bug.</a:t>
            </a:r>
          </a:p>
          <a:p>
            <a:pPr marL="0" indent="0">
              <a:buNone/>
            </a:pPr>
            <a:r>
              <a:rPr lang="en-GB" dirty="0"/>
              <a:t>Think through the bug.</a:t>
            </a:r>
          </a:p>
          <a:p>
            <a:pPr marL="0" indent="0">
              <a:buNone/>
            </a:pPr>
            <a:r>
              <a:rPr lang="en-GB" dirty="0"/>
              <a:t>Always look for new bugs: no program is bug-free.</a:t>
            </a:r>
          </a:p>
        </p:txBody>
      </p:sp>
    </p:spTree>
    <p:extLst>
      <p:ext uri="{BB962C8B-B14F-4D97-AF65-F5344CB8AC3E}">
        <p14:creationId xmlns:p14="http://schemas.microsoft.com/office/powerpoint/2010/main" val="9318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069-9264-44B8-8771-1F42349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D642-0632-40A5-B048-56106348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Steps required to reproduce the bug.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was the expected result?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was the actual result?</a:t>
            </a:r>
          </a:p>
        </p:txBody>
      </p:sp>
    </p:spTree>
    <p:extLst>
      <p:ext uri="{BB962C8B-B14F-4D97-AF65-F5344CB8AC3E}">
        <p14:creationId xmlns:p14="http://schemas.microsoft.com/office/powerpoint/2010/main" val="300454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description of what happens. What is the observed defect?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description of when it happens. What are the causes of the defect?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 defect always occurs. Is the bug intermittent?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description of how the bug occurs at present. Maybe the circumstances under which the bug occurs have changed.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steps required to reproduce the bug?</a:t>
            </a:r>
          </a:p>
        </p:txBody>
      </p:sp>
    </p:spTree>
    <p:extLst>
      <p:ext uri="{BB962C8B-B14F-4D97-AF65-F5344CB8AC3E}">
        <p14:creationId xmlns:p14="http://schemas.microsoft.com/office/powerpoint/2010/main" val="493168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F63F4-863F-4FDB-B636-B598956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Reporting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08778-8E58-4B0D-B8EA-2588F361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E50-9C65-4C9F-841D-45D733A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546-0952-45D8-9E54-EEF655A6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I’m going to use examples from teaching.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get these queries a lot, and have for many years, so don’t worry if you’ve communicated like this.  No example is about any one individual but a collection of examples.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From now, try and improve how you communicate the problems you have.</a:t>
            </a:r>
          </a:p>
        </p:txBody>
      </p:sp>
    </p:spTree>
    <p:extLst>
      <p:ext uri="{BB962C8B-B14F-4D97-AF65-F5344CB8AC3E}">
        <p14:creationId xmlns:p14="http://schemas.microsoft.com/office/powerpoint/2010/main" val="276560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“I ran the code, and it’s not working.”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does run mean?  In this module:</a:t>
            </a:r>
          </a:p>
          <a:p>
            <a:pPr lvl="1"/>
            <a:r>
              <a:rPr lang="en-GB" dirty="0"/>
              <a:t>You selected run within IntelliJ. </a:t>
            </a:r>
          </a:p>
          <a:p>
            <a:pPr lvl="1"/>
            <a:r>
              <a:rPr lang="en-GB" dirty="0"/>
              <a:t>You ran the Docker container for the application. </a:t>
            </a:r>
          </a:p>
          <a:p>
            <a:pPr lvl="1"/>
            <a:r>
              <a:rPr lang="en-GB" dirty="0"/>
              <a:t>You pushed your container to Google Cloud.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 specific about what you tried.</a:t>
            </a:r>
          </a:p>
        </p:txBody>
      </p:sp>
    </p:spTree>
    <p:extLst>
      <p:ext uri="{BB962C8B-B14F-4D97-AF65-F5344CB8AC3E}">
        <p14:creationId xmlns:p14="http://schemas.microsoft.com/office/powerpoint/2010/main" val="364755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069-9264-44B8-8771-1F42349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Verbose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D642-0632-40A5-B048-56106348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“Lab 3 doesn’t work.”</a:t>
            </a:r>
          </a:p>
          <a:p>
            <a:pPr marL="0" indent="0">
              <a:buNone/>
            </a:pPr>
            <a:r>
              <a:rPr lang="en-GB" dirty="0"/>
              <a:t>OK, why does lab 3 not work? “The program doesn’t run.”</a:t>
            </a:r>
          </a:p>
          <a:p>
            <a:pPr marL="0" indent="0">
              <a:buNone/>
            </a:pPr>
            <a:r>
              <a:rPr lang="en-GB" dirty="0"/>
              <a:t>OK, what part of the lab are you doing? “The part with Docker.”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 verbose.  Spend time describing the problem.  Your rush to respond is actually slowing things down.  We can ignore irrelevant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33354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E50-9C65-4C9F-841D-45D733A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 Your Pronouns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546-0952-45D8-9E54-EEF655A6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“It doesn’t work.”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“it”?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 careful with pronouns and related words (e.g., it, he, she, they, this, etc.).</a:t>
            </a:r>
          </a:p>
        </p:txBody>
      </p:sp>
    </p:spTree>
    <p:extLst>
      <p:ext uri="{BB962C8B-B14F-4D97-AF65-F5344CB8AC3E}">
        <p14:creationId xmlns:p14="http://schemas.microsoft.com/office/powerpoint/2010/main" val="34360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 What Else You’ve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“I cannot connect to the database container.”</a:t>
            </a:r>
          </a:p>
          <a:p>
            <a:pPr marL="0" indent="0">
              <a:buNone/>
            </a:pPr>
            <a:r>
              <a:rPr lang="en-GB" dirty="0"/>
              <a:t>We do some digging around and cannot find out why.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“Oh, I installed MySQL on my machine. Is that a problem?”</a:t>
            </a:r>
          </a:p>
          <a:p>
            <a:pPr marL="0" indent="0">
              <a:buNone/>
            </a:pPr>
            <a:r>
              <a:rPr lang="en-GB" dirty="0"/>
              <a:t>Yes it 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Inform what else you’ve done that might be causing a conflict.</a:t>
            </a:r>
          </a:p>
        </p:txBody>
      </p:sp>
    </p:spTree>
    <p:extLst>
      <p:ext uri="{BB962C8B-B14F-4D97-AF65-F5344CB8AC3E}">
        <p14:creationId xmlns:p14="http://schemas.microsoft.com/office/powerpoint/2010/main" val="314554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AB44-C571-4416-83DF-9157A46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Don't Use Anecdotal Evidence or Perform Confirmation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A695-1FF8-4E4B-A2FB-CD62515B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“Lab 7 isn’t working, and everyone I’ve spoken to says they have the same problem.”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Give the developer some credit.  This doesn’t help as:</a:t>
            </a:r>
          </a:p>
          <a:p>
            <a:pPr lvl="1"/>
            <a:r>
              <a:rPr lang="en-GB" dirty="0"/>
              <a:t>The other person may have a different problem.</a:t>
            </a:r>
          </a:p>
          <a:p>
            <a:pPr lvl="1"/>
            <a:r>
              <a:rPr lang="en-GB" dirty="0"/>
              <a:t>The other person may have a different configuration.</a:t>
            </a:r>
          </a:p>
          <a:p>
            <a:pPr lvl="1"/>
            <a:r>
              <a:rPr lang="en-GB" dirty="0"/>
              <a:t>You’ve performed confirmation bias. You don’t know who has a working system. You are trying to justify your problem. If a legitimate problem, you need not to justify it.</a:t>
            </a:r>
          </a:p>
        </p:txBody>
      </p:sp>
    </p:spTree>
    <p:extLst>
      <p:ext uri="{BB962C8B-B14F-4D97-AF65-F5344CB8AC3E}">
        <p14:creationId xmlns:p14="http://schemas.microsoft.com/office/powerpoint/2010/main" val="219505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3320B-942B-4B2A-8898-AFF28628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Bugs, Smells, and Technical Debt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0E193-E711-48A2-85B4-5BB8A90C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4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32C3-2523-4119-890E-855FBB02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68E9-A781-474C-A42D-29A82BDC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Always review and edit text you send to others.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Rushing means:</a:t>
            </a:r>
          </a:p>
          <a:p>
            <a:pPr lvl="1"/>
            <a:r>
              <a:rPr lang="en-GB" dirty="0"/>
              <a:t>You might not make sense.</a:t>
            </a:r>
          </a:p>
          <a:p>
            <a:pPr lvl="1"/>
            <a:r>
              <a:rPr lang="en-GB" dirty="0"/>
              <a:t>You might miss important information.</a:t>
            </a:r>
          </a:p>
          <a:p>
            <a:pPr lvl="1"/>
            <a:r>
              <a:rPr lang="en-GB" dirty="0"/>
              <a:t>You might cause offense.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just slows down the process overall.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submitting coursework like this you will lose marks.</a:t>
            </a:r>
          </a:p>
        </p:txBody>
      </p:sp>
    </p:spTree>
    <p:extLst>
      <p:ext uri="{BB962C8B-B14F-4D97-AF65-F5344CB8AC3E}">
        <p14:creationId xmlns:p14="http://schemas.microsoft.com/office/powerpoint/2010/main" val="324980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E0511-D997-4723-AF86-32B5841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C1D58-8222-4264-9030-A4F81EE28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8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E50-9C65-4C9F-841D-45D733A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546-0952-45D8-9E54-EEF655A6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Defined software bugs (defects), smells (poor implementation), and technical debt in how they relate.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Described a bug tracking system as essentially a database which holds facts on a defect and allows bug lifecycle management.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Described a bug tracking lifecycle, from open to fixing to closed.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Evaluated good bug reporting practice, particularly focusing on good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94783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E50-9C65-4C9F-841D-45D733A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546-0952-45D8-9E54-EEF655A6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Software Bug (Wikipedia):</a:t>
            </a:r>
          </a:p>
          <a:p>
            <a:pPr marL="0" indent="0">
              <a:buNone/>
            </a:pPr>
            <a:r>
              <a:rPr lang="en-GB" i="1" dirty="0"/>
              <a:t>A software bug is an error, flaw, failure or fault in a computer program or system that causes it to produce an incorrect or unexpected result, or to behave in unintended ways.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bug is a defect that we have to resolve.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challenge is finding bugs.</a:t>
            </a:r>
          </a:p>
        </p:txBody>
      </p:sp>
    </p:spTree>
    <p:extLst>
      <p:ext uri="{BB962C8B-B14F-4D97-AF65-F5344CB8AC3E}">
        <p14:creationId xmlns:p14="http://schemas.microsoft.com/office/powerpoint/2010/main" val="143582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Smell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Code Smell (from Wikipedia):</a:t>
            </a:r>
          </a:p>
          <a:p>
            <a:pPr marL="0" indent="0">
              <a:buNone/>
            </a:pPr>
            <a:r>
              <a:rPr lang="en-GB" i="1" dirty="0"/>
              <a:t>In programming, a code smell is a characteristic in the code that shows a deeper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code smell is a poor implementation, caused by lazy or rushed programmers.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code smell isn’t a defect, but may lead to other defects or more work.</a:t>
            </a:r>
          </a:p>
        </p:txBody>
      </p:sp>
    </p:spTree>
    <p:extLst>
      <p:ext uri="{BB962C8B-B14F-4D97-AF65-F5344CB8AC3E}">
        <p14:creationId xmlns:p14="http://schemas.microsoft.com/office/powerpoint/2010/main" val="38598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069-9264-44B8-8771-1F42349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D642-0632-40A5-B048-56106348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 Debt (Wikipedia):</a:t>
            </a:r>
          </a:p>
          <a:p>
            <a:pPr marL="0" indent="0">
              <a:buNone/>
            </a:pPr>
            <a:r>
              <a:rPr lang="en-GB" i="1" dirty="0"/>
              <a:t>Technical debt (also known as design debt or code debt) is a concept in software development that reflects the implied cost of additional rework caused by choosing an easy solution now instead of using a better approach that would take longer.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Bugs and code smells are forms of technical debt.  We need to pay down technical debt before it builds interest.</a:t>
            </a:r>
          </a:p>
        </p:txBody>
      </p:sp>
    </p:spTree>
    <p:extLst>
      <p:ext uri="{BB962C8B-B14F-4D97-AF65-F5344CB8AC3E}">
        <p14:creationId xmlns:p14="http://schemas.microsoft.com/office/powerpoint/2010/main" val="355930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05734-6780-4772-8028-E0EFC5EA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Tracking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9C808-B3AB-4179-A3B3-62334A87F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115-B851-4ABB-99AD-4D5107E8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Tracking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F504-9573-4886-BB06-AAB75F4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Bug Tracking System (Wikipedia):</a:t>
            </a:r>
          </a:p>
          <a:p>
            <a:pPr marL="0" indent="0">
              <a:buNone/>
            </a:pPr>
            <a:r>
              <a:rPr lang="en-GB" i="1" dirty="0"/>
              <a:t>A bug tracking system or defect tracking system is a software application that keeps track of reported software bugs in software development projects.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tells us nothing.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bug tracking system is a database for tracking bugs and managing their lifecycle.</a:t>
            </a:r>
          </a:p>
        </p:txBody>
      </p:sp>
    </p:spTree>
    <p:extLst>
      <p:ext uri="{BB962C8B-B14F-4D97-AF65-F5344CB8AC3E}">
        <p14:creationId xmlns:p14="http://schemas.microsoft.com/office/powerpoint/2010/main" val="13912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069-9264-44B8-8771-1F42349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Tracking and Issue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D642-0632-40A5-B048-56106348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Issue Tracking System (from Wikipedia):</a:t>
            </a:r>
          </a:p>
          <a:p>
            <a:pPr marL="0" indent="0">
              <a:buNone/>
            </a:pPr>
            <a:r>
              <a:rPr lang="en-GB" i="1" dirty="0"/>
              <a:t>An issue tracking system (also ITS, trouble ticket system, support ticket, request management or incident ticket system) is a computer software package that manages and maintains lists of issues.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Wikipedia’s definition again provides little information.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Issues are more general than bugs.  Indeed, we use GitHub issues to track feature work.</a:t>
            </a:r>
          </a:p>
        </p:txBody>
      </p:sp>
    </p:spTree>
    <p:extLst>
      <p:ext uri="{BB962C8B-B14F-4D97-AF65-F5344CB8AC3E}">
        <p14:creationId xmlns:p14="http://schemas.microsoft.com/office/powerpoint/2010/main" val="219328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1349</Words>
  <Application>Microsoft Office PowerPoint</Application>
  <PresentationFormat>Widescreen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Bug Tracking</vt:lpstr>
      <vt:lpstr>Overview</vt:lpstr>
      <vt:lpstr>Bugs, Smells, and Technical Debt</vt:lpstr>
      <vt:lpstr>Software Bug</vt:lpstr>
      <vt:lpstr>Code Smell</vt:lpstr>
      <vt:lpstr>Technical Debt</vt:lpstr>
      <vt:lpstr>Bug Tracking Systems</vt:lpstr>
      <vt:lpstr>Bug Tracking System</vt:lpstr>
      <vt:lpstr>Bug Tracking and Issue Tracking</vt:lpstr>
      <vt:lpstr>The Problem with Spreadsheets</vt:lpstr>
      <vt:lpstr>GitHub Issues</vt:lpstr>
      <vt:lpstr>Jira</vt:lpstr>
      <vt:lpstr>Bug Tracking Workflow</vt:lpstr>
      <vt:lpstr>Four Stages of Bug Tracking</vt:lpstr>
      <vt:lpstr>Basic Bug Tracking Lifecycle</vt:lpstr>
      <vt:lpstr>Another Bug Tracking Lifecycle</vt:lpstr>
      <vt:lpstr>Bug State</vt:lpstr>
      <vt:lpstr>Bug Tracking in the Backlog</vt:lpstr>
      <vt:lpstr>Bug Tracking Best Practices</vt:lpstr>
      <vt:lpstr>Best Practices</vt:lpstr>
      <vt:lpstr>A Good Bug Report</vt:lpstr>
      <vt:lpstr>Bug Communication</vt:lpstr>
      <vt:lpstr>Bug Reporting</vt:lpstr>
      <vt:lpstr>Bug Reporting</vt:lpstr>
      <vt:lpstr>Be Specific</vt:lpstr>
      <vt:lpstr>Be Verbose</vt:lpstr>
      <vt:lpstr>Watch Your Pronouns</vt:lpstr>
      <vt:lpstr>Inform What Else You’ve Done</vt:lpstr>
      <vt:lpstr>Don't Use Anecdotal Evidence or Perform Confirmation Bias</vt:lpstr>
      <vt:lpstr>Proof Read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6</cp:revision>
  <dcterms:created xsi:type="dcterms:W3CDTF">2019-03-26T07:26:39Z</dcterms:created>
  <dcterms:modified xsi:type="dcterms:W3CDTF">2019-03-26T08:10:48Z</dcterms:modified>
</cp:coreProperties>
</file>