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40" d="100"/>
          <a:sy n="40" d="100"/>
        </p:scale>
        <p:origin x="36" y="5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816C-9315-43B8-9443-202B6A7E3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88A82-E9C5-4DB0-8C07-07FF0B84B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ED39-8C65-436C-98E9-6A0CB71C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5763-DD44-44F1-AD74-50A91CD8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4404-E292-467E-805C-A82D35F9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7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6CFA-D14B-4FCE-9E0E-78A49E5E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4D2C0-A0B4-44E5-A1F8-03257AFF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9F85-2790-42EB-83BE-0DB03153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5FC9D-9A66-4951-A7BD-7AAD548C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89156-EDDB-48E1-952F-7AC2923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3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D79DD-C259-4BB5-9A04-8F3E98CE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AA2C8-A5BD-489E-9855-3EE5A751D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69D9-9F9C-41B1-B98E-FBC52466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81E5-9869-469E-B46E-9BE921D7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80D7-CC64-4236-8217-B8D49E4C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5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562B-1117-4C7C-B31C-47C776A0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B5A8-4A37-40F5-8F28-D25185BE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2439-5F1C-45A2-844E-0849F57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091B-BC75-48FF-80A5-AEF734F8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3C74-4D4A-4B43-A4CD-28995FA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5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BB1D-2F20-4AD1-A582-0701157F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F9E0-94FD-4C9A-AC17-65927EAE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F2AA-1829-4013-BE2B-F872EF24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ABDE-ACD9-4A7C-A50B-9DA955D5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1AAEC-2328-4A33-A6D9-CF2A332F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7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277E-0CDD-4899-BDE9-F5E6A27C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0786-2BC6-48A5-BA1A-CBEC58200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FA36-BC1D-489B-A9E1-5D7BB1F6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D15F-930A-47EC-BB7E-BA30FE1D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EAA21-4F33-4DCD-A10D-6C2AB71A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84F9E-A497-4FDC-8A53-E37C63B8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8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0FCF-98D9-4BF7-92C3-11C2770B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8461-CBB9-48DB-9D4C-DFFC0F72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0A0A6-C0A8-41B2-BC86-760B5A3D6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C7D84-55FB-44BE-8956-EC48D1ABB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75FB0C-B200-43F8-975E-B9EFD54F4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311FD-801B-4742-BB12-8943D19D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2997C-B478-4B9D-97E1-E765A9AC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4437E-CCF5-422A-8728-52E7028C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DA74-6532-4AF0-90B1-42907964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2A961-10CC-4901-B269-6D988422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F6F5A-DBB7-4958-A350-BE52D9C4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BFD88-D92E-447B-B644-23FFE76A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E0B94-2055-4873-892E-0D1E5DD5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A78E2-B2D8-4335-B954-C7D982BD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D1E4-26E1-462B-AF86-5691C942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44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03D0C-551E-472D-B852-94FA8F21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553A-22F2-41B3-97A8-4FB7793F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F034A-3CAB-4F17-9F19-0854B6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2BDC1-C9C4-49B0-92A1-D7D21140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1C33F-CC9E-4BBE-9F58-2142CD27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E0009-BD4D-4798-B4D5-D3D66D48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14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6C10-F118-4F5C-A94E-60F1F119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D39B8-CF56-45DD-AA4E-06961D85E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A3FC9-D721-4A0D-89D6-F807DB95E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E1AF-FE53-4197-B499-885F0413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E78CA-CAC2-429D-A6BC-0E5FF009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27F91-339D-471A-B74D-22535A32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15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9AA01-B6BB-4FBB-B0C6-AE71EF37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4A080-F3D0-491D-88CC-8F96C485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D96B-3BBB-47C8-9684-4865E5901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DD67F-4C69-4483-BB4B-027D635CC17B}" type="datetimeFigureOut">
              <a:rPr lang="en-GB" smtClean="0"/>
              <a:t>26/03/2019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B8700-0DAF-419C-BDE3-156DEA290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3BF8-E432-414C-84E1-EBE29E215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AA72-004F-4332-9276-6633E479B8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.chalmers@napier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STS-109_launch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os_Monke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Slack_Technologies_Logo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hatchareadin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A716-1507-4B83-BA13-F459F7197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Third Way of DevOps: Continuous Learning and Experimentation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02E6E-926F-45A1-B4A4-EF71470BE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SET08103 Software Engineering Methods</a:t>
            </a:r>
          </a:p>
          <a:p>
            <a:r>
              <a:rPr lang="en-GB" dirty="0"/>
              <a:t>Dr Kevin Chalmers</a:t>
            </a:r>
          </a:p>
          <a:p>
            <a:r>
              <a:rPr lang="en-GB" dirty="0">
                <a:hlinkClick r:id="rId2"/>
              </a:rPr>
              <a:t>k.chalmers@napier.ac.uk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15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BB64-0658-4918-B50B-761DA0CA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Decrease Incident Tolerances to Find Ever-weaker Failure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1A87-C492-49DE-AD49-727D849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Over time people become complacent.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 we become efficient at solving problems we need to decrease the signal level we are searching for.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need to amplify weak failure signals to be proactive.  Telemetry helps.</a:t>
            </a:r>
          </a:p>
        </p:txBody>
      </p:sp>
    </p:spTree>
    <p:extLst>
      <p:ext uri="{BB962C8B-B14F-4D97-AF65-F5344CB8AC3E}">
        <p14:creationId xmlns:p14="http://schemas.microsoft.com/office/powerpoint/2010/main" val="375774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E8-E2B9-4CEA-A9E4-EA6B233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Columbia Space Shuttle Disaster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28B99-C484-4E86-B0E9-20F7101056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2003 Columbia space shuttle exploded on re-entry.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Defect reported by engineers but ignored by management as problem had happened before and there was no accident.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seven crewmembers were killed.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AA9908-D8FB-4069-B596-7DB7760F6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5880" y="1825625"/>
            <a:ext cx="4354240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CD55A-A3DB-40C8-A8E5-84C086FF85F3}"/>
              </a:ext>
            </a:extLst>
          </p:cNvPr>
          <p:cNvSpPr txBox="1"/>
          <p:nvPr/>
        </p:nvSpPr>
        <p:spPr>
          <a:xfrm>
            <a:off x="6585880" y="6176963"/>
            <a:ext cx="4354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commons.wikimedia.org/wiki/File:STS-109_launch.jp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164350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F47-CABB-4D89-9BF8-42F912F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Organisational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64B5-15EB-4763-BDE9-61D79685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Standardised, where routine and processes govern everything.  Budgets and timelines are strictly managed.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Experimental, where new information is evaluated every day.  The culture resembles an R&amp;D lab.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 experimental and judge all information fairly as it comes in.</a:t>
            </a:r>
          </a:p>
        </p:txBody>
      </p:sp>
    </p:spTree>
    <p:extLst>
      <p:ext uri="{BB962C8B-B14F-4D97-AF65-F5344CB8AC3E}">
        <p14:creationId xmlns:p14="http://schemas.microsoft.com/office/powerpoint/2010/main" val="2385321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BB64-0658-4918-B50B-761DA0CA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Redefine Failure and Encourage Calculated Risk-taking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1A87-C492-49DE-AD49-727D849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Always fear regret more than failure.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Reinforce a culture where everyone feels comfortable experimenting and reporting failures and mistakes.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has to come from organisational leadership.</a:t>
            </a:r>
          </a:p>
        </p:txBody>
      </p:sp>
    </p:spTree>
    <p:extLst>
      <p:ext uri="{BB962C8B-B14F-4D97-AF65-F5344CB8AC3E}">
        <p14:creationId xmlns:p14="http://schemas.microsoft.com/office/powerpoint/2010/main" val="325705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E8-E2B9-4CEA-A9E4-EA6B233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Inject Production Failures to Enable Resilience and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BA5F8-B797-45CB-A484-D357D292A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Infect failures to test response and resilience.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Forms part of the testing strategy.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Learn from Netflix’s example.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F5DFE-83A1-4F82-9B35-98F39F4DD9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29475" y="1825625"/>
            <a:ext cx="4124325" cy="41609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097A0-F171-457B-821E-20A8621AE599}"/>
              </a:ext>
            </a:extLst>
          </p:cNvPr>
          <p:cNvSpPr txBox="1"/>
          <p:nvPr/>
        </p:nvSpPr>
        <p:spPr>
          <a:xfrm>
            <a:off x="7505756" y="5755779"/>
            <a:ext cx="3276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3" tooltip="https://en.wikipedia.org/wiki/Chaos_Monkey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4" tooltip="https://creativecommons.org/licenses/by-sa/3.0/"/>
              </a:rPr>
              <a:t>CC BY-SA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7686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F47-CABB-4D89-9BF8-42F912F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Institute Game Days to Rehearse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64B5-15EB-4763-BDE9-61D79685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Resilience engineering:</a:t>
            </a:r>
          </a:p>
          <a:p>
            <a:pPr marL="0" indent="0">
              <a:buNone/>
            </a:pPr>
            <a:r>
              <a:rPr lang="en-GB" i="1" dirty="0"/>
              <a:t>An exercise designed to increase resilience through large-scale fault injection across critical systems.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Game Day is a simulate failure to rehearse accident response.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Serious event is scheduled.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Team prepares by fixing points of failure and creating monitoring processes.</a:t>
            </a:r>
          </a:p>
        </p:txBody>
      </p:sp>
    </p:spTree>
    <p:extLst>
      <p:ext uri="{BB962C8B-B14F-4D97-AF65-F5344CB8AC3E}">
        <p14:creationId xmlns:p14="http://schemas.microsoft.com/office/powerpoint/2010/main" val="15007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44CA1-ED9E-467B-9D14-37D0E2C1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Local Discoveries into Global Improvements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C809-FCF2-4378-8562-C6B870978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903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E8-E2B9-4CEA-A9E4-EA6B233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Chat Rooms and Chat Bots to Automate and Capture Organisational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CF45-C755-4C3D-9CA4-B09DA14A81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Chat rooms are common in modern development teams (e.g., Slack).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Chat rooms can have bots that respond and initiate tasks.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Builds automation into our chat system.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B87684-D3DC-4D76-8C41-35E17A0AED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0" y="3256439"/>
            <a:ext cx="5181600" cy="14897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54C7C-F3BA-48A8-A17B-0B552FEAC085}"/>
              </a:ext>
            </a:extLst>
          </p:cNvPr>
          <p:cNvSpPr txBox="1"/>
          <p:nvPr/>
        </p:nvSpPr>
        <p:spPr>
          <a:xfrm>
            <a:off x="6172200" y="4746149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s://en.wikipedia.org/wiki/File:Slack_Technologies_Logo.svg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-sa/3.0/"/>
              </a:rPr>
              <a:t>CC BY-SA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65361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F47-CABB-4D89-9BF8-42F912F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Chat Rooms and Chat Bots to Automate and Capture Organisational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64B5-15EB-4763-BDE9-61D79685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Benefits:</a:t>
            </a:r>
          </a:p>
          <a:p>
            <a:pPr lvl="1"/>
            <a:r>
              <a:rPr lang="en-GB" dirty="0"/>
              <a:t>Engineers on their first day of work could see what daily work looked like and how it was performed.</a:t>
            </a:r>
          </a:p>
          <a:p>
            <a:pPr lvl="1"/>
            <a:r>
              <a:rPr lang="en-GB" dirty="0"/>
              <a:t>People were more apt to ask for help when they saw others helping each other.</a:t>
            </a:r>
          </a:p>
          <a:p>
            <a:pPr lvl="1"/>
            <a:r>
              <a:rPr lang="en-GB" dirty="0"/>
              <a:t>Rapid organizational learning was enabled and accumulated.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Chat rooms are public and recorded and supports organisational learning.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Email is private and hard to search through organisation wide.</a:t>
            </a:r>
          </a:p>
        </p:txBody>
      </p:sp>
    </p:spTree>
    <p:extLst>
      <p:ext uri="{BB962C8B-B14F-4D97-AF65-F5344CB8AC3E}">
        <p14:creationId xmlns:p14="http://schemas.microsoft.com/office/powerpoint/2010/main" val="1334994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BB64-0658-4918-B50B-761DA0CA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Automate Standardised Processes in Software for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1A87-C492-49DE-AD49-727D849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Specifications written in dense Word documents outside the development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Engineers don’t know where or even if documents exist, thus reducing quality.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Single repository of truth – keep documents in the repository and build a tool to enable searching.</a:t>
            </a:r>
          </a:p>
        </p:txBody>
      </p:sp>
    </p:spTree>
    <p:extLst>
      <p:ext uri="{BB962C8B-B14F-4D97-AF65-F5344CB8AC3E}">
        <p14:creationId xmlns:p14="http://schemas.microsoft.com/office/powerpoint/2010/main" val="26822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E8-E2B9-4CEA-A9E4-EA6B233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CF45-C755-4C3D-9CA4-B09DA14A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Enable and Inject Learning into Daily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Convert Local Discoveries into Global Improvements.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Reserve Time to Create Organizational Learning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350844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E8-E2B9-4CEA-A9E4-EA6B233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Single, Shared Source Code Repository for Our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CF45-C755-4C3D-9CA4-B09DA14A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All code, artefacts, configuration, and knowledge exists in one place.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That one place is also version controlled.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Also store tutorials, plugins, executables, 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have been working like this since the start.</a:t>
            </a:r>
          </a:p>
        </p:txBody>
      </p:sp>
    </p:spTree>
    <p:extLst>
      <p:ext uri="{BB962C8B-B14F-4D97-AF65-F5344CB8AC3E}">
        <p14:creationId xmlns:p14="http://schemas.microsoft.com/office/powerpoint/2010/main" val="368818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F47-CABB-4D89-9BF8-42F912F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Spread Knowledge by Using Automated Tests as Documentation and Communities of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64B5-15EB-4763-BDE9-61D79685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Tests should explain what the code does.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Ensure our tests document how the software works.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See Test Driven Development lecture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0610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BB64-0658-4918-B50B-761DA0CA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for Operations Through Codified 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1A87-C492-49DE-AD49-727D849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Sufficient production telemetry in our applications and environments.</a:t>
            </a:r>
          </a:p>
          <a:p>
            <a:pPr marL="0" indent="0">
              <a:buNone/>
            </a:pPr>
            <a:r>
              <a:rPr lang="en-GB" dirty="0"/>
              <a:t>The ability to accurately track dependencies.</a:t>
            </a:r>
          </a:p>
          <a:p>
            <a:pPr marL="0" indent="0">
              <a:buNone/>
            </a:pPr>
            <a:r>
              <a:rPr lang="en-GB" dirty="0"/>
              <a:t>Services that are resilient and degrade gracefully.</a:t>
            </a:r>
          </a:p>
          <a:p>
            <a:pPr marL="0" indent="0">
              <a:buNone/>
            </a:pPr>
            <a:r>
              <a:rPr lang="en-GB" dirty="0"/>
              <a:t>Forward and backward compatibility between versions.</a:t>
            </a:r>
          </a:p>
          <a:p>
            <a:pPr marL="0" indent="0">
              <a:buNone/>
            </a:pPr>
            <a:r>
              <a:rPr lang="en-GB" dirty="0"/>
              <a:t>The ability to archive data to manage the size of the production data set.</a:t>
            </a:r>
          </a:p>
          <a:p>
            <a:pPr marL="0" indent="0">
              <a:buNone/>
            </a:pPr>
            <a:r>
              <a:rPr lang="en-GB" dirty="0"/>
              <a:t>The ability to easily search and understand log messages across services.</a:t>
            </a:r>
          </a:p>
          <a:p>
            <a:pPr marL="0" indent="0">
              <a:buNone/>
            </a:pPr>
            <a:r>
              <a:rPr lang="en-GB" dirty="0"/>
              <a:t>The ability to trace requests from users through multiple services.</a:t>
            </a:r>
          </a:p>
          <a:p>
            <a:pPr marL="0" indent="0">
              <a:buNone/>
            </a:pPr>
            <a:r>
              <a:rPr lang="en-GB" dirty="0"/>
              <a:t>Simple, centralized runtime configuration using feature flags and so forth.</a:t>
            </a:r>
          </a:p>
        </p:txBody>
      </p:sp>
    </p:spTree>
    <p:extLst>
      <p:ext uri="{BB962C8B-B14F-4D97-AF65-F5344CB8AC3E}">
        <p14:creationId xmlns:p14="http://schemas.microsoft.com/office/powerpoint/2010/main" val="99576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E8-E2B9-4CEA-A9E4-EA6B233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Reusable Operations User Stories into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CF45-C755-4C3D-9CA4-B09DA14A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Add reusable operations into the backlog.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work is required?</a:t>
            </a:r>
          </a:p>
          <a:p>
            <a:pPr marL="0" indent="0">
              <a:buNone/>
            </a:pPr>
            <a:r>
              <a:rPr lang="en-GB" dirty="0"/>
              <a:t>Who is needed to perform it?</a:t>
            </a:r>
          </a:p>
          <a:p>
            <a:pPr marL="0" indent="0">
              <a:buNone/>
            </a:pPr>
            <a:r>
              <a:rPr lang="en-GB" dirty="0"/>
              <a:t>What the steps to complete it are?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711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F47-CABB-4D89-9BF8-42F912F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Ensure Technology Choices Help Achieve Organisational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64B5-15EB-4763-BDE9-61D79685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Don’t waste time on technology that is not working well.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Identify technologies that:</a:t>
            </a:r>
          </a:p>
          <a:p>
            <a:pPr lvl="1"/>
            <a:r>
              <a:rPr lang="en-GB" dirty="0"/>
              <a:t>Impede or slow down the flow of work.</a:t>
            </a:r>
          </a:p>
          <a:p>
            <a:pPr lvl="1"/>
            <a:r>
              <a:rPr lang="en-GB" dirty="0"/>
              <a:t>Disproportionately create high levels of unplanned work.</a:t>
            </a:r>
          </a:p>
          <a:p>
            <a:pPr lvl="1"/>
            <a:r>
              <a:rPr lang="en-GB" dirty="0"/>
              <a:t>Disproportionately create large numbers of support requests.</a:t>
            </a:r>
          </a:p>
          <a:p>
            <a:pPr lvl="1"/>
            <a:r>
              <a:rPr lang="en-GB" dirty="0"/>
              <a:t>Are most inconsistent with our desired architectural outcomes (</a:t>
            </a:r>
            <a:r>
              <a:rPr lang="en-GB" dirty="0" err="1"/>
              <a:t>e.g</a:t>
            </a:r>
            <a:r>
              <a:rPr lang="en-GB" dirty="0"/>
              <a:t> . throughput, stability, security, reliability, business continuity).</a:t>
            </a:r>
          </a:p>
        </p:txBody>
      </p:sp>
    </p:spTree>
    <p:extLst>
      <p:ext uri="{BB962C8B-B14F-4D97-AF65-F5344CB8AC3E}">
        <p14:creationId xmlns:p14="http://schemas.microsoft.com/office/powerpoint/2010/main" val="2520401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D7C085-C90C-4684-99F8-7A46FEC1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Reserve Time to Create Organizational Learning and Improvement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25F8E6-929A-4B8E-8FFE-BCD8AE44A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149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E8-E2B9-4CEA-A9E4-EA6B233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Institutionalise Rituals to Pay Down Technical Debt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CF45-C755-4C3D-9CA4-B09DA14A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blitz:</a:t>
            </a:r>
          </a:p>
          <a:p>
            <a:pPr lvl="1"/>
            <a:r>
              <a:rPr lang="en-GB" dirty="0"/>
              <a:t>Focuses on problems people care about.</a:t>
            </a:r>
          </a:p>
          <a:p>
            <a:pPr lvl="1"/>
            <a:r>
              <a:rPr lang="en-GB" dirty="0"/>
              <a:t>Is self-organised.</a:t>
            </a:r>
          </a:p>
          <a:p>
            <a:pPr lvl="1"/>
            <a:r>
              <a:rPr lang="en-GB" dirty="0"/>
              <a:t>Does no feature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Experimentation, innovation and learning to improve daily work.  Not to play with new technology.</a:t>
            </a:r>
          </a:p>
        </p:txBody>
      </p:sp>
    </p:spTree>
    <p:extLst>
      <p:ext uri="{BB962C8B-B14F-4D97-AF65-F5344CB8AC3E}">
        <p14:creationId xmlns:p14="http://schemas.microsoft.com/office/powerpoint/2010/main" val="3705854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F47-CABB-4D89-9BF8-42F912F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Teaching and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64B5-15EB-4763-BDE9-61D79685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Enable Everyone to Teach and Learn.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Share Your Experiences from DevOps Conferences.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 Internal Consulting and Coaches to Spread Practices.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22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4A3ED-83CD-4790-A523-C3839AD4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0A235-619E-4CE7-89A2-311CF9E33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403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F47-CABB-4D89-9BF8-42F912F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64B5-15EB-4763-BDE9-61D79685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Described how to learn as part of daily work, such as post-mortems and increasing failure signals.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Described how learning can be communicated throughout the organisation, such chat rooms and items on the backlog.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Explained </a:t>
            </a:r>
            <a:r>
              <a:rPr lang="en-GB" dirty="0"/>
              <a:t>why time is required to enable organisational learning, such as enabling teaching and internal consulting work.</a:t>
            </a:r>
          </a:p>
        </p:txBody>
      </p:sp>
    </p:spTree>
    <p:extLst>
      <p:ext uri="{BB962C8B-B14F-4D97-AF65-F5344CB8AC3E}">
        <p14:creationId xmlns:p14="http://schemas.microsoft.com/office/powerpoint/2010/main" val="192891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620B8-6326-4943-8483-9EF0F6F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and Inject Learning into Daily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F2E01-0BB6-40FD-A183-AF6586990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54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498119-4574-4B59-96F0-15A72836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AB299-EF6C-458E-AAE1-D7DFBE7C44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have effectively summarised The DevOps Handbook Part V – chapters 19 to 21.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F86C7F-5D27-4CE9-A6CA-9C25BE5527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1611281"/>
            <a:ext cx="3038475" cy="4648867"/>
          </a:xfrm>
        </p:spPr>
      </p:pic>
    </p:spTree>
    <p:extLst>
      <p:ext uri="{BB962C8B-B14F-4D97-AF65-F5344CB8AC3E}">
        <p14:creationId xmlns:p14="http://schemas.microsoft.com/office/powerpoint/2010/main" val="356982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BB64-0658-4918-B50B-761DA0CA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Enable and Inject Learning into Daily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1A87-C492-49DE-AD49-727D849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Cannot predict outcomes of changes in a complex system.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Require good self-diagnostics and self-improvement.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Get better at diagnosing problems and improving how we work.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 get better at detecting problems and communicating solutions.</a:t>
            </a:r>
          </a:p>
        </p:txBody>
      </p:sp>
    </p:spTree>
    <p:extLst>
      <p:ext uri="{BB962C8B-B14F-4D97-AF65-F5344CB8AC3E}">
        <p14:creationId xmlns:p14="http://schemas.microsoft.com/office/powerpoint/2010/main" val="40825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E8-E2B9-4CEA-A9E4-EA6B233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AWS US-EAST Failure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BE0F3-02E8-4E14-BADA-9F762441C0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2001 entire AWS US-EAST zone failed.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Reddit and Quora offline.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Netflix stayed up with no disruption.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of Chaos Monkey to simulate failures seen as key.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DA19CC-F4D3-47A0-8413-871E174D89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2202" y="2172725"/>
            <a:ext cx="5881363" cy="30998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4DBC1-B992-4D86-A0A1-52743A90C9A0}"/>
              </a:ext>
            </a:extLst>
          </p:cNvPr>
          <p:cNvSpPr txBox="1"/>
          <p:nvPr/>
        </p:nvSpPr>
        <p:spPr>
          <a:xfrm>
            <a:off x="6915150" y="4810125"/>
            <a:ext cx="5067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>
                <a:hlinkClick r:id="rId3" tooltip="http://whatchareading.com/"/>
              </a:rPr>
              <a:t>This Photo</a:t>
            </a:r>
            <a:r>
              <a:rPr lang="en-GB" sz="900"/>
              <a:t> by Unknown Author is licensed under </a:t>
            </a:r>
            <a:r>
              <a:rPr lang="en-GB" sz="900">
                <a:hlinkClick r:id="rId4" tooltip="https://creativecommons.org/licenses/by/3.0/"/>
              </a:rPr>
              <a:t>CC BY</a:t>
            </a:r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75644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F47-CABB-4D89-9BF8-42F912F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Establish a Just Learning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64B5-15EB-4763-BDE9-61D79685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Response to failure has to be seen as just: prerequisite for a learning culture.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Unjust response means people become secretive and evasive.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want to people to feel safe in reporting mistakes so we gain information to stop problems happening again.</a:t>
            </a:r>
          </a:p>
        </p:txBody>
      </p:sp>
    </p:spTree>
    <p:extLst>
      <p:ext uri="{BB962C8B-B14F-4D97-AF65-F5344CB8AC3E}">
        <p14:creationId xmlns:p14="http://schemas.microsoft.com/office/powerpoint/2010/main" val="19765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BB64-0658-4918-B50B-761DA0CA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Blameless Post-Mortem Meetings after Accidents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1A87-C492-49DE-AD49-727D849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Construct a timeline and gather details from multiple perspectives on failures, ensuring we don’t punish people for making mistakes.</a:t>
            </a:r>
          </a:p>
          <a:p>
            <a:pPr marL="0" indent="0">
              <a:buNone/>
            </a:pPr>
            <a:r>
              <a:rPr lang="en-GB" dirty="0"/>
              <a:t>Empower all engineers to improve safety by allowing them to give detailed accounts of their contributions to failures.</a:t>
            </a:r>
          </a:p>
          <a:p>
            <a:pPr marL="0" indent="0">
              <a:buNone/>
            </a:pPr>
            <a:r>
              <a:rPr lang="en-GB" dirty="0"/>
              <a:t>Enable and encourage people who do make mistakes to be the experts who educate the rest of the organization on how not to make them in the future.</a:t>
            </a:r>
          </a:p>
          <a:p>
            <a:pPr marL="0" indent="0">
              <a:buNone/>
            </a:pPr>
            <a:r>
              <a:rPr lang="en-GB" dirty="0"/>
              <a:t>Accept that there is always a discretionary space where humans can decide to take action or not and that the judgment of those decisions lies in hindsight.</a:t>
            </a:r>
          </a:p>
          <a:p>
            <a:pPr marL="0" indent="0">
              <a:buNone/>
            </a:pPr>
            <a:r>
              <a:rPr lang="en-GB" dirty="0"/>
              <a:t>Propose countermeasures to prevent a similar accident from happening in the future and ensure these countermeasures are recorded with a target date and an owner for follow-up.</a:t>
            </a:r>
          </a:p>
        </p:txBody>
      </p:sp>
    </p:spTree>
    <p:extLst>
      <p:ext uri="{BB962C8B-B14F-4D97-AF65-F5344CB8AC3E}">
        <p14:creationId xmlns:p14="http://schemas.microsoft.com/office/powerpoint/2010/main" val="188536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14E8-E2B9-4CEA-A9E4-EA6B233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 at a Post-mortem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CF45-C755-4C3D-9CA4-B09DA14A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people involved in decisions that may have contributed to the problem.</a:t>
            </a:r>
          </a:p>
          <a:p>
            <a:pPr marL="0" indent="0">
              <a:buNone/>
            </a:pPr>
            <a:r>
              <a:rPr lang="en-GB" dirty="0"/>
              <a:t>The people who identified the problem.</a:t>
            </a:r>
          </a:p>
          <a:p>
            <a:pPr marL="0" indent="0">
              <a:buNone/>
            </a:pPr>
            <a:r>
              <a:rPr lang="en-GB" dirty="0"/>
              <a:t>The people who responded to the problem.</a:t>
            </a:r>
          </a:p>
          <a:p>
            <a:pPr marL="0" indent="0">
              <a:buNone/>
            </a:pPr>
            <a:r>
              <a:rPr lang="en-GB" dirty="0"/>
              <a:t>The people who diagnosed the problem.</a:t>
            </a:r>
          </a:p>
          <a:p>
            <a:pPr marL="0" indent="0">
              <a:buNone/>
            </a:pPr>
            <a:r>
              <a:rPr lang="en-GB" dirty="0"/>
              <a:t>The people who were affected by the problem.</a:t>
            </a:r>
          </a:p>
          <a:p>
            <a:pPr marL="0" indent="0">
              <a:buNone/>
            </a:pPr>
            <a:r>
              <a:rPr lang="en-GB" dirty="0"/>
              <a:t>And anyone else who is interested in attending the meeting.</a:t>
            </a:r>
          </a:p>
        </p:txBody>
      </p:sp>
    </p:spTree>
    <p:extLst>
      <p:ext uri="{BB962C8B-B14F-4D97-AF65-F5344CB8AC3E}">
        <p14:creationId xmlns:p14="http://schemas.microsoft.com/office/powerpoint/2010/main" val="316179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F47-CABB-4D89-9BF8-42F912FE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Publish Out Post-mortems as Widely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64B5-15EB-4763-BDE9-61D79685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Reduce the stigma of failure.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Always fear regret more than failure.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Hold failure parties to celebrate a scientific approach to improvement that doesn’t deliver results.  You tried, and you tried well.</a:t>
            </a:r>
          </a:p>
        </p:txBody>
      </p:sp>
    </p:spTree>
    <p:extLst>
      <p:ext uri="{BB962C8B-B14F-4D97-AF65-F5344CB8AC3E}">
        <p14:creationId xmlns:p14="http://schemas.microsoft.com/office/powerpoint/2010/main" val="898535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1322</Words>
  <Application>Microsoft Office PowerPoint</Application>
  <PresentationFormat>Widescreen</PresentationFormat>
  <Paragraphs>177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The Third Way of DevOps: Continuous Learning and Experimentation</vt:lpstr>
      <vt:lpstr>Overview</vt:lpstr>
      <vt:lpstr>Enable and Inject Learning into Daily Work</vt:lpstr>
      <vt:lpstr>Enable and Inject Learning into Daily Work</vt:lpstr>
      <vt:lpstr>AWS US-EAST Failure</vt:lpstr>
      <vt:lpstr>Establish a Just Learning Culture</vt:lpstr>
      <vt:lpstr>Schedule Blameless Post-Mortem Meetings after Accidents Occur</vt:lpstr>
      <vt:lpstr>Stakeholders at a Post-mortem</vt:lpstr>
      <vt:lpstr>Publish Out Post-mortems as Widely as Possible</vt:lpstr>
      <vt:lpstr>Decrease Incident Tolerances to Find Ever-weaker Failure Signals</vt:lpstr>
      <vt:lpstr>Columbia Space Shuttle Disaster</vt:lpstr>
      <vt:lpstr>Organisational Working</vt:lpstr>
      <vt:lpstr>Redefine Failure and Encourage Calculated Risk-taking</vt:lpstr>
      <vt:lpstr>Inject Production Failures to Enable Resilience and Learning</vt:lpstr>
      <vt:lpstr>Institute Game Days to Rehearse Failures</vt:lpstr>
      <vt:lpstr>Convert Local Discoveries into Global Improvements</vt:lpstr>
      <vt:lpstr>Use Chat Rooms and Chat Bots to Automate and Capture Organisational Knowledge</vt:lpstr>
      <vt:lpstr>Use Chat Rooms and Chat Bots to Automate and Capture Organisational Knowledge</vt:lpstr>
      <vt:lpstr>Automate Standardised Processes in Software for Reuse</vt:lpstr>
      <vt:lpstr>Create a Single, Shared Source Code Repository for Our Organisation</vt:lpstr>
      <vt:lpstr>Spread Knowledge by Using Automated Tests as Documentation and Communities of Practice</vt:lpstr>
      <vt:lpstr>Design for Operations Through Codified Non-functional Requirements</vt:lpstr>
      <vt:lpstr>Build Reusable Operations User Stories into Development</vt:lpstr>
      <vt:lpstr>Ensure Technology Choices Help Achieve Organisational Goals</vt:lpstr>
      <vt:lpstr>Reserve Time to Create Organizational Learning and Improvement</vt:lpstr>
      <vt:lpstr>Institutionalise Rituals to Pay Down Technical Debt</vt:lpstr>
      <vt:lpstr>Teaching and Learning</vt:lpstr>
      <vt:lpstr>Summary</vt:lpstr>
      <vt:lpstr>Summary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Chalmers</dc:creator>
  <cp:lastModifiedBy>Kevin Chalmers</cp:lastModifiedBy>
  <cp:revision>8</cp:revision>
  <dcterms:created xsi:type="dcterms:W3CDTF">2019-03-26T12:12:07Z</dcterms:created>
  <dcterms:modified xsi:type="dcterms:W3CDTF">2019-03-26T12:57:15Z</dcterms:modified>
</cp:coreProperties>
</file>