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87" r:id="rId18"/>
    <p:sldId id="272" r:id="rId19"/>
    <p:sldId id="273" r:id="rId20"/>
    <p:sldId id="274" r:id="rId21"/>
    <p:sldId id="275" r:id="rId22"/>
    <p:sldId id="276" r:id="rId23"/>
    <p:sldId id="277" r:id="rId24"/>
    <p:sldId id="278" r:id="rId25"/>
    <p:sldId id="279" r:id="rId26"/>
    <p:sldId id="280" r:id="rId27"/>
    <p:sldId id="281" r:id="rId28"/>
    <p:sldId id="282" r:id="rId29"/>
    <p:sldId id="285" r:id="rId30"/>
    <p:sldId id="28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6" autoAdjust="0"/>
    <p:restoredTop sz="94660"/>
  </p:normalViewPr>
  <p:slideViewPr>
    <p:cSldViewPr snapToGrid="0">
      <p:cViewPr varScale="1">
        <p:scale>
          <a:sx n="42" d="100"/>
          <a:sy n="42" d="100"/>
        </p:scale>
        <p:origin x="42" y="11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9BF1D-B6EB-4E2C-9814-EB046C5F6D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8477BBF-7A0B-48EF-9697-C22D3CB6B8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BCABFB5-1C0C-4ABF-B70E-701A3954C625}"/>
              </a:ext>
            </a:extLst>
          </p:cNvPr>
          <p:cNvSpPr>
            <a:spLocks noGrp="1"/>
          </p:cNvSpPr>
          <p:nvPr>
            <p:ph type="dt" sz="half" idx="10"/>
          </p:nvPr>
        </p:nvSpPr>
        <p:spPr/>
        <p:txBody>
          <a:bodyPr/>
          <a:lstStyle/>
          <a:p>
            <a:fld id="{8B7BB1ED-96F8-4766-8E06-CEB213BD473A}" type="datetimeFigureOut">
              <a:rPr lang="en-GB" smtClean="0"/>
              <a:t>27/03/2019</a:t>
            </a:fld>
            <a:endParaRPr lang="en-GB"/>
          </a:p>
        </p:txBody>
      </p:sp>
      <p:sp>
        <p:nvSpPr>
          <p:cNvPr id="5" name="Footer Placeholder 4">
            <a:extLst>
              <a:ext uri="{FF2B5EF4-FFF2-40B4-BE49-F238E27FC236}">
                <a16:creationId xmlns:a16="http://schemas.microsoft.com/office/drawing/2014/main" id="{01DBE727-CE6E-4B83-AAE2-4E04A00599F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71CF962-E3D5-437A-A9CC-420FF0B7F9B2}"/>
              </a:ext>
            </a:extLst>
          </p:cNvPr>
          <p:cNvSpPr>
            <a:spLocks noGrp="1"/>
          </p:cNvSpPr>
          <p:nvPr>
            <p:ph type="sldNum" sz="quarter" idx="12"/>
          </p:nvPr>
        </p:nvSpPr>
        <p:spPr/>
        <p:txBody>
          <a:bodyPr/>
          <a:lstStyle/>
          <a:p>
            <a:fld id="{F3E5A74A-BF5D-4B99-BA33-72AA1FC62F2B}" type="slidenum">
              <a:rPr lang="en-GB" smtClean="0"/>
              <a:t>‹#›</a:t>
            </a:fld>
            <a:endParaRPr lang="en-GB"/>
          </a:p>
        </p:txBody>
      </p:sp>
    </p:spTree>
    <p:extLst>
      <p:ext uri="{BB962C8B-B14F-4D97-AF65-F5344CB8AC3E}">
        <p14:creationId xmlns:p14="http://schemas.microsoft.com/office/powerpoint/2010/main" val="490352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470E8-D898-44D1-887A-08C9FBCFDBC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E482BCD-B86D-4CD2-8798-CC59CF725C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12A14B6-B220-4EF7-A9D6-79014831E58E}"/>
              </a:ext>
            </a:extLst>
          </p:cNvPr>
          <p:cNvSpPr>
            <a:spLocks noGrp="1"/>
          </p:cNvSpPr>
          <p:nvPr>
            <p:ph type="dt" sz="half" idx="10"/>
          </p:nvPr>
        </p:nvSpPr>
        <p:spPr/>
        <p:txBody>
          <a:bodyPr/>
          <a:lstStyle/>
          <a:p>
            <a:fld id="{8B7BB1ED-96F8-4766-8E06-CEB213BD473A}" type="datetimeFigureOut">
              <a:rPr lang="en-GB" smtClean="0"/>
              <a:t>27/03/2019</a:t>
            </a:fld>
            <a:endParaRPr lang="en-GB"/>
          </a:p>
        </p:txBody>
      </p:sp>
      <p:sp>
        <p:nvSpPr>
          <p:cNvPr id="5" name="Footer Placeholder 4">
            <a:extLst>
              <a:ext uri="{FF2B5EF4-FFF2-40B4-BE49-F238E27FC236}">
                <a16:creationId xmlns:a16="http://schemas.microsoft.com/office/drawing/2014/main" id="{BDB04F8D-5165-4CD8-8680-D58C767A207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8097CD8-9138-424B-AD04-7174BAEDDE3E}"/>
              </a:ext>
            </a:extLst>
          </p:cNvPr>
          <p:cNvSpPr>
            <a:spLocks noGrp="1"/>
          </p:cNvSpPr>
          <p:nvPr>
            <p:ph type="sldNum" sz="quarter" idx="12"/>
          </p:nvPr>
        </p:nvSpPr>
        <p:spPr/>
        <p:txBody>
          <a:bodyPr/>
          <a:lstStyle/>
          <a:p>
            <a:fld id="{F3E5A74A-BF5D-4B99-BA33-72AA1FC62F2B}" type="slidenum">
              <a:rPr lang="en-GB" smtClean="0"/>
              <a:t>‹#›</a:t>
            </a:fld>
            <a:endParaRPr lang="en-GB"/>
          </a:p>
        </p:txBody>
      </p:sp>
    </p:spTree>
    <p:extLst>
      <p:ext uri="{BB962C8B-B14F-4D97-AF65-F5344CB8AC3E}">
        <p14:creationId xmlns:p14="http://schemas.microsoft.com/office/powerpoint/2010/main" val="2186625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3EAF34-E56A-4811-90AF-4B6B41B1BDE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F80A431-612C-4512-AB91-34A3310DDC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00FAE35-52AD-40BF-BE74-81D06E551E88}"/>
              </a:ext>
            </a:extLst>
          </p:cNvPr>
          <p:cNvSpPr>
            <a:spLocks noGrp="1"/>
          </p:cNvSpPr>
          <p:nvPr>
            <p:ph type="dt" sz="half" idx="10"/>
          </p:nvPr>
        </p:nvSpPr>
        <p:spPr/>
        <p:txBody>
          <a:bodyPr/>
          <a:lstStyle/>
          <a:p>
            <a:fld id="{8B7BB1ED-96F8-4766-8E06-CEB213BD473A}" type="datetimeFigureOut">
              <a:rPr lang="en-GB" smtClean="0"/>
              <a:t>27/03/2019</a:t>
            </a:fld>
            <a:endParaRPr lang="en-GB"/>
          </a:p>
        </p:txBody>
      </p:sp>
      <p:sp>
        <p:nvSpPr>
          <p:cNvPr id="5" name="Footer Placeholder 4">
            <a:extLst>
              <a:ext uri="{FF2B5EF4-FFF2-40B4-BE49-F238E27FC236}">
                <a16:creationId xmlns:a16="http://schemas.microsoft.com/office/drawing/2014/main" id="{6A83C4C9-BF4E-4C43-BE32-F4747F501B7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6E7F479-18D1-4BDF-9E54-1C6155A04CEA}"/>
              </a:ext>
            </a:extLst>
          </p:cNvPr>
          <p:cNvSpPr>
            <a:spLocks noGrp="1"/>
          </p:cNvSpPr>
          <p:nvPr>
            <p:ph type="sldNum" sz="quarter" idx="12"/>
          </p:nvPr>
        </p:nvSpPr>
        <p:spPr/>
        <p:txBody>
          <a:bodyPr/>
          <a:lstStyle/>
          <a:p>
            <a:fld id="{F3E5A74A-BF5D-4B99-BA33-72AA1FC62F2B}" type="slidenum">
              <a:rPr lang="en-GB" smtClean="0"/>
              <a:t>‹#›</a:t>
            </a:fld>
            <a:endParaRPr lang="en-GB"/>
          </a:p>
        </p:txBody>
      </p:sp>
    </p:spTree>
    <p:extLst>
      <p:ext uri="{BB962C8B-B14F-4D97-AF65-F5344CB8AC3E}">
        <p14:creationId xmlns:p14="http://schemas.microsoft.com/office/powerpoint/2010/main" val="1871888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2C342-80BF-468E-8446-87ADBE62BDA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96C3DA6-35CC-4E64-B04C-4AE456ED5E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CC2CD39-185D-4B10-8577-2AC892792F18}"/>
              </a:ext>
            </a:extLst>
          </p:cNvPr>
          <p:cNvSpPr>
            <a:spLocks noGrp="1"/>
          </p:cNvSpPr>
          <p:nvPr>
            <p:ph type="dt" sz="half" idx="10"/>
          </p:nvPr>
        </p:nvSpPr>
        <p:spPr/>
        <p:txBody>
          <a:bodyPr/>
          <a:lstStyle/>
          <a:p>
            <a:fld id="{8B7BB1ED-96F8-4766-8E06-CEB213BD473A}" type="datetimeFigureOut">
              <a:rPr lang="en-GB" smtClean="0"/>
              <a:t>27/03/2019</a:t>
            </a:fld>
            <a:endParaRPr lang="en-GB"/>
          </a:p>
        </p:txBody>
      </p:sp>
      <p:sp>
        <p:nvSpPr>
          <p:cNvPr id="5" name="Footer Placeholder 4">
            <a:extLst>
              <a:ext uri="{FF2B5EF4-FFF2-40B4-BE49-F238E27FC236}">
                <a16:creationId xmlns:a16="http://schemas.microsoft.com/office/drawing/2014/main" id="{C87B65D3-DA0D-43DE-9D27-7604D81AD2F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B0C6064-7C76-4F20-9FFA-008CF74802D9}"/>
              </a:ext>
            </a:extLst>
          </p:cNvPr>
          <p:cNvSpPr>
            <a:spLocks noGrp="1"/>
          </p:cNvSpPr>
          <p:nvPr>
            <p:ph type="sldNum" sz="quarter" idx="12"/>
          </p:nvPr>
        </p:nvSpPr>
        <p:spPr/>
        <p:txBody>
          <a:bodyPr/>
          <a:lstStyle/>
          <a:p>
            <a:fld id="{F3E5A74A-BF5D-4B99-BA33-72AA1FC62F2B}" type="slidenum">
              <a:rPr lang="en-GB" smtClean="0"/>
              <a:t>‹#›</a:t>
            </a:fld>
            <a:endParaRPr lang="en-GB"/>
          </a:p>
        </p:txBody>
      </p:sp>
    </p:spTree>
    <p:extLst>
      <p:ext uri="{BB962C8B-B14F-4D97-AF65-F5344CB8AC3E}">
        <p14:creationId xmlns:p14="http://schemas.microsoft.com/office/powerpoint/2010/main" val="960295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6E68B-98E8-4540-A2AE-7B7D55C168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3F67F93-8403-49A9-B49F-A4DFB1827E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B2E4D0-20A0-418E-A1A6-A13C287B7760}"/>
              </a:ext>
            </a:extLst>
          </p:cNvPr>
          <p:cNvSpPr>
            <a:spLocks noGrp="1"/>
          </p:cNvSpPr>
          <p:nvPr>
            <p:ph type="dt" sz="half" idx="10"/>
          </p:nvPr>
        </p:nvSpPr>
        <p:spPr/>
        <p:txBody>
          <a:bodyPr/>
          <a:lstStyle/>
          <a:p>
            <a:fld id="{8B7BB1ED-96F8-4766-8E06-CEB213BD473A}" type="datetimeFigureOut">
              <a:rPr lang="en-GB" smtClean="0"/>
              <a:t>27/03/2019</a:t>
            </a:fld>
            <a:endParaRPr lang="en-GB"/>
          </a:p>
        </p:txBody>
      </p:sp>
      <p:sp>
        <p:nvSpPr>
          <p:cNvPr id="5" name="Footer Placeholder 4">
            <a:extLst>
              <a:ext uri="{FF2B5EF4-FFF2-40B4-BE49-F238E27FC236}">
                <a16:creationId xmlns:a16="http://schemas.microsoft.com/office/drawing/2014/main" id="{971856BE-3609-45F9-B059-C343020F4EC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580659B-2C7A-473D-BCDE-861A24641CEF}"/>
              </a:ext>
            </a:extLst>
          </p:cNvPr>
          <p:cNvSpPr>
            <a:spLocks noGrp="1"/>
          </p:cNvSpPr>
          <p:nvPr>
            <p:ph type="sldNum" sz="quarter" idx="12"/>
          </p:nvPr>
        </p:nvSpPr>
        <p:spPr/>
        <p:txBody>
          <a:bodyPr/>
          <a:lstStyle/>
          <a:p>
            <a:fld id="{F3E5A74A-BF5D-4B99-BA33-72AA1FC62F2B}" type="slidenum">
              <a:rPr lang="en-GB" smtClean="0"/>
              <a:t>‹#›</a:t>
            </a:fld>
            <a:endParaRPr lang="en-GB"/>
          </a:p>
        </p:txBody>
      </p:sp>
    </p:spTree>
    <p:extLst>
      <p:ext uri="{BB962C8B-B14F-4D97-AF65-F5344CB8AC3E}">
        <p14:creationId xmlns:p14="http://schemas.microsoft.com/office/powerpoint/2010/main" val="2084193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AECFC-4347-49C1-97E8-CB2387E8124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506212F-8BD2-4BD3-8020-893FFD3CD3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558B968-447C-4C9D-8A5C-A95235B97C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6F0FE7C-F797-414E-8F3C-393CB3B768D5}"/>
              </a:ext>
            </a:extLst>
          </p:cNvPr>
          <p:cNvSpPr>
            <a:spLocks noGrp="1"/>
          </p:cNvSpPr>
          <p:nvPr>
            <p:ph type="dt" sz="half" idx="10"/>
          </p:nvPr>
        </p:nvSpPr>
        <p:spPr/>
        <p:txBody>
          <a:bodyPr/>
          <a:lstStyle/>
          <a:p>
            <a:fld id="{8B7BB1ED-96F8-4766-8E06-CEB213BD473A}" type="datetimeFigureOut">
              <a:rPr lang="en-GB" smtClean="0"/>
              <a:t>27/03/2019</a:t>
            </a:fld>
            <a:endParaRPr lang="en-GB"/>
          </a:p>
        </p:txBody>
      </p:sp>
      <p:sp>
        <p:nvSpPr>
          <p:cNvPr id="6" name="Footer Placeholder 5">
            <a:extLst>
              <a:ext uri="{FF2B5EF4-FFF2-40B4-BE49-F238E27FC236}">
                <a16:creationId xmlns:a16="http://schemas.microsoft.com/office/drawing/2014/main" id="{7AB2D047-C136-4A63-AC34-BF7AEAC81F6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4C2D98E-032D-4F09-BDF6-2E7C7927C847}"/>
              </a:ext>
            </a:extLst>
          </p:cNvPr>
          <p:cNvSpPr>
            <a:spLocks noGrp="1"/>
          </p:cNvSpPr>
          <p:nvPr>
            <p:ph type="sldNum" sz="quarter" idx="12"/>
          </p:nvPr>
        </p:nvSpPr>
        <p:spPr/>
        <p:txBody>
          <a:bodyPr/>
          <a:lstStyle/>
          <a:p>
            <a:fld id="{F3E5A74A-BF5D-4B99-BA33-72AA1FC62F2B}" type="slidenum">
              <a:rPr lang="en-GB" smtClean="0"/>
              <a:t>‹#›</a:t>
            </a:fld>
            <a:endParaRPr lang="en-GB"/>
          </a:p>
        </p:txBody>
      </p:sp>
    </p:spTree>
    <p:extLst>
      <p:ext uri="{BB962C8B-B14F-4D97-AF65-F5344CB8AC3E}">
        <p14:creationId xmlns:p14="http://schemas.microsoft.com/office/powerpoint/2010/main" val="2767837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70FCD-815B-4A7A-9051-673BBD64E42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07E66AD-C587-4642-AC83-927EEE3A29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4A56F7-3E7E-4528-BC3F-08504735F1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293C44C-0E44-4814-8543-157F019985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B30DE9-B073-40A5-BA15-56AAC5FCB2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EE8B55B-A443-429F-BC1D-1B67FF9D2A08}"/>
              </a:ext>
            </a:extLst>
          </p:cNvPr>
          <p:cNvSpPr>
            <a:spLocks noGrp="1"/>
          </p:cNvSpPr>
          <p:nvPr>
            <p:ph type="dt" sz="half" idx="10"/>
          </p:nvPr>
        </p:nvSpPr>
        <p:spPr/>
        <p:txBody>
          <a:bodyPr/>
          <a:lstStyle/>
          <a:p>
            <a:fld id="{8B7BB1ED-96F8-4766-8E06-CEB213BD473A}" type="datetimeFigureOut">
              <a:rPr lang="en-GB" smtClean="0"/>
              <a:t>27/03/2019</a:t>
            </a:fld>
            <a:endParaRPr lang="en-GB"/>
          </a:p>
        </p:txBody>
      </p:sp>
      <p:sp>
        <p:nvSpPr>
          <p:cNvPr id="8" name="Footer Placeholder 7">
            <a:extLst>
              <a:ext uri="{FF2B5EF4-FFF2-40B4-BE49-F238E27FC236}">
                <a16:creationId xmlns:a16="http://schemas.microsoft.com/office/drawing/2014/main" id="{04B37A3A-3F6C-43AA-8296-7A94CE0E13D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08D049A-7D52-4B8B-828F-B10379E93871}"/>
              </a:ext>
            </a:extLst>
          </p:cNvPr>
          <p:cNvSpPr>
            <a:spLocks noGrp="1"/>
          </p:cNvSpPr>
          <p:nvPr>
            <p:ph type="sldNum" sz="quarter" idx="12"/>
          </p:nvPr>
        </p:nvSpPr>
        <p:spPr/>
        <p:txBody>
          <a:bodyPr/>
          <a:lstStyle/>
          <a:p>
            <a:fld id="{F3E5A74A-BF5D-4B99-BA33-72AA1FC62F2B}" type="slidenum">
              <a:rPr lang="en-GB" smtClean="0"/>
              <a:t>‹#›</a:t>
            </a:fld>
            <a:endParaRPr lang="en-GB"/>
          </a:p>
        </p:txBody>
      </p:sp>
    </p:spTree>
    <p:extLst>
      <p:ext uri="{BB962C8B-B14F-4D97-AF65-F5344CB8AC3E}">
        <p14:creationId xmlns:p14="http://schemas.microsoft.com/office/powerpoint/2010/main" val="2788413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2986A-8E7F-4BCA-B357-0C0B4BB5288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6970910-84AE-4764-9174-E8E5E849DB2B}"/>
              </a:ext>
            </a:extLst>
          </p:cNvPr>
          <p:cNvSpPr>
            <a:spLocks noGrp="1"/>
          </p:cNvSpPr>
          <p:nvPr>
            <p:ph type="dt" sz="half" idx="10"/>
          </p:nvPr>
        </p:nvSpPr>
        <p:spPr/>
        <p:txBody>
          <a:bodyPr/>
          <a:lstStyle/>
          <a:p>
            <a:fld id="{8B7BB1ED-96F8-4766-8E06-CEB213BD473A}" type="datetimeFigureOut">
              <a:rPr lang="en-GB" smtClean="0"/>
              <a:t>27/03/2019</a:t>
            </a:fld>
            <a:endParaRPr lang="en-GB"/>
          </a:p>
        </p:txBody>
      </p:sp>
      <p:sp>
        <p:nvSpPr>
          <p:cNvPr id="4" name="Footer Placeholder 3">
            <a:extLst>
              <a:ext uri="{FF2B5EF4-FFF2-40B4-BE49-F238E27FC236}">
                <a16:creationId xmlns:a16="http://schemas.microsoft.com/office/drawing/2014/main" id="{E8678AAE-D306-40E0-953B-A8DE04619AB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644B16E-4213-41AD-8E06-CB87A74E0EB7}"/>
              </a:ext>
            </a:extLst>
          </p:cNvPr>
          <p:cNvSpPr>
            <a:spLocks noGrp="1"/>
          </p:cNvSpPr>
          <p:nvPr>
            <p:ph type="sldNum" sz="quarter" idx="12"/>
          </p:nvPr>
        </p:nvSpPr>
        <p:spPr/>
        <p:txBody>
          <a:bodyPr/>
          <a:lstStyle/>
          <a:p>
            <a:fld id="{F3E5A74A-BF5D-4B99-BA33-72AA1FC62F2B}" type="slidenum">
              <a:rPr lang="en-GB" smtClean="0"/>
              <a:t>‹#›</a:t>
            </a:fld>
            <a:endParaRPr lang="en-GB"/>
          </a:p>
        </p:txBody>
      </p:sp>
    </p:spTree>
    <p:extLst>
      <p:ext uri="{BB962C8B-B14F-4D97-AF65-F5344CB8AC3E}">
        <p14:creationId xmlns:p14="http://schemas.microsoft.com/office/powerpoint/2010/main" val="1901383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F9E15B-6694-41E9-A582-D2D06F451C51}"/>
              </a:ext>
            </a:extLst>
          </p:cNvPr>
          <p:cNvSpPr>
            <a:spLocks noGrp="1"/>
          </p:cNvSpPr>
          <p:nvPr>
            <p:ph type="dt" sz="half" idx="10"/>
          </p:nvPr>
        </p:nvSpPr>
        <p:spPr/>
        <p:txBody>
          <a:bodyPr/>
          <a:lstStyle/>
          <a:p>
            <a:fld id="{8B7BB1ED-96F8-4766-8E06-CEB213BD473A}" type="datetimeFigureOut">
              <a:rPr lang="en-GB" smtClean="0"/>
              <a:t>27/03/2019</a:t>
            </a:fld>
            <a:endParaRPr lang="en-GB"/>
          </a:p>
        </p:txBody>
      </p:sp>
      <p:sp>
        <p:nvSpPr>
          <p:cNvPr id="3" name="Footer Placeholder 2">
            <a:extLst>
              <a:ext uri="{FF2B5EF4-FFF2-40B4-BE49-F238E27FC236}">
                <a16:creationId xmlns:a16="http://schemas.microsoft.com/office/drawing/2014/main" id="{C55773C0-8F99-48FB-8DD7-530ED450C71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331A779-CC9F-4E4B-B971-14C4E4ACE880}"/>
              </a:ext>
            </a:extLst>
          </p:cNvPr>
          <p:cNvSpPr>
            <a:spLocks noGrp="1"/>
          </p:cNvSpPr>
          <p:nvPr>
            <p:ph type="sldNum" sz="quarter" idx="12"/>
          </p:nvPr>
        </p:nvSpPr>
        <p:spPr/>
        <p:txBody>
          <a:bodyPr/>
          <a:lstStyle/>
          <a:p>
            <a:fld id="{F3E5A74A-BF5D-4B99-BA33-72AA1FC62F2B}" type="slidenum">
              <a:rPr lang="en-GB" smtClean="0"/>
              <a:t>‹#›</a:t>
            </a:fld>
            <a:endParaRPr lang="en-GB"/>
          </a:p>
        </p:txBody>
      </p:sp>
    </p:spTree>
    <p:extLst>
      <p:ext uri="{BB962C8B-B14F-4D97-AF65-F5344CB8AC3E}">
        <p14:creationId xmlns:p14="http://schemas.microsoft.com/office/powerpoint/2010/main" val="1887722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8F5AE-EDBD-4407-9B7D-7E5CE16017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89792D2-DA46-4679-A184-0641C597E2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0AC8DEE-8BF3-417F-8CA8-45E9899252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EA390C-1D37-4895-AB38-31842210F35B}"/>
              </a:ext>
            </a:extLst>
          </p:cNvPr>
          <p:cNvSpPr>
            <a:spLocks noGrp="1"/>
          </p:cNvSpPr>
          <p:nvPr>
            <p:ph type="dt" sz="half" idx="10"/>
          </p:nvPr>
        </p:nvSpPr>
        <p:spPr/>
        <p:txBody>
          <a:bodyPr/>
          <a:lstStyle/>
          <a:p>
            <a:fld id="{8B7BB1ED-96F8-4766-8E06-CEB213BD473A}" type="datetimeFigureOut">
              <a:rPr lang="en-GB" smtClean="0"/>
              <a:t>27/03/2019</a:t>
            </a:fld>
            <a:endParaRPr lang="en-GB"/>
          </a:p>
        </p:txBody>
      </p:sp>
      <p:sp>
        <p:nvSpPr>
          <p:cNvPr id="6" name="Footer Placeholder 5">
            <a:extLst>
              <a:ext uri="{FF2B5EF4-FFF2-40B4-BE49-F238E27FC236}">
                <a16:creationId xmlns:a16="http://schemas.microsoft.com/office/drawing/2014/main" id="{FAD77157-DCE5-4E2E-A57D-FC58BB56136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92E0625-B3E7-4BA8-B881-A119BBCFA463}"/>
              </a:ext>
            </a:extLst>
          </p:cNvPr>
          <p:cNvSpPr>
            <a:spLocks noGrp="1"/>
          </p:cNvSpPr>
          <p:nvPr>
            <p:ph type="sldNum" sz="quarter" idx="12"/>
          </p:nvPr>
        </p:nvSpPr>
        <p:spPr/>
        <p:txBody>
          <a:bodyPr/>
          <a:lstStyle/>
          <a:p>
            <a:fld id="{F3E5A74A-BF5D-4B99-BA33-72AA1FC62F2B}" type="slidenum">
              <a:rPr lang="en-GB" smtClean="0"/>
              <a:t>‹#›</a:t>
            </a:fld>
            <a:endParaRPr lang="en-GB"/>
          </a:p>
        </p:txBody>
      </p:sp>
    </p:spTree>
    <p:extLst>
      <p:ext uri="{BB962C8B-B14F-4D97-AF65-F5344CB8AC3E}">
        <p14:creationId xmlns:p14="http://schemas.microsoft.com/office/powerpoint/2010/main" val="2894940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A4F7C-7BDA-474C-8A21-A9525CBDF6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7E1398F-EA63-42C8-8C8E-34EB50751A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94835E0-9B26-42D7-BADA-E61771EA7B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1A54CB-7684-4EB1-A0FC-F4FA9BC3CEB2}"/>
              </a:ext>
            </a:extLst>
          </p:cNvPr>
          <p:cNvSpPr>
            <a:spLocks noGrp="1"/>
          </p:cNvSpPr>
          <p:nvPr>
            <p:ph type="dt" sz="half" idx="10"/>
          </p:nvPr>
        </p:nvSpPr>
        <p:spPr/>
        <p:txBody>
          <a:bodyPr/>
          <a:lstStyle/>
          <a:p>
            <a:fld id="{8B7BB1ED-96F8-4766-8E06-CEB213BD473A}" type="datetimeFigureOut">
              <a:rPr lang="en-GB" smtClean="0"/>
              <a:t>27/03/2019</a:t>
            </a:fld>
            <a:endParaRPr lang="en-GB"/>
          </a:p>
        </p:txBody>
      </p:sp>
      <p:sp>
        <p:nvSpPr>
          <p:cNvPr id="6" name="Footer Placeholder 5">
            <a:extLst>
              <a:ext uri="{FF2B5EF4-FFF2-40B4-BE49-F238E27FC236}">
                <a16:creationId xmlns:a16="http://schemas.microsoft.com/office/drawing/2014/main" id="{83232D27-9313-48F2-A2FC-CAA3802EFBB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3CA9E0F-1552-45DB-AB00-DC6FC9A2A7AC}"/>
              </a:ext>
            </a:extLst>
          </p:cNvPr>
          <p:cNvSpPr>
            <a:spLocks noGrp="1"/>
          </p:cNvSpPr>
          <p:nvPr>
            <p:ph type="sldNum" sz="quarter" idx="12"/>
          </p:nvPr>
        </p:nvSpPr>
        <p:spPr/>
        <p:txBody>
          <a:bodyPr/>
          <a:lstStyle/>
          <a:p>
            <a:fld id="{F3E5A74A-BF5D-4B99-BA33-72AA1FC62F2B}" type="slidenum">
              <a:rPr lang="en-GB" smtClean="0"/>
              <a:t>‹#›</a:t>
            </a:fld>
            <a:endParaRPr lang="en-GB"/>
          </a:p>
        </p:txBody>
      </p:sp>
    </p:spTree>
    <p:extLst>
      <p:ext uri="{BB962C8B-B14F-4D97-AF65-F5344CB8AC3E}">
        <p14:creationId xmlns:p14="http://schemas.microsoft.com/office/powerpoint/2010/main" val="1982195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93ADB7-EF87-441C-9AB8-99F83C7AE7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BEF3EE1-C117-4B74-A134-DAD11C4F39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BA8E529-99DE-44DD-BE0F-9254D2D859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7BB1ED-96F8-4766-8E06-CEB213BD473A}" type="datetimeFigureOut">
              <a:rPr lang="en-GB" smtClean="0"/>
              <a:t>27/03/2019</a:t>
            </a:fld>
            <a:endParaRPr lang="en-GB"/>
          </a:p>
        </p:txBody>
      </p:sp>
      <p:sp>
        <p:nvSpPr>
          <p:cNvPr id="5" name="Footer Placeholder 4">
            <a:extLst>
              <a:ext uri="{FF2B5EF4-FFF2-40B4-BE49-F238E27FC236}">
                <a16:creationId xmlns:a16="http://schemas.microsoft.com/office/drawing/2014/main" id="{72B782B4-6EF6-4133-A8CA-EB4FFF7419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F335919-72A1-435C-8E3C-CCFCF5812A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E5A74A-BF5D-4B99-BA33-72AA1FC62F2B}" type="slidenum">
              <a:rPr lang="en-GB" smtClean="0"/>
              <a:t>‹#›</a:t>
            </a:fld>
            <a:endParaRPr lang="en-GB"/>
          </a:p>
        </p:txBody>
      </p:sp>
    </p:spTree>
    <p:extLst>
      <p:ext uri="{BB962C8B-B14F-4D97-AF65-F5344CB8AC3E}">
        <p14:creationId xmlns:p14="http://schemas.microsoft.com/office/powerpoint/2010/main" val="31347047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k.chalmers@napier.ac.u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commons.wikimedia.org/wiki/File:Dundee_Tay_Bridge01_2008-04-03.jpg" TargetMode="Externa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ferekk.deviantart.com/art/Engineer-sketch-282696198" TargetMode="External"/><Relationship Id="rId2" Type="http://schemas.openxmlformats.org/officeDocument/2006/relationships/image" Target="../media/image2.jpeg"/><Relationship Id="rId1" Type="http://schemas.openxmlformats.org/officeDocument/2006/relationships/slideLayout" Target="../slideLayouts/slideLayout4.xml"/><Relationship Id="rId4" Type="http://schemas.openxmlformats.org/officeDocument/2006/relationships/hyperlink" Target="https://creativecommons.org/licenses/by-sa/3.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asbaquez.blogspot.com/2011_06_13_archive.html" TargetMode="External"/><Relationship Id="rId2" Type="http://schemas.openxmlformats.org/officeDocument/2006/relationships/image" Target="../media/image3.jpeg"/><Relationship Id="rId1" Type="http://schemas.openxmlformats.org/officeDocument/2006/relationships/slideLayout" Target="../slideLayouts/slideLayout4.xml"/><Relationship Id="rId4" Type="http://schemas.openxmlformats.org/officeDocument/2006/relationships/hyperlink" Target="https://creativecommons.org/licenses/by-sa/3.0/"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3443A-7C39-43B4-B78E-A81A0BBE1B79}"/>
              </a:ext>
            </a:extLst>
          </p:cNvPr>
          <p:cNvSpPr>
            <a:spLocks noGrp="1"/>
          </p:cNvSpPr>
          <p:nvPr>
            <p:ph type="ctrTitle"/>
          </p:nvPr>
        </p:nvSpPr>
        <p:spPr/>
        <p:txBody>
          <a:bodyPr/>
          <a:lstStyle/>
          <a:p>
            <a:r>
              <a:rPr lang="en-GB" dirty="0"/>
              <a:t>Ethics and Professionalism</a:t>
            </a:r>
          </a:p>
        </p:txBody>
      </p:sp>
      <p:sp>
        <p:nvSpPr>
          <p:cNvPr id="3" name="Subtitle 2">
            <a:extLst>
              <a:ext uri="{FF2B5EF4-FFF2-40B4-BE49-F238E27FC236}">
                <a16:creationId xmlns:a16="http://schemas.microsoft.com/office/drawing/2014/main" id="{AA9B3EC8-078B-4DE8-A7A8-C5140C128433}"/>
              </a:ext>
            </a:extLst>
          </p:cNvPr>
          <p:cNvSpPr>
            <a:spLocks noGrp="1"/>
          </p:cNvSpPr>
          <p:nvPr>
            <p:ph type="subTitle" idx="1"/>
          </p:nvPr>
        </p:nvSpPr>
        <p:spPr/>
        <p:txBody>
          <a:bodyPr/>
          <a:lstStyle/>
          <a:p>
            <a:r>
              <a:rPr lang="en-GB" dirty="0"/>
              <a:t>SET08103 Software Engineering Methods</a:t>
            </a:r>
          </a:p>
          <a:p>
            <a:r>
              <a:rPr lang="en-GB" dirty="0"/>
              <a:t>Dr Kevin Chalmers</a:t>
            </a:r>
          </a:p>
          <a:p>
            <a:r>
              <a:rPr lang="en-GB" dirty="0">
                <a:hlinkClick r:id="rId2"/>
              </a:rPr>
              <a:t>k.chalmers@napier.ac.uk</a:t>
            </a:r>
            <a:r>
              <a:rPr lang="en-GB" dirty="0"/>
              <a:t> </a:t>
            </a:r>
          </a:p>
        </p:txBody>
      </p:sp>
    </p:spTree>
    <p:extLst>
      <p:ext uri="{BB962C8B-B14F-4D97-AF65-F5344CB8AC3E}">
        <p14:creationId xmlns:p14="http://schemas.microsoft.com/office/powerpoint/2010/main" val="314978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C0852-F698-4F0A-95C0-DCF50609804B}"/>
              </a:ext>
            </a:extLst>
          </p:cNvPr>
          <p:cNvSpPr>
            <a:spLocks noGrp="1"/>
          </p:cNvSpPr>
          <p:nvPr>
            <p:ph type="title"/>
          </p:nvPr>
        </p:nvSpPr>
        <p:spPr/>
        <p:txBody>
          <a:bodyPr/>
          <a:lstStyle/>
          <a:p>
            <a:r>
              <a:rPr lang="en-GB" dirty="0"/>
              <a:t>General Ethical Principles</a:t>
            </a:r>
          </a:p>
        </p:txBody>
      </p:sp>
      <p:sp>
        <p:nvSpPr>
          <p:cNvPr id="3" name="Content Placeholder 2">
            <a:extLst>
              <a:ext uri="{FF2B5EF4-FFF2-40B4-BE49-F238E27FC236}">
                <a16:creationId xmlns:a16="http://schemas.microsoft.com/office/drawing/2014/main" id="{25F24481-902F-4B78-8872-465932C49F83}"/>
              </a:ext>
            </a:extLst>
          </p:cNvPr>
          <p:cNvSpPr>
            <a:spLocks noGrp="1"/>
          </p:cNvSpPr>
          <p:nvPr>
            <p:ph idx="1"/>
          </p:nvPr>
        </p:nvSpPr>
        <p:spPr/>
        <p:txBody>
          <a:bodyPr/>
          <a:lstStyle/>
          <a:p>
            <a:pPr marL="0" indent="0">
              <a:buNone/>
            </a:pPr>
            <a:r>
              <a:rPr lang="en-GB" dirty="0"/>
              <a:t>1. Contribute to society and to human well-being, acknowledging that all people are stakeholders in computing.</a:t>
            </a:r>
          </a:p>
          <a:p>
            <a:pPr marL="0" indent="0">
              <a:buNone/>
            </a:pPr>
            <a:r>
              <a:rPr lang="en-GB" dirty="0"/>
              <a:t>2. Avoid harm.</a:t>
            </a:r>
          </a:p>
          <a:p>
            <a:pPr marL="0" indent="0">
              <a:buNone/>
            </a:pPr>
            <a:r>
              <a:rPr lang="en-GB" dirty="0"/>
              <a:t>3. Be honest and trustworthy.</a:t>
            </a:r>
          </a:p>
          <a:p>
            <a:pPr marL="0" indent="0">
              <a:buNone/>
            </a:pPr>
            <a:r>
              <a:rPr lang="en-GB" dirty="0"/>
              <a:t>4. Be fair and take action not to discriminate.</a:t>
            </a:r>
          </a:p>
          <a:p>
            <a:pPr marL="0" indent="0">
              <a:buNone/>
            </a:pPr>
            <a:r>
              <a:rPr lang="en-GB" dirty="0"/>
              <a:t>5. Respect the work required to produce new ideas, inventions, creative works, and computing </a:t>
            </a:r>
            <a:r>
              <a:rPr lang="en-GB" dirty="0" err="1"/>
              <a:t>artifacts</a:t>
            </a:r>
            <a:r>
              <a:rPr lang="en-GB" dirty="0"/>
              <a:t>.</a:t>
            </a:r>
          </a:p>
          <a:p>
            <a:pPr marL="0" indent="0">
              <a:buNone/>
            </a:pPr>
            <a:r>
              <a:rPr lang="en-GB" dirty="0"/>
              <a:t>6. Respect privacy.</a:t>
            </a:r>
          </a:p>
          <a:p>
            <a:pPr marL="0" indent="0">
              <a:buNone/>
            </a:pPr>
            <a:r>
              <a:rPr lang="en-GB" dirty="0"/>
              <a:t>7. </a:t>
            </a:r>
            <a:r>
              <a:rPr lang="en-GB" dirty="0" err="1"/>
              <a:t>Honor</a:t>
            </a:r>
            <a:r>
              <a:rPr lang="en-GB" dirty="0"/>
              <a:t> confidentiality.</a:t>
            </a:r>
          </a:p>
        </p:txBody>
      </p:sp>
    </p:spTree>
    <p:extLst>
      <p:ext uri="{BB962C8B-B14F-4D97-AF65-F5344CB8AC3E}">
        <p14:creationId xmlns:p14="http://schemas.microsoft.com/office/powerpoint/2010/main" val="3788427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3137E-C6F4-4DBC-9F6E-A0EB01F753BA}"/>
              </a:ext>
            </a:extLst>
          </p:cNvPr>
          <p:cNvSpPr>
            <a:spLocks noGrp="1"/>
          </p:cNvSpPr>
          <p:nvPr>
            <p:ph type="title"/>
          </p:nvPr>
        </p:nvSpPr>
        <p:spPr/>
        <p:txBody>
          <a:bodyPr/>
          <a:lstStyle/>
          <a:p>
            <a:r>
              <a:rPr lang="en-GB" dirty="0"/>
              <a:t>Professional Responsibilities</a:t>
            </a:r>
          </a:p>
        </p:txBody>
      </p:sp>
      <p:sp>
        <p:nvSpPr>
          <p:cNvPr id="3" name="Content Placeholder 2">
            <a:extLst>
              <a:ext uri="{FF2B5EF4-FFF2-40B4-BE49-F238E27FC236}">
                <a16:creationId xmlns:a16="http://schemas.microsoft.com/office/drawing/2014/main" id="{B9E09FD9-BF57-40DB-BD0D-5DCFFB0ADFAB}"/>
              </a:ext>
            </a:extLst>
          </p:cNvPr>
          <p:cNvSpPr>
            <a:spLocks noGrp="1"/>
          </p:cNvSpPr>
          <p:nvPr>
            <p:ph idx="1"/>
          </p:nvPr>
        </p:nvSpPr>
        <p:spPr/>
        <p:txBody>
          <a:bodyPr>
            <a:normAutofit fontScale="77500" lnSpcReduction="20000"/>
          </a:bodyPr>
          <a:lstStyle/>
          <a:p>
            <a:pPr marL="0" indent="0">
              <a:buNone/>
            </a:pPr>
            <a:r>
              <a:rPr lang="en-GB" dirty="0"/>
              <a:t>1. Strive to achieve high quality in both the processes and products of professional work.</a:t>
            </a:r>
          </a:p>
          <a:p>
            <a:pPr marL="0" indent="0">
              <a:buNone/>
            </a:pPr>
            <a:r>
              <a:rPr lang="en-GB" dirty="0"/>
              <a:t>2. Maintain high standards of professional competence, conduct, and ethical practice.</a:t>
            </a:r>
          </a:p>
          <a:p>
            <a:pPr marL="0" indent="0">
              <a:buNone/>
            </a:pPr>
            <a:r>
              <a:rPr lang="en-GB" dirty="0"/>
              <a:t>3. Know and respect existing rules pertaining to professional work.</a:t>
            </a:r>
          </a:p>
          <a:p>
            <a:pPr marL="0" indent="0">
              <a:buNone/>
            </a:pPr>
            <a:r>
              <a:rPr lang="en-GB" dirty="0"/>
              <a:t>4. Accept and provide appropriate professional review.</a:t>
            </a:r>
          </a:p>
          <a:p>
            <a:pPr marL="0" indent="0">
              <a:buNone/>
            </a:pPr>
            <a:r>
              <a:rPr lang="en-GB" dirty="0"/>
              <a:t>5. Give comprehensive and thorough evaluations of computer systems and their impacts, including analysis of possible risks.</a:t>
            </a:r>
          </a:p>
          <a:p>
            <a:pPr marL="0" indent="0">
              <a:buNone/>
            </a:pPr>
            <a:r>
              <a:rPr lang="en-GB" dirty="0"/>
              <a:t>6. Perform work only in areas of competence.</a:t>
            </a:r>
          </a:p>
          <a:p>
            <a:pPr marL="0" indent="0">
              <a:buNone/>
            </a:pPr>
            <a:r>
              <a:rPr lang="en-GB" dirty="0"/>
              <a:t>7. Foster public awareness and understanding of computing, related technologies, and their consequences.</a:t>
            </a:r>
          </a:p>
          <a:p>
            <a:pPr marL="0" indent="0">
              <a:buNone/>
            </a:pPr>
            <a:r>
              <a:rPr lang="en-GB" dirty="0"/>
              <a:t>8. Access computing and communication resources only when authorized or when compelled by the public good.</a:t>
            </a:r>
          </a:p>
          <a:p>
            <a:pPr marL="0" indent="0">
              <a:buNone/>
            </a:pPr>
            <a:r>
              <a:rPr lang="en-GB" dirty="0"/>
              <a:t>9. Design and implement systems that are robustly and </a:t>
            </a:r>
            <a:r>
              <a:rPr lang="en-GB" dirty="0" err="1"/>
              <a:t>usably</a:t>
            </a:r>
            <a:r>
              <a:rPr lang="en-GB" dirty="0"/>
              <a:t> secure.</a:t>
            </a:r>
          </a:p>
        </p:txBody>
      </p:sp>
    </p:spTree>
    <p:extLst>
      <p:ext uri="{BB962C8B-B14F-4D97-AF65-F5344CB8AC3E}">
        <p14:creationId xmlns:p14="http://schemas.microsoft.com/office/powerpoint/2010/main" val="3306750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58B54-D4A9-4490-8E06-18277AA9EC47}"/>
              </a:ext>
            </a:extLst>
          </p:cNvPr>
          <p:cNvSpPr>
            <a:spLocks noGrp="1"/>
          </p:cNvSpPr>
          <p:nvPr>
            <p:ph type="title"/>
          </p:nvPr>
        </p:nvSpPr>
        <p:spPr/>
        <p:txBody>
          <a:bodyPr/>
          <a:lstStyle/>
          <a:p>
            <a:r>
              <a:rPr lang="en-GB" dirty="0"/>
              <a:t>Professional Leadership Principles</a:t>
            </a:r>
          </a:p>
        </p:txBody>
      </p:sp>
      <p:sp>
        <p:nvSpPr>
          <p:cNvPr id="3" name="Content Placeholder 2">
            <a:extLst>
              <a:ext uri="{FF2B5EF4-FFF2-40B4-BE49-F238E27FC236}">
                <a16:creationId xmlns:a16="http://schemas.microsoft.com/office/drawing/2014/main" id="{6B529F8D-1483-401B-9CBC-78707253C70A}"/>
              </a:ext>
            </a:extLst>
          </p:cNvPr>
          <p:cNvSpPr>
            <a:spLocks noGrp="1"/>
          </p:cNvSpPr>
          <p:nvPr>
            <p:ph idx="1"/>
          </p:nvPr>
        </p:nvSpPr>
        <p:spPr/>
        <p:txBody>
          <a:bodyPr>
            <a:normAutofit fontScale="92500" lnSpcReduction="20000"/>
          </a:bodyPr>
          <a:lstStyle/>
          <a:p>
            <a:pPr marL="0" indent="0">
              <a:buNone/>
            </a:pPr>
            <a:r>
              <a:rPr lang="en-GB" dirty="0"/>
              <a:t>1. Ensure that the public good is the central concern during all professional computing work.</a:t>
            </a:r>
          </a:p>
          <a:p>
            <a:pPr marL="0" indent="0">
              <a:buNone/>
            </a:pPr>
            <a:r>
              <a:rPr lang="en-GB" dirty="0"/>
              <a:t>2. Articulate, encourage acceptance of, and evaluate </a:t>
            </a:r>
            <a:r>
              <a:rPr lang="en-GB" dirty="0" err="1"/>
              <a:t>fulfillment</a:t>
            </a:r>
            <a:r>
              <a:rPr lang="en-GB" dirty="0"/>
              <a:t> of social responsibilities by members of the organization or group.</a:t>
            </a:r>
          </a:p>
          <a:p>
            <a:pPr marL="0" indent="0">
              <a:buNone/>
            </a:pPr>
            <a:r>
              <a:rPr lang="en-GB" dirty="0"/>
              <a:t>3. Manage personnel and resources to enhance the quality of working life.</a:t>
            </a:r>
          </a:p>
          <a:p>
            <a:pPr marL="0" indent="0">
              <a:buNone/>
            </a:pPr>
            <a:r>
              <a:rPr lang="en-GB" dirty="0"/>
              <a:t>4. Articulate, apply, and support policies and processes that reflect the principles of the Code.</a:t>
            </a:r>
          </a:p>
          <a:p>
            <a:pPr marL="0" indent="0">
              <a:buNone/>
            </a:pPr>
            <a:r>
              <a:rPr lang="en-GB" dirty="0"/>
              <a:t>5. Create opportunities for members of the organization or group to grow as professionals.</a:t>
            </a:r>
          </a:p>
          <a:p>
            <a:pPr marL="0" indent="0">
              <a:buNone/>
            </a:pPr>
            <a:r>
              <a:rPr lang="en-GB" dirty="0"/>
              <a:t>6. Use care when modifying or retiring systems.</a:t>
            </a:r>
          </a:p>
          <a:p>
            <a:pPr marL="0" indent="0">
              <a:buNone/>
            </a:pPr>
            <a:r>
              <a:rPr lang="en-GB" dirty="0"/>
              <a:t>7. Recognize and take special care of systems that become integrated into the infrastructure of society.</a:t>
            </a:r>
          </a:p>
        </p:txBody>
      </p:sp>
    </p:spTree>
    <p:extLst>
      <p:ext uri="{BB962C8B-B14F-4D97-AF65-F5344CB8AC3E}">
        <p14:creationId xmlns:p14="http://schemas.microsoft.com/office/powerpoint/2010/main" val="166373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C0852-F698-4F0A-95C0-DCF50609804B}"/>
              </a:ext>
            </a:extLst>
          </p:cNvPr>
          <p:cNvSpPr>
            <a:spLocks noGrp="1"/>
          </p:cNvSpPr>
          <p:nvPr>
            <p:ph type="title"/>
          </p:nvPr>
        </p:nvSpPr>
        <p:spPr/>
        <p:txBody>
          <a:bodyPr/>
          <a:lstStyle/>
          <a:p>
            <a:r>
              <a:rPr lang="en-GB" dirty="0"/>
              <a:t>Compliance with the Code</a:t>
            </a:r>
          </a:p>
        </p:txBody>
      </p:sp>
      <p:sp>
        <p:nvSpPr>
          <p:cNvPr id="3" name="Content Placeholder 2">
            <a:extLst>
              <a:ext uri="{FF2B5EF4-FFF2-40B4-BE49-F238E27FC236}">
                <a16:creationId xmlns:a16="http://schemas.microsoft.com/office/drawing/2014/main" id="{25F24481-902F-4B78-8872-465932C49F83}"/>
              </a:ext>
            </a:extLst>
          </p:cNvPr>
          <p:cNvSpPr>
            <a:spLocks noGrp="1"/>
          </p:cNvSpPr>
          <p:nvPr>
            <p:ph idx="1"/>
          </p:nvPr>
        </p:nvSpPr>
        <p:spPr/>
        <p:txBody>
          <a:bodyPr/>
          <a:lstStyle/>
          <a:p>
            <a:pPr marL="0" indent="0">
              <a:buNone/>
            </a:pPr>
            <a:r>
              <a:rPr lang="en-GB" dirty="0"/>
              <a:t>1. Uphold, promote, and respect the principles of the Code.</a:t>
            </a:r>
          </a:p>
          <a:p>
            <a:pPr marL="0" indent="0">
              <a:buNone/>
            </a:pPr>
            <a:endParaRPr lang="en-GB" dirty="0"/>
          </a:p>
          <a:p>
            <a:pPr marL="0" indent="0">
              <a:buNone/>
            </a:pPr>
            <a:r>
              <a:rPr lang="en-GB" dirty="0"/>
              <a:t>2. Treat violations of the Code as inconsistent with membership in the ACM.</a:t>
            </a:r>
          </a:p>
        </p:txBody>
      </p:sp>
    </p:spTree>
    <p:extLst>
      <p:ext uri="{BB962C8B-B14F-4D97-AF65-F5344CB8AC3E}">
        <p14:creationId xmlns:p14="http://schemas.microsoft.com/office/powerpoint/2010/main" val="2878130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77FADA-3B16-43C5-B376-E4BCAE822C27}"/>
              </a:ext>
            </a:extLst>
          </p:cNvPr>
          <p:cNvSpPr>
            <a:spLocks noGrp="1"/>
          </p:cNvSpPr>
          <p:nvPr>
            <p:ph type="title"/>
          </p:nvPr>
        </p:nvSpPr>
        <p:spPr/>
        <p:txBody>
          <a:bodyPr/>
          <a:lstStyle/>
          <a:p>
            <a:r>
              <a:rPr lang="en-GB" dirty="0"/>
              <a:t>Code of Conduct</a:t>
            </a:r>
          </a:p>
        </p:txBody>
      </p:sp>
      <p:sp>
        <p:nvSpPr>
          <p:cNvPr id="5" name="Text Placeholder 4">
            <a:extLst>
              <a:ext uri="{FF2B5EF4-FFF2-40B4-BE49-F238E27FC236}">
                <a16:creationId xmlns:a16="http://schemas.microsoft.com/office/drawing/2014/main" id="{EDCDEF02-5942-44BF-890F-6CAA863E4BAD}"/>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2069836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58B54-D4A9-4490-8E06-18277AA9EC47}"/>
              </a:ext>
            </a:extLst>
          </p:cNvPr>
          <p:cNvSpPr>
            <a:spLocks noGrp="1"/>
          </p:cNvSpPr>
          <p:nvPr>
            <p:ph type="title"/>
          </p:nvPr>
        </p:nvSpPr>
        <p:spPr/>
        <p:txBody>
          <a:bodyPr/>
          <a:lstStyle/>
          <a:p>
            <a:r>
              <a:rPr lang="en-GB" dirty="0"/>
              <a:t>Code of Conduct</a:t>
            </a:r>
          </a:p>
        </p:txBody>
      </p:sp>
      <p:sp>
        <p:nvSpPr>
          <p:cNvPr id="3" name="Content Placeholder 2">
            <a:extLst>
              <a:ext uri="{FF2B5EF4-FFF2-40B4-BE49-F238E27FC236}">
                <a16:creationId xmlns:a16="http://schemas.microsoft.com/office/drawing/2014/main" id="{6B529F8D-1483-401B-9CBC-78707253C70A}"/>
              </a:ext>
            </a:extLst>
          </p:cNvPr>
          <p:cNvSpPr>
            <a:spLocks noGrp="1"/>
          </p:cNvSpPr>
          <p:nvPr>
            <p:ph idx="1"/>
          </p:nvPr>
        </p:nvSpPr>
        <p:spPr/>
        <p:txBody>
          <a:bodyPr/>
          <a:lstStyle/>
          <a:p>
            <a:pPr marL="0" indent="0">
              <a:buNone/>
            </a:pPr>
            <a:r>
              <a:rPr lang="en-GB" dirty="0"/>
              <a:t>From Wikipedia:</a:t>
            </a:r>
          </a:p>
          <a:p>
            <a:pPr marL="0" indent="0">
              <a:buNone/>
            </a:pPr>
            <a:r>
              <a:rPr lang="en-GB" i="1" dirty="0"/>
              <a:t>... a set of </a:t>
            </a:r>
            <a:r>
              <a:rPr lang="en-GB" b="1" dirty="0"/>
              <a:t>rules</a:t>
            </a:r>
            <a:r>
              <a:rPr lang="en-GB" i="1" dirty="0"/>
              <a:t> outlining the </a:t>
            </a:r>
            <a:r>
              <a:rPr lang="en-GB" b="1" dirty="0"/>
              <a:t>social norms</a:t>
            </a:r>
            <a:r>
              <a:rPr lang="en-GB" i="1" dirty="0"/>
              <a:t>, </a:t>
            </a:r>
            <a:r>
              <a:rPr lang="en-GB" b="1" dirty="0"/>
              <a:t>religious rules and responsibilities</a:t>
            </a:r>
            <a:r>
              <a:rPr lang="en-GB" i="1" dirty="0"/>
              <a:t> of, and or </a:t>
            </a:r>
            <a:r>
              <a:rPr lang="en-GB" b="1" dirty="0"/>
              <a:t>proper practices for</a:t>
            </a:r>
            <a:r>
              <a:rPr lang="en-GB" i="1" dirty="0"/>
              <a:t>, an individual.</a:t>
            </a:r>
            <a:endParaRPr lang="en-GB" dirty="0"/>
          </a:p>
          <a:p>
            <a:pPr marL="0" indent="0">
              <a:buNone/>
            </a:pPr>
            <a:endParaRPr lang="en-GB" dirty="0"/>
          </a:p>
          <a:p>
            <a:pPr marL="0" indent="0">
              <a:buNone/>
            </a:pPr>
            <a:r>
              <a:rPr lang="en-GB" dirty="0"/>
              <a:t>A code of conduct is more specific that general ethics – codified rules that normally have an ethical/moral rationale.</a:t>
            </a:r>
          </a:p>
          <a:p>
            <a:pPr marL="0" indent="0">
              <a:buNone/>
            </a:pPr>
            <a:endParaRPr lang="en-GB" dirty="0"/>
          </a:p>
          <a:p>
            <a:pPr marL="0" indent="0">
              <a:buNone/>
            </a:pPr>
            <a:r>
              <a:rPr lang="en-GB" dirty="0"/>
              <a:t>Many organisations have a code of conduct.</a:t>
            </a:r>
          </a:p>
        </p:txBody>
      </p:sp>
    </p:spTree>
    <p:extLst>
      <p:ext uri="{BB962C8B-B14F-4D97-AF65-F5344CB8AC3E}">
        <p14:creationId xmlns:p14="http://schemas.microsoft.com/office/powerpoint/2010/main" val="2832814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C0852-F698-4F0A-95C0-DCF50609804B}"/>
              </a:ext>
            </a:extLst>
          </p:cNvPr>
          <p:cNvSpPr>
            <a:spLocks noGrp="1"/>
          </p:cNvSpPr>
          <p:nvPr>
            <p:ph type="title"/>
          </p:nvPr>
        </p:nvSpPr>
        <p:spPr/>
        <p:txBody>
          <a:bodyPr/>
          <a:lstStyle/>
          <a:p>
            <a:r>
              <a:rPr lang="en-GB" dirty="0"/>
              <a:t>Edinburgh Napier Student Code of Conduct</a:t>
            </a:r>
          </a:p>
        </p:txBody>
      </p:sp>
      <p:sp>
        <p:nvSpPr>
          <p:cNvPr id="3" name="Content Placeholder 2">
            <a:extLst>
              <a:ext uri="{FF2B5EF4-FFF2-40B4-BE49-F238E27FC236}">
                <a16:creationId xmlns:a16="http://schemas.microsoft.com/office/drawing/2014/main" id="{25F24481-902F-4B78-8872-465932C49F83}"/>
              </a:ext>
            </a:extLst>
          </p:cNvPr>
          <p:cNvSpPr>
            <a:spLocks noGrp="1"/>
          </p:cNvSpPr>
          <p:nvPr>
            <p:ph idx="1"/>
          </p:nvPr>
        </p:nvSpPr>
        <p:spPr/>
        <p:txBody>
          <a:bodyPr>
            <a:normAutofit fontScale="77500" lnSpcReduction="20000"/>
          </a:bodyPr>
          <a:lstStyle/>
          <a:p>
            <a:pPr marL="0" indent="0">
              <a:buNone/>
            </a:pPr>
            <a:r>
              <a:rPr lang="en-GB" dirty="0"/>
              <a:t>Talking in a way that disrupts others’ learning and engagement, for example:</a:t>
            </a:r>
          </a:p>
          <a:p>
            <a:pPr lvl="1"/>
            <a:r>
              <a:rPr lang="en-GB" dirty="0"/>
              <a:t>talking at inappropriate times in classrooms, study spaces and libraries;</a:t>
            </a:r>
          </a:p>
          <a:p>
            <a:pPr lvl="1"/>
            <a:r>
              <a:rPr lang="en-GB" dirty="0"/>
              <a:t>talking over others who are already speaking in class;</a:t>
            </a:r>
          </a:p>
          <a:p>
            <a:pPr lvl="1"/>
            <a:r>
              <a:rPr lang="en-GB" dirty="0"/>
              <a:t>excessively loud talking or shouting at inappropriate times and/or places.</a:t>
            </a:r>
          </a:p>
          <a:p>
            <a:pPr marL="0" indent="0">
              <a:buNone/>
            </a:pPr>
            <a:r>
              <a:rPr lang="en-GB" dirty="0"/>
              <a:t>Using language, orally or in writing (including emails, texts and postings on social media websites), which is generally considered as having the potential to be offensive to others. This includes swearing and any offensive language/comments/conversation of a racist, sexist or sexual nature as well any offensive language/comments/conversation regarding any individual(s)’ religion, beliefs and/or right of freedom of speech.</a:t>
            </a:r>
          </a:p>
          <a:p>
            <a:pPr marL="0" indent="0">
              <a:buNone/>
            </a:pPr>
            <a:r>
              <a:rPr lang="en-GB" dirty="0"/>
              <a:t>Using mobile devices in class for purposes unrelated to material you are currently being taught.</a:t>
            </a:r>
          </a:p>
          <a:p>
            <a:pPr marL="0" indent="0">
              <a:buNone/>
            </a:pPr>
            <a:r>
              <a:rPr lang="en-GB" dirty="0"/>
              <a:t>Disturbing other students during exams/class based assessments or affecting their performance;</a:t>
            </a:r>
          </a:p>
          <a:p>
            <a:pPr marL="0" indent="0">
              <a:buNone/>
            </a:pPr>
            <a:r>
              <a:rPr lang="en-GB" dirty="0"/>
              <a:t>Refusing to work in peer groups without good cause;</a:t>
            </a:r>
          </a:p>
        </p:txBody>
      </p:sp>
    </p:spTree>
    <p:extLst>
      <p:ext uri="{BB962C8B-B14F-4D97-AF65-F5344CB8AC3E}">
        <p14:creationId xmlns:p14="http://schemas.microsoft.com/office/powerpoint/2010/main" val="642250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C0852-F698-4F0A-95C0-DCF50609804B}"/>
              </a:ext>
            </a:extLst>
          </p:cNvPr>
          <p:cNvSpPr>
            <a:spLocks noGrp="1"/>
          </p:cNvSpPr>
          <p:nvPr>
            <p:ph type="title"/>
          </p:nvPr>
        </p:nvSpPr>
        <p:spPr/>
        <p:txBody>
          <a:bodyPr/>
          <a:lstStyle/>
          <a:p>
            <a:r>
              <a:rPr lang="en-GB" dirty="0"/>
              <a:t>Edinburgh Napier Student Code of Conduct</a:t>
            </a:r>
          </a:p>
        </p:txBody>
      </p:sp>
      <p:sp>
        <p:nvSpPr>
          <p:cNvPr id="3" name="Content Placeholder 2">
            <a:extLst>
              <a:ext uri="{FF2B5EF4-FFF2-40B4-BE49-F238E27FC236}">
                <a16:creationId xmlns:a16="http://schemas.microsoft.com/office/drawing/2014/main" id="{25F24481-902F-4B78-8872-465932C49F83}"/>
              </a:ext>
            </a:extLst>
          </p:cNvPr>
          <p:cNvSpPr>
            <a:spLocks noGrp="1"/>
          </p:cNvSpPr>
          <p:nvPr>
            <p:ph idx="1"/>
          </p:nvPr>
        </p:nvSpPr>
        <p:spPr/>
        <p:txBody>
          <a:bodyPr>
            <a:normAutofit fontScale="85000" lnSpcReduction="20000"/>
          </a:bodyPr>
          <a:lstStyle/>
          <a:p>
            <a:pPr marL="0" indent="0">
              <a:buNone/>
            </a:pPr>
            <a:r>
              <a:rPr lang="en-GB" dirty="0"/>
              <a:t>Bullying and harassment of any form including via social media, text messages, email etc.</a:t>
            </a:r>
          </a:p>
          <a:p>
            <a:pPr marL="0" indent="0">
              <a:buNone/>
            </a:pPr>
            <a:r>
              <a:rPr lang="en-GB" dirty="0"/>
              <a:t>Being present on campus whilst under the influence of alcohol or drugs.</a:t>
            </a:r>
          </a:p>
          <a:p>
            <a:pPr marL="0" indent="0">
              <a:buNone/>
            </a:pPr>
            <a:r>
              <a:rPr lang="en-GB" dirty="0"/>
              <a:t>Violent, aggressive and/or indecent behaviour which has the potential to cause mental or physical harm to any individual(s) or damage to premises and/or property.</a:t>
            </a:r>
          </a:p>
          <a:p>
            <a:pPr marL="0" indent="0">
              <a:buNone/>
            </a:pPr>
            <a:r>
              <a:rPr lang="en-GB" dirty="0"/>
              <a:t>Any behaviour likely to cause injury or impair the health and safety of yourself and/or others.</a:t>
            </a:r>
          </a:p>
          <a:p>
            <a:pPr marL="0" indent="0">
              <a:buNone/>
            </a:pPr>
            <a:r>
              <a:rPr lang="en-GB" dirty="0"/>
              <a:t>Misuse or unauthorised use of University premises and/or misuse, unauthorised use and/or theft of items of University property or property of any member of the wider University Community including:-</a:t>
            </a:r>
          </a:p>
          <a:p>
            <a:pPr lvl="1"/>
            <a:r>
              <a:rPr lang="en-GB" dirty="0"/>
              <a:t>Misuse or alteration of fire-fighting or security equipment/appliances</a:t>
            </a:r>
          </a:p>
          <a:p>
            <a:pPr lvl="1"/>
            <a:r>
              <a:rPr lang="en-GB" dirty="0"/>
              <a:t>Misuse, alteration or unauthorised use of any electrical equipment, fittings and/or appliances including computer equipment.</a:t>
            </a:r>
          </a:p>
          <a:p>
            <a:pPr marL="0" indent="0">
              <a:buNone/>
            </a:pPr>
            <a:endParaRPr lang="en-GB" dirty="0"/>
          </a:p>
        </p:txBody>
      </p:sp>
    </p:spTree>
    <p:extLst>
      <p:ext uri="{BB962C8B-B14F-4D97-AF65-F5344CB8AC3E}">
        <p14:creationId xmlns:p14="http://schemas.microsoft.com/office/powerpoint/2010/main" val="21952752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3137E-C6F4-4DBC-9F6E-A0EB01F753BA}"/>
              </a:ext>
            </a:extLst>
          </p:cNvPr>
          <p:cNvSpPr>
            <a:spLocks noGrp="1"/>
          </p:cNvSpPr>
          <p:nvPr>
            <p:ph type="title"/>
          </p:nvPr>
        </p:nvSpPr>
        <p:spPr/>
        <p:txBody>
          <a:bodyPr/>
          <a:lstStyle/>
          <a:p>
            <a:r>
              <a:rPr lang="en-GB" dirty="0"/>
              <a:t>Linux Code of Conduct (abridged)</a:t>
            </a:r>
          </a:p>
        </p:txBody>
      </p:sp>
      <p:sp>
        <p:nvSpPr>
          <p:cNvPr id="3" name="Content Placeholder 2">
            <a:extLst>
              <a:ext uri="{FF2B5EF4-FFF2-40B4-BE49-F238E27FC236}">
                <a16:creationId xmlns:a16="http://schemas.microsoft.com/office/drawing/2014/main" id="{B9E09FD9-BF57-40DB-BD0D-5DCFFB0ADFAB}"/>
              </a:ext>
            </a:extLst>
          </p:cNvPr>
          <p:cNvSpPr>
            <a:spLocks noGrp="1"/>
          </p:cNvSpPr>
          <p:nvPr>
            <p:ph idx="1"/>
          </p:nvPr>
        </p:nvSpPr>
        <p:spPr/>
        <p:txBody>
          <a:bodyPr/>
          <a:lstStyle/>
          <a:p>
            <a:pPr marL="0" indent="0">
              <a:buNone/>
            </a:pPr>
            <a:r>
              <a:rPr lang="en-GB" dirty="0"/>
              <a:t>Examples of </a:t>
            </a:r>
            <a:r>
              <a:rPr lang="en-GB" dirty="0" err="1"/>
              <a:t>behavior</a:t>
            </a:r>
            <a:r>
              <a:rPr lang="en-GB" dirty="0"/>
              <a:t> that contributes to creating a positive environment include:</a:t>
            </a:r>
          </a:p>
          <a:p>
            <a:pPr lvl="1"/>
            <a:r>
              <a:rPr lang="en-GB" dirty="0"/>
              <a:t>Using welcoming and inclusive language</a:t>
            </a:r>
          </a:p>
          <a:p>
            <a:pPr lvl="1"/>
            <a:r>
              <a:rPr lang="en-GB" dirty="0"/>
              <a:t>Being respectful of differing viewpoints and experiences</a:t>
            </a:r>
          </a:p>
          <a:p>
            <a:pPr lvl="1"/>
            <a:r>
              <a:rPr lang="en-GB" dirty="0"/>
              <a:t>Gracefully accepting constructive criticism</a:t>
            </a:r>
          </a:p>
          <a:p>
            <a:pPr lvl="1"/>
            <a:r>
              <a:rPr lang="en-GB" dirty="0"/>
              <a:t>Focusing on what is best for the community</a:t>
            </a:r>
          </a:p>
          <a:p>
            <a:pPr lvl="1"/>
            <a:r>
              <a:rPr lang="en-GB" dirty="0"/>
              <a:t>Showing empathy towards other community members</a:t>
            </a:r>
          </a:p>
        </p:txBody>
      </p:sp>
    </p:spTree>
    <p:extLst>
      <p:ext uri="{BB962C8B-B14F-4D97-AF65-F5344CB8AC3E}">
        <p14:creationId xmlns:p14="http://schemas.microsoft.com/office/powerpoint/2010/main" val="24486948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58B54-D4A9-4490-8E06-18277AA9EC47}"/>
              </a:ext>
            </a:extLst>
          </p:cNvPr>
          <p:cNvSpPr>
            <a:spLocks noGrp="1"/>
          </p:cNvSpPr>
          <p:nvPr>
            <p:ph type="title"/>
          </p:nvPr>
        </p:nvSpPr>
        <p:spPr/>
        <p:txBody>
          <a:bodyPr/>
          <a:lstStyle/>
          <a:p>
            <a:r>
              <a:rPr lang="en-GB" dirty="0"/>
              <a:t>Linux Code of Conduct (abridged)</a:t>
            </a:r>
          </a:p>
        </p:txBody>
      </p:sp>
      <p:sp>
        <p:nvSpPr>
          <p:cNvPr id="3" name="Content Placeholder 2">
            <a:extLst>
              <a:ext uri="{FF2B5EF4-FFF2-40B4-BE49-F238E27FC236}">
                <a16:creationId xmlns:a16="http://schemas.microsoft.com/office/drawing/2014/main" id="{6B529F8D-1483-401B-9CBC-78707253C70A}"/>
              </a:ext>
            </a:extLst>
          </p:cNvPr>
          <p:cNvSpPr>
            <a:spLocks noGrp="1"/>
          </p:cNvSpPr>
          <p:nvPr>
            <p:ph idx="1"/>
          </p:nvPr>
        </p:nvSpPr>
        <p:spPr/>
        <p:txBody>
          <a:bodyPr>
            <a:normAutofit/>
          </a:bodyPr>
          <a:lstStyle/>
          <a:p>
            <a:pPr marL="0" indent="0">
              <a:buNone/>
            </a:pPr>
            <a:r>
              <a:rPr lang="en-GB" dirty="0"/>
              <a:t>Examples of unacceptable </a:t>
            </a:r>
            <a:r>
              <a:rPr lang="en-GB" dirty="0" err="1"/>
              <a:t>behavior</a:t>
            </a:r>
            <a:r>
              <a:rPr lang="en-GB" dirty="0"/>
              <a:t> by participants include:</a:t>
            </a:r>
          </a:p>
          <a:p>
            <a:pPr lvl="1"/>
            <a:r>
              <a:rPr lang="en-GB" dirty="0"/>
              <a:t>The use of sexualized language or imagery and unwelcome sexual attention or advances</a:t>
            </a:r>
          </a:p>
          <a:p>
            <a:pPr lvl="1"/>
            <a:r>
              <a:rPr lang="en-GB" dirty="0"/>
              <a:t>Trolling, insulting/derogatory comments, and personal or political attacks</a:t>
            </a:r>
          </a:p>
          <a:p>
            <a:pPr lvl="1"/>
            <a:r>
              <a:rPr lang="en-GB" dirty="0"/>
              <a:t>Public or private harassment</a:t>
            </a:r>
          </a:p>
          <a:p>
            <a:pPr lvl="1"/>
            <a:r>
              <a:rPr lang="en-GB" dirty="0"/>
              <a:t>Publishing others’ private information, such as a physical or electronic address, without explicit permission</a:t>
            </a:r>
          </a:p>
          <a:p>
            <a:pPr lvl="1"/>
            <a:r>
              <a:rPr lang="en-GB" dirty="0"/>
              <a:t>Other conduct which could reasonably be considered inappropriate in a professional setting</a:t>
            </a:r>
          </a:p>
        </p:txBody>
      </p:sp>
    </p:spTree>
    <p:extLst>
      <p:ext uri="{BB962C8B-B14F-4D97-AF65-F5344CB8AC3E}">
        <p14:creationId xmlns:p14="http://schemas.microsoft.com/office/powerpoint/2010/main" val="235342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3137E-C6F4-4DBC-9F6E-A0EB01F753BA}"/>
              </a:ext>
            </a:extLst>
          </p:cNvPr>
          <p:cNvSpPr>
            <a:spLocks noGrp="1"/>
          </p:cNvSpPr>
          <p:nvPr>
            <p:ph type="title"/>
          </p:nvPr>
        </p:nvSpPr>
        <p:spPr/>
        <p:txBody>
          <a:bodyPr/>
          <a:lstStyle/>
          <a:p>
            <a:r>
              <a:rPr lang="en-GB" dirty="0"/>
              <a:t>Overview</a:t>
            </a:r>
          </a:p>
        </p:txBody>
      </p:sp>
      <p:sp>
        <p:nvSpPr>
          <p:cNvPr id="3" name="Content Placeholder 2">
            <a:extLst>
              <a:ext uri="{FF2B5EF4-FFF2-40B4-BE49-F238E27FC236}">
                <a16:creationId xmlns:a16="http://schemas.microsoft.com/office/drawing/2014/main" id="{B9E09FD9-BF57-40DB-BD0D-5DCFFB0ADFAB}"/>
              </a:ext>
            </a:extLst>
          </p:cNvPr>
          <p:cNvSpPr>
            <a:spLocks noGrp="1"/>
          </p:cNvSpPr>
          <p:nvPr>
            <p:ph idx="1"/>
          </p:nvPr>
        </p:nvSpPr>
        <p:spPr/>
        <p:txBody>
          <a:bodyPr/>
          <a:lstStyle/>
          <a:p>
            <a:pPr marL="0" indent="0">
              <a:buNone/>
            </a:pPr>
            <a:r>
              <a:rPr lang="en-GB" dirty="0"/>
              <a:t>Ethics.</a:t>
            </a:r>
          </a:p>
          <a:p>
            <a:pPr marL="0" indent="0">
              <a:buNone/>
            </a:pPr>
            <a:endParaRPr lang="en-GB" dirty="0"/>
          </a:p>
          <a:p>
            <a:pPr marL="0" indent="0">
              <a:buNone/>
            </a:pPr>
            <a:r>
              <a:rPr lang="en-GB" dirty="0"/>
              <a:t>Code of Conduct.</a:t>
            </a:r>
          </a:p>
          <a:p>
            <a:pPr marL="0" indent="0">
              <a:buNone/>
            </a:pPr>
            <a:endParaRPr lang="en-GB" dirty="0"/>
          </a:p>
          <a:p>
            <a:pPr marL="0" indent="0">
              <a:buNone/>
            </a:pPr>
            <a:r>
              <a:rPr lang="en-GB" dirty="0"/>
              <a:t>BCS Membership and Grades.</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22175095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C0852-F698-4F0A-95C0-DCF50609804B}"/>
              </a:ext>
            </a:extLst>
          </p:cNvPr>
          <p:cNvSpPr>
            <a:spLocks noGrp="1"/>
          </p:cNvSpPr>
          <p:nvPr>
            <p:ph type="title"/>
          </p:nvPr>
        </p:nvSpPr>
        <p:spPr/>
        <p:txBody>
          <a:bodyPr/>
          <a:lstStyle/>
          <a:p>
            <a:r>
              <a:rPr lang="en-GB" dirty="0"/>
              <a:t>BCS Code of Conduct</a:t>
            </a:r>
          </a:p>
        </p:txBody>
      </p:sp>
      <p:sp>
        <p:nvSpPr>
          <p:cNvPr id="3" name="Content Placeholder 2">
            <a:extLst>
              <a:ext uri="{FF2B5EF4-FFF2-40B4-BE49-F238E27FC236}">
                <a16:creationId xmlns:a16="http://schemas.microsoft.com/office/drawing/2014/main" id="{25F24481-902F-4B78-8872-465932C49F83}"/>
              </a:ext>
            </a:extLst>
          </p:cNvPr>
          <p:cNvSpPr>
            <a:spLocks noGrp="1"/>
          </p:cNvSpPr>
          <p:nvPr>
            <p:ph idx="1"/>
          </p:nvPr>
        </p:nvSpPr>
        <p:spPr/>
        <p:txBody>
          <a:bodyPr/>
          <a:lstStyle/>
          <a:p>
            <a:pPr marL="0" indent="0">
              <a:buNone/>
            </a:pPr>
            <a:r>
              <a:rPr lang="en-GB" dirty="0"/>
              <a:t>Public Interest.</a:t>
            </a:r>
          </a:p>
          <a:p>
            <a:pPr marL="0" indent="0">
              <a:buNone/>
            </a:pPr>
            <a:endParaRPr lang="en-GB" dirty="0"/>
          </a:p>
          <a:p>
            <a:pPr marL="0" indent="0">
              <a:buNone/>
            </a:pPr>
            <a:r>
              <a:rPr lang="en-GB" dirty="0"/>
              <a:t>Professional Competence and Integrity.</a:t>
            </a:r>
          </a:p>
          <a:p>
            <a:pPr marL="0" indent="0">
              <a:buNone/>
            </a:pPr>
            <a:endParaRPr lang="en-GB" dirty="0"/>
          </a:p>
          <a:p>
            <a:pPr marL="0" indent="0">
              <a:buNone/>
            </a:pPr>
            <a:r>
              <a:rPr lang="en-GB" dirty="0"/>
              <a:t>Duty to Relevant Authority.</a:t>
            </a:r>
          </a:p>
          <a:p>
            <a:pPr marL="0" indent="0">
              <a:buNone/>
            </a:pPr>
            <a:endParaRPr lang="en-GB" dirty="0"/>
          </a:p>
          <a:p>
            <a:pPr marL="0" indent="0">
              <a:buNone/>
            </a:pPr>
            <a:r>
              <a:rPr lang="en-GB" dirty="0"/>
              <a:t>Duty to the Profession</a:t>
            </a:r>
          </a:p>
        </p:txBody>
      </p:sp>
    </p:spTree>
    <p:extLst>
      <p:ext uri="{BB962C8B-B14F-4D97-AF65-F5344CB8AC3E}">
        <p14:creationId xmlns:p14="http://schemas.microsoft.com/office/powerpoint/2010/main" val="33238076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3137E-C6F4-4DBC-9F6E-A0EB01F753BA}"/>
              </a:ext>
            </a:extLst>
          </p:cNvPr>
          <p:cNvSpPr>
            <a:spLocks noGrp="1"/>
          </p:cNvSpPr>
          <p:nvPr>
            <p:ph type="title"/>
          </p:nvPr>
        </p:nvSpPr>
        <p:spPr/>
        <p:txBody>
          <a:bodyPr/>
          <a:lstStyle/>
          <a:p>
            <a:r>
              <a:rPr lang="en-GB" dirty="0"/>
              <a:t>Public Interest</a:t>
            </a:r>
          </a:p>
        </p:txBody>
      </p:sp>
      <p:sp>
        <p:nvSpPr>
          <p:cNvPr id="3" name="Content Placeholder 2">
            <a:extLst>
              <a:ext uri="{FF2B5EF4-FFF2-40B4-BE49-F238E27FC236}">
                <a16:creationId xmlns:a16="http://schemas.microsoft.com/office/drawing/2014/main" id="{B9E09FD9-BF57-40DB-BD0D-5DCFFB0ADFAB}"/>
              </a:ext>
            </a:extLst>
          </p:cNvPr>
          <p:cNvSpPr>
            <a:spLocks noGrp="1"/>
          </p:cNvSpPr>
          <p:nvPr>
            <p:ph idx="1"/>
          </p:nvPr>
        </p:nvSpPr>
        <p:spPr/>
        <p:txBody>
          <a:bodyPr/>
          <a:lstStyle/>
          <a:p>
            <a:pPr marL="0" indent="0">
              <a:buNone/>
            </a:pPr>
            <a:r>
              <a:rPr lang="en-GB" dirty="0"/>
              <a:t>1. have due regard for public health, privacy, security and wellbeing of others and the environment.</a:t>
            </a:r>
          </a:p>
          <a:p>
            <a:pPr marL="0" indent="0">
              <a:buNone/>
            </a:pPr>
            <a:r>
              <a:rPr lang="en-GB" dirty="0"/>
              <a:t>2. have due regard for the legitimate rights of Third Parties.</a:t>
            </a:r>
          </a:p>
          <a:p>
            <a:pPr marL="0" indent="0">
              <a:buNone/>
            </a:pPr>
            <a:r>
              <a:rPr lang="en-GB" dirty="0"/>
              <a:t>3. conduct your professional activities without discrimination on the grounds of sex, sexual orientation, marital status, nationality, colour, race, ethnic origin, religion, age or disability, or of any other condition or requirement  </a:t>
            </a:r>
          </a:p>
          <a:p>
            <a:pPr marL="0" indent="0">
              <a:buNone/>
            </a:pPr>
            <a:r>
              <a:rPr lang="en-GB" dirty="0"/>
              <a:t>4. promote equal access to the benefits of IT and seek to promote the inclusion of all sectors in society wherever opportunities arise.</a:t>
            </a:r>
          </a:p>
        </p:txBody>
      </p:sp>
    </p:spTree>
    <p:extLst>
      <p:ext uri="{BB962C8B-B14F-4D97-AF65-F5344CB8AC3E}">
        <p14:creationId xmlns:p14="http://schemas.microsoft.com/office/powerpoint/2010/main" val="8950522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58B54-D4A9-4490-8E06-18277AA9EC47}"/>
              </a:ext>
            </a:extLst>
          </p:cNvPr>
          <p:cNvSpPr>
            <a:spLocks noGrp="1"/>
          </p:cNvSpPr>
          <p:nvPr>
            <p:ph type="title"/>
          </p:nvPr>
        </p:nvSpPr>
        <p:spPr/>
        <p:txBody>
          <a:bodyPr/>
          <a:lstStyle/>
          <a:p>
            <a:r>
              <a:rPr lang="en-GB" dirty="0"/>
              <a:t>Professional Competence and Integrity</a:t>
            </a:r>
          </a:p>
        </p:txBody>
      </p:sp>
      <p:sp>
        <p:nvSpPr>
          <p:cNvPr id="3" name="Content Placeholder 2">
            <a:extLst>
              <a:ext uri="{FF2B5EF4-FFF2-40B4-BE49-F238E27FC236}">
                <a16:creationId xmlns:a16="http://schemas.microsoft.com/office/drawing/2014/main" id="{6B529F8D-1483-401B-9CBC-78707253C70A}"/>
              </a:ext>
            </a:extLst>
          </p:cNvPr>
          <p:cNvSpPr>
            <a:spLocks noGrp="1"/>
          </p:cNvSpPr>
          <p:nvPr>
            <p:ph idx="1"/>
          </p:nvPr>
        </p:nvSpPr>
        <p:spPr/>
        <p:txBody>
          <a:bodyPr>
            <a:normAutofit fontScale="85000" lnSpcReduction="20000"/>
          </a:bodyPr>
          <a:lstStyle/>
          <a:p>
            <a:pPr marL="0" indent="0">
              <a:buNone/>
            </a:pPr>
            <a:r>
              <a:rPr lang="en-GB" dirty="0"/>
              <a:t>1. only undertake to do work or provide a service that is within your professional competence.</a:t>
            </a:r>
          </a:p>
          <a:p>
            <a:pPr marL="0" indent="0">
              <a:buNone/>
            </a:pPr>
            <a:r>
              <a:rPr lang="en-GB" dirty="0"/>
              <a:t>2. claim any level of competence that you do not possess.</a:t>
            </a:r>
          </a:p>
          <a:p>
            <a:pPr marL="0" indent="0">
              <a:buNone/>
            </a:pPr>
            <a:r>
              <a:rPr lang="en-GB" dirty="0"/>
              <a:t>3. develop your professional knowledge, skills and competence on a continuing basis, maintaining awareness of technological developments, procedures, and standards that are relevant to your field.</a:t>
            </a:r>
          </a:p>
          <a:p>
            <a:pPr marL="0" indent="0">
              <a:buNone/>
            </a:pPr>
            <a:r>
              <a:rPr lang="en-GB" dirty="0"/>
              <a:t>4. ensure that you have the knowledge and understanding of Legislation and that you comply with such Legislation, in carrying out your professional responsibilities.  </a:t>
            </a:r>
          </a:p>
          <a:p>
            <a:pPr marL="0" indent="0">
              <a:buNone/>
            </a:pPr>
            <a:r>
              <a:rPr lang="en-GB" dirty="0"/>
              <a:t>5. respect and value alternative viewpoints and, seek, accept and offer honest criticisms of work.</a:t>
            </a:r>
          </a:p>
          <a:p>
            <a:pPr marL="0" indent="0">
              <a:buNone/>
            </a:pPr>
            <a:r>
              <a:rPr lang="en-GB" dirty="0"/>
              <a:t>6. avoid injuring others, their property, reputation, or employment by false or malicious or negligent action or inaction.</a:t>
            </a:r>
          </a:p>
          <a:p>
            <a:pPr marL="0" indent="0">
              <a:buNone/>
            </a:pPr>
            <a:r>
              <a:rPr lang="en-GB" dirty="0"/>
              <a:t>7. reject and will not make any offer of bribery or unethical inducement.</a:t>
            </a:r>
          </a:p>
        </p:txBody>
      </p:sp>
    </p:spTree>
    <p:extLst>
      <p:ext uri="{BB962C8B-B14F-4D97-AF65-F5344CB8AC3E}">
        <p14:creationId xmlns:p14="http://schemas.microsoft.com/office/powerpoint/2010/main" val="20612627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C0852-F698-4F0A-95C0-DCF50609804B}"/>
              </a:ext>
            </a:extLst>
          </p:cNvPr>
          <p:cNvSpPr>
            <a:spLocks noGrp="1"/>
          </p:cNvSpPr>
          <p:nvPr>
            <p:ph type="title"/>
          </p:nvPr>
        </p:nvSpPr>
        <p:spPr/>
        <p:txBody>
          <a:bodyPr/>
          <a:lstStyle/>
          <a:p>
            <a:r>
              <a:rPr lang="en-GB" dirty="0"/>
              <a:t>Duty to Relevant Authority</a:t>
            </a:r>
          </a:p>
        </p:txBody>
      </p:sp>
      <p:sp>
        <p:nvSpPr>
          <p:cNvPr id="3" name="Content Placeholder 2">
            <a:extLst>
              <a:ext uri="{FF2B5EF4-FFF2-40B4-BE49-F238E27FC236}">
                <a16:creationId xmlns:a16="http://schemas.microsoft.com/office/drawing/2014/main" id="{25F24481-902F-4B78-8872-465932C49F83}"/>
              </a:ext>
            </a:extLst>
          </p:cNvPr>
          <p:cNvSpPr>
            <a:spLocks noGrp="1"/>
          </p:cNvSpPr>
          <p:nvPr>
            <p:ph idx="1"/>
          </p:nvPr>
        </p:nvSpPr>
        <p:spPr/>
        <p:txBody>
          <a:bodyPr>
            <a:normAutofit fontScale="85000" lnSpcReduction="20000"/>
          </a:bodyPr>
          <a:lstStyle/>
          <a:p>
            <a:pPr marL="0" indent="0">
              <a:buNone/>
            </a:pPr>
            <a:r>
              <a:rPr lang="en-GB" dirty="0"/>
              <a:t>1. carry out your professional responsibilities with due care and diligence in accordance with the Relevant Authority’s requirements whilst exercising your professional judgement at all times.</a:t>
            </a:r>
          </a:p>
          <a:p>
            <a:pPr marL="0" indent="0">
              <a:buNone/>
            </a:pPr>
            <a:r>
              <a:rPr lang="en-GB" dirty="0"/>
              <a:t>2. seek to avoid any situation that may give rise to a conflict of interest between you and your Relevant Authority.</a:t>
            </a:r>
          </a:p>
          <a:p>
            <a:pPr marL="0" indent="0">
              <a:buNone/>
            </a:pPr>
            <a:r>
              <a:rPr lang="en-GB" dirty="0"/>
              <a:t>3. accept professional responsibility for your work and for the work of colleagues who are defined in a given context as working under your supervision.</a:t>
            </a:r>
          </a:p>
          <a:p>
            <a:pPr marL="0" indent="0">
              <a:buNone/>
            </a:pPr>
            <a:r>
              <a:rPr lang="en-GB" dirty="0"/>
              <a:t>4. NOT disclose or authorise to be disclosed, or use for personal gain or to benefit a third party, confidential information except with the permission of your Relevant Authority, or as required by Legislation</a:t>
            </a:r>
          </a:p>
          <a:p>
            <a:pPr marL="0" indent="0">
              <a:buNone/>
            </a:pPr>
            <a:r>
              <a:rPr lang="en-GB" dirty="0"/>
              <a:t>5. NOT misrepresent or withhold information on the performance of products, systems or services (unless lawfully bound by a duty of confidentiality not to disclose such information), or take advantage of the lack of relevant knowledge or inexperience of others.</a:t>
            </a:r>
          </a:p>
        </p:txBody>
      </p:sp>
    </p:spTree>
    <p:extLst>
      <p:ext uri="{BB962C8B-B14F-4D97-AF65-F5344CB8AC3E}">
        <p14:creationId xmlns:p14="http://schemas.microsoft.com/office/powerpoint/2010/main" val="8140494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3137E-C6F4-4DBC-9F6E-A0EB01F753BA}"/>
              </a:ext>
            </a:extLst>
          </p:cNvPr>
          <p:cNvSpPr>
            <a:spLocks noGrp="1"/>
          </p:cNvSpPr>
          <p:nvPr>
            <p:ph type="title"/>
          </p:nvPr>
        </p:nvSpPr>
        <p:spPr/>
        <p:txBody>
          <a:bodyPr/>
          <a:lstStyle/>
          <a:p>
            <a:r>
              <a:rPr lang="en-GB" dirty="0"/>
              <a:t>Duty to the Profession</a:t>
            </a:r>
          </a:p>
        </p:txBody>
      </p:sp>
      <p:sp>
        <p:nvSpPr>
          <p:cNvPr id="3" name="Content Placeholder 2">
            <a:extLst>
              <a:ext uri="{FF2B5EF4-FFF2-40B4-BE49-F238E27FC236}">
                <a16:creationId xmlns:a16="http://schemas.microsoft.com/office/drawing/2014/main" id="{B9E09FD9-BF57-40DB-BD0D-5DCFFB0ADFAB}"/>
              </a:ext>
            </a:extLst>
          </p:cNvPr>
          <p:cNvSpPr>
            <a:spLocks noGrp="1"/>
          </p:cNvSpPr>
          <p:nvPr>
            <p:ph idx="1"/>
          </p:nvPr>
        </p:nvSpPr>
        <p:spPr/>
        <p:txBody>
          <a:bodyPr>
            <a:normAutofit fontScale="92500" lnSpcReduction="20000"/>
          </a:bodyPr>
          <a:lstStyle/>
          <a:p>
            <a:pPr marL="0" indent="0">
              <a:buNone/>
            </a:pPr>
            <a:r>
              <a:rPr lang="en-GB" dirty="0"/>
              <a:t>1. accept your personal duty to uphold the reputation of the profession and not take any action which could bring the profession into disrepute.</a:t>
            </a:r>
          </a:p>
          <a:p>
            <a:pPr marL="0" indent="0">
              <a:buNone/>
            </a:pPr>
            <a:r>
              <a:rPr lang="en-GB" dirty="0"/>
              <a:t>2. seek to improve professional standards through participation in their development, use and enforcement.</a:t>
            </a:r>
          </a:p>
          <a:p>
            <a:pPr marL="0" indent="0">
              <a:buNone/>
            </a:pPr>
            <a:r>
              <a:rPr lang="en-GB" dirty="0"/>
              <a:t>3. uphold the reputation and good standing of BCS, the Chartered Institute for IT.</a:t>
            </a:r>
          </a:p>
          <a:p>
            <a:pPr marL="0" indent="0">
              <a:buNone/>
            </a:pPr>
            <a:r>
              <a:rPr lang="en-GB" dirty="0"/>
              <a:t>4. act with integrity and respect in your professional relationships with all members of BCS and with members of other professions with whom you work in a professional capacity.</a:t>
            </a:r>
          </a:p>
          <a:p>
            <a:pPr marL="0" indent="0">
              <a:buNone/>
            </a:pPr>
            <a:r>
              <a:rPr lang="en-GB" dirty="0"/>
              <a:t>5. notify BCS if convicted of a criminal offence or upon becoming bankrupt or disqualified as a Company Director and in each case give details of the relevant jurisdiction.</a:t>
            </a:r>
          </a:p>
          <a:p>
            <a:pPr marL="0" indent="0">
              <a:buNone/>
            </a:pPr>
            <a:r>
              <a:rPr lang="en-GB" dirty="0"/>
              <a:t>6. encourage and support fellow members in their professional development</a:t>
            </a:r>
          </a:p>
        </p:txBody>
      </p:sp>
    </p:spTree>
    <p:extLst>
      <p:ext uri="{BB962C8B-B14F-4D97-AF65-F5344CB8AC3E}">
        <p14:creationId xmlns:p14="http://schemas.microsoft.com/office/powerpoint/2010/main" val="8575964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14000C-E136-4BD7-919F-8182F33F2802}"/>
              </a:ext>
            </a:extLst>
          </p:cNvPr>
          <p:cNvSpPr>
            <a:spLocks noGrp="1"/>
          </p:cNvSpPr>
          <p:nvPr>
            <p:ph type="title"/>
          </p:nvPr>
        </p:nvSpPr>
        <p:spPr/>
        <p:txBody>
          <a:bodyPr/>
          <a:lstStyle/>
          <a:p>
            <a:r>
              <a:rPr lang="en-GB" dirty="0"/>
              <a:t>BCS Membership and Grades</a:t>
            </a:r>
          </a:p>
        </p:txBody>
      </p:sp>
      <p:sp>
        <p:nvSpPr>
          <p:cNvPr id="5" name="Text Placeholder 4">
            <a:extLst>
              <a:ext uri="{FF2B5EF4-FFF2-40B4-BE49-F238E27FC236}">
                <a16:creationId xmlns:a16="http://schemas.microsoft.com/office/drawing/2014/main" id="{3E6B2063-CF1C-481B-9DB5-07B4F4EC10EB}"/>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6187458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C0852-F698-4F0A-95C0-DCF50609804B}"/>
              </a:ext>
            </a:extLst>
          </p:cNvPr>
          <p:cNvSpPr>
            <a:spLocks noGrp="1"/>
          </p:cNvSpPr>
          <p:nvPr>
            <p:ph type="title"/>
          </p:nvPr>
        </p:nvSpPr>
        <p:spPr/>
        <p:txBody>
          <a:bodyPr/>
          <a:lstStyle/>
          <a:p>
            <a:r>
              <a:rPr lang="en-GB" dirty="0"/>
              <a:t>Course Accreditation</a:t>
            </a:r>
          </a:p>
        </p:txBody>
      </p:sp>
      <p:sp>
        <p:nvSpPr>
          <p:cNvPr id="3" name="Content Placeholder 2">
            <a:extLst>
              <a:ext uri="{FF2B5EF4-FFF2-40B4-BE49-F238E27FC236}">
                <a16:creationId xmlns:a16="http://schemas.microsoft.com/office/drawing/2014/main" id="{25F24481-902F-4B78-8872-465932C49F83}"/>
              </a:ext>
            </a:extLst>
          </p:cNvPr>
          <p:cNvSpPr>
            <a:spLocks noGrp="1"/>
          </p:cNvSpPr>
          <p:nvPr>
            <p:ph idx="1"/>
          </p:nvPr>
        </p:nvSpPr>
        <p:spPr/>
        <p:txBody>
          <a:bodyPr>
            <a:normAutofit fontScale="92500" lnSpcReduction="20000"/>
          </a:bodyPr>
          <a:lstStyle/>
          <a:p>
            <a:pPr marL="0" indent="0">
              <a:buNone/>
            </a:pPr>
            <a:r>
              <a:rPr lang="en-GB" dirty="0"/>
              <a:t>School of Computing courses are accredited by the British Computer Society (the Royal Chartered Society for IT enabled to do so).</a:t>
            </a:r>
          </a:p>
          <a:p>
            <a:pPr marL="0" indent="0">
              <a:buNone/>
            </a:pPr>
            <a:endParaRPr lang="en-GB" dirty="0"/>
          </a:p>
          <a:p>
            <a:pPr marL="0" indent="0">
              <a:buNone/>
            </a:pPr>
            <a:r>
              <a:rPr lang="en-GB" dirty="0"/>
              <a:t>Ensures the courses are of a required standard for skills, concepts, and professional understanding.</a:t>
            </a:r>
          </a:p>
          <a:p>
            <a:pPr marL="0" indent="0">
              <a:buNone/>
            </a:pPr>
            <a:endParaRPr lang="en-GB" dirty="0"/>
          </a:p>
          <a:p>
            <a:pPr marL="0" indent="0">
              <a:buNone/>
            </a:pPr>
            <a:r>
              <a:rPr lang="en-GB" dirty="0"/>
              <a:t>The accreditation criteria are based on the Engineering Council criteria.</a:t>
            </a:r>
          </a:p>
          <a:p>
            <a:pPr marL="0" indent="0">
              <a:buNone/>
            </a:pPr>
            <a:endParaRPr lang="en-GB" dirty="0"/>
          </a:p>
          <a:p>
            <a:pPr marL="0" indent="0">
              <a:buNone/>
            </a:pPr>
            <a:r>
              <a:rPr lang="en-GB" dirty="0"/>
              <a:t>Two levels:</a:t>
            </a:r>
          </a:p>
          <a:p>
            <a:pPr lvl="1"/>
            <a:r>
              <a:rPr lang="en-GB" dirty="0"/>
              <a:t>Chartered IT Professional (CITP).</a:t>
            </a:r>
          </a:p>
          <a:p>
            <a:pPr lvl="1"/>
            <a:r>
              <a:rPr lang="en-GB" dirty="0"/>
              <a:t>Chartered Engineer (CEng – partial or full).</a:t>
            </a:r>
          </a:p>
        </p:txBody>
      </p:sp>
    </p:spTree>
    <p:extLst>
      <p:ext uri="{BB962C8B-B14F-4D97-AF65-F5344CB8AC3E}">
        <p14:creationId xmlns:p14="http://schemas.microsoft.com/office/powerpoint/2010/main" val="37556801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3137E-C6F4-4DBC-9F6E-A0EB01F753BA}"/>
              </a:ext>
            </a:extLst>
          </p:cNvPr>
          <p:cNvSpPr>
            <a:spLocks noGrp="1"/>
          </p:cNvSpPr>
          <p:nvPr>
            <p:ph type="title"/>
          </p:nvPr>
        </p:nvSpPr>
        <p:spPr/>
        <p:txBody>
          <a:bodyPr/>
          <a:lstStyle/>
          <a:p>
            <a:r>
              <a:rPr lang="en-GB" dirty="0"/>
              <a:t>Membership Grades</a:t>
            </a:r>
          </a:p>
        </p:txBody>
      </p:sp>
      <p:sp>
        <p:nvSpPr>
          <p:cNvPr id="3" name="Content Placeholder 2">
            <a:extLst>
              <a:ext uri="{FF2B5EF4-FFF2-40B4-BE49-F238E27FC236}">
                <a16:creationId xmlns:a16="http://schemas.microsoft.com/office/drawing/2014/main" id="{B9E09FD9-BF57-40DB-BD0D-5DCFFB0ADFAB}"/>
              </a:ext>
            </a:extLst>
          </p:cNvPr>
          <p:cNvSpPr>
            <a:spLocks noGrp="1"/>
          </p:cNvSpPr>
          <p:nvPr>
            <p:ph idx="1"/>
          </p:nvPr>
        </p:nvSpPr>
        <p:spPr/>
        <p:txBody>
          <a:bodyPr>
            <a:normAutofit lnSpcReduction="10000"/>
          </a:bodyPr>
          <a:lstStyle/>
          <a:p>
            <a:pPr marL="0" indent="0">
              <a:buNone/>
            </a:pPr>
            <a:r>
              <a:rPr lang="en-GB" dirty="0"/>
              <a:t>Student or Apprentice.</a:t>
            </a:r>
          </a:p>
          <a:p>
            <a:pPr marL="0" indent="0">
              <a:buNone/>
            </a:pPr>
            <a:r>
              <a:rPr lang="en-GB" dirty="0"/>
              <a:t>Associate Member (AMBCS).</a:t>
            </a:r>
          </a:p>
          <a:p>
            <a:pPr marL="0" indent="0">
              <a:buNone/>
            </a:pPr>
            <a:r>
              <a:rPr lang="en-GB" dirty="0"/>
              <a:t>Professional Member (MBCS).</a:t>
            </a:r>
          </a:p>
          <a:p>
            <a:pPr marL="0" indent="0">
              <a:buNone/>
            </a:pPr>
            <a:r>
              <a:rPr lang="en-GB" dirty="0"/>
              <a:t>Fellow (FBCS).</a:t>
            </a:r>
          </a:p>
          <a:p>
            <a:pPr marL="0" indent="0">
              <a:buNone/>
            </a:pPr>
            <a:r>
              <a:rPr lang="en-GB" dirty="0"/>
              <a:t>Professional Registration for IT Technicians (</a:t>
            </a:r>
            <a:r>
              <a:rPr lang="en-GB" dirty="0" err="1"/>
              <a:t>RITTech</a:t>
            </a:r>
            <a:r>
              <a:rPr lang="en-GB" dirty="0"/>
              <a:t>).</a:t>
            </a:r>
          </a:p>
          <a:p>
            <a:pPr marL="0" indent="0">
              <a:buNone/>
            </a:pPr>
            <a:r>
              <a:rPr lang="en-GB" dirty="0"/>
              <a:t>Chartered IT Professional (CITP).</a:t>
            </a:r>
          </a:p>
          <a:p>
            <a:pPr marL="0" indent="0">
              <a:buNone/>
            </a:pPr>
            <a:r>
              <a:rPr lang="en-GB" dirty="0"/>
              <a:t>Chartered Engineer (CEng).</a:t>
            </a:r>
          </a:p>
          <a:p>
            <a:pPr marL="0" indent="0">
              <a:buNone/>
            </a:pPr>
            <a:r>
              <a:rPr lang="en-GB" dirty="0"/>
              <a:t>Federation for Informatics Professionals (FEDIP) for Health and Social Care.</a:t>
            </a:r>
          </a:p>
        </p:txBody>
      </p:sp>
    </p:spTree>
    <p:extLst>
      <p:ext uri="{BB962C8B-B14F-4D97-AF65-F5344CB8AC3E}">
        <p14:creationId xmlns:p14="http://schemas.microsoft.com/office/powerpoint/2010/main" val="22908698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58B54-D4A9-4490-8E06-18277AA9EC47}"/>
              </a:ext>
            </a:extLst>
          </p:cNvPr>
          <p:cNvSpPr>
            <a:spLocks noGrp="1"/>
          </p:cNvSpPr>
          <p:nvPr>
            <p:ph type="title"/>
          </p:nvPr>
        </p:nvSpPr>
        <p:spPr/>
        <p:txBody>
          <a:bodyPr/>
          <a:lstStyle/>
          <a:p>
            <a:r>
              <a:rPr lang="en-GB"/>
              <a:t>Postnominals</a:t>
            </a:r>
            <a:endParaRPr lang="en-GB" dirty="0"/>
          </a:p>
        </p:txBody>
      </p:sp>
      <p:sp>
        <p:nvSpPr>
          <p:cNvPr id="3" name="Content Placeholder 2">
            <a:extLst>
              <a:ext uri="{FF2B5EF4-FFF2-40B4-BE49-F238E27FC236}">
                <a16:creationId xmlns:a16="http://schemas.microsoft.com/office/drawing/2014/main" id="{6B529F8D-1483-401B-9CBC-78707253C70A}"/>
              </a:ext>
            </a:extLst>
          </p:cNvPr>
          <p:cNvSpPr>
            <a:spLocks noGrp="1"/>
          </p:cNvSpPr>
          <p:nvPr>
            <p:ph idx="1"/>
          </p:nvPr>
        </p:nvSpPr>
        <p:spPr/>
        <p:txBody>
          <a:bodyPr>
            <a:normAutofit fontScale="92500" lnSpcReduction="10000"/>
          </a:bodyPr>
          <a:lstStyle/>
          <a:p>
            <a:pPr marL="0" indent="0">
              <a:buNone/>
            </a:pPr>
            <a:r>
              <a:rPr lang="en-GB" dirty="0"/>
              <a:t>If you ever get an email from me and see my full list:</a:t>
            </a:r>
          </a:p>
          <a:p>
            <a:pPr marL="0" indent="0">
              <a:buNone/>
            </a:pPr>
            <a:r>
              <a:rPr lang="en-GB" dirty="0"/>
              <a:t>Dr Kevin Chalmers </a:t>
            </a:r>
            <a:r>
              <a:rPr lang="en-GB" dirty="0" err="1"/>
              <a:t>Ph.D</a:t>
            </a:r>
            <a:r>
              <a:rPr lang="en-GB" dirty="0"/>
              <a:t> BEng (Hons) </a:t>
            </a:r>
            <a:r>
              <a:rPr lang="en-GB" dirty="0" err="1"/>
              <a:t>C.Eng</a:t>
            </a:r>
            <a:r>
              <a:rPr lang="en-GB" dirty="0"/>
              <a:t> FBCS CITP SFHEA MACM MIEEE</a:t>
            </a:r>
          </a:p>
          <a:p>
            <a:pPr lvl="1"/>
            <a:r>
              <a:rPr lang="en-GB" dirty="0" err="1"/>
              <a:t>Ph.D</a:t>
            </a:r>
            <a:r>
              <a:rPr lang="en-GB" dirty="0"/>
              <a:t> – my Doctor of Philosophy in Computing (from Edinburgh Napier).</a:t>
            </a:r>
          </a:p>
          <a:p>
            <a:pPr lvl="1"/>
            <a:r>
              <a:rPr lang="en-GB" dirty="0"/>
              <a:t>BEng (Hons) – my honours degree in Software Engineering (from Edinburgh Napier).</a:t>
            </a:r>
          </a:p>
          <a:p>
            <a:pPr lvl="1"/>
            <a:r>
              <a:rPr lang="en-GB" dirty="0" err="1"/>
              <a:t>C.Eng</a:t>
            </a:r>
            <a:r>
              <a:rPr lang="en-GB" dirty="0"/>
              <a:t> – Chartered Engineer from the BCS.</a:t>
            </a:r>
          </a:p>
          <a:p>
            <a:pPr lvl="1"/>
            <a:r>
              <a:rPr lang="en-GB" dirty="0"/>
              <a:t>FBCS – Fellow of the BCS.</a:t>
            </a:r>
          </a:p>
          <a:p>
            <a:pPr lvl="1"/>
            <a:r>
              <a:rPr lang="en-GB" dirty="0"/>
              <a:t>CITP – Chartered IT Professional.</a:t>
            </a:r>
          </a:p>
          <a:p>
            <a:pPr lvl="1"/>
            <a:r>
              <a:rPr lang="en-GB" dirty="0"/>
              <a:t>SFHEA – Senior Fellow of the Higher Education Academy (teaching leadership at university level).</a:t>
            </a:r>
          </a:p>
          <a:p>
            <a:pPr lvl="1"/>
            <a:r>
              <a:rPr lang="en-GB" dirty="0"/>
              <a:t>MACM – Member of the ACM.</a:t>
            </a:r>
          </a:p>
          <a:p>
            <a:pPr lvl="1"/>
            <a:r>
              <a:rPr lang="en-GB" dirty="0"/>
              <a:t>MIEEE – Member of the IEEE.</a:t>
            </a:r>
          </a:p>
          <a:p>
            <a:pPr marL="0" indent="0">
              <a:buNone/>
            </a:pPr>
            <a:r>
              <a:rPr lang="en-GB" dirty="0"/>
              <a:t>I also do course accreditations and CEng reviewing for the BCS.</a:t>
            </a:r>
          </a:p>
        </p:txBody>
      </p:sp>
    </p:spTree>
    <p:extLst>
      <p:ext uri="{BB962C8B-B14F-4D97-AF65-F5344CB8AC3E}">
        <p14:creationId xmlns:p14="http://schemas.microsoft.com/office/powerpoint/2010/main" val="23105655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BA7104-2705-480E-A73F-249A6CBBE89B}"/>
              </a:ext>
            </a:extLst>
          </p:cNvPr>
          <p:cNvSpPr>
            <a:spLocks noGrp="1"/>
          </p:cNvSpPr>
          <p:nvPr>
            <p:ph type="title"/>
          </p:nvPr>
        </p:nvSpPr>
        <p:spPr/>
        <p:txBody>
          <a:bodyPr/>
          <a:lstStyle/>
          <a:p>
            <a:r>
              <a:rPr lang="en-GB" dirty="0"/>
              <a:t>Summary</a:t>
            </a:r>
          </a:p>
        </p:txBody>
      </p:sp>
      <p:sp>
        <p:nvSpPr>
          <p:cNvPr id="5" name="Text Placeholder 4">
            <a:extLst>
              <a:ext uri="{FF2B5EF4-FFF2-40B4-BE49-F238E27FC236}">
                <a16:creationId xmlns:a16="http://schemas.microsoft.com/office/drawing/2014/main" id="{A51C63DA-4AB4-41D3-9DA3-7FDDE6226D80}"/>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512488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D129E4-FE34-4571-80A0-744DA859F35A}"/>
              </a:ext>
            </a:extLst>
          </p:cNvPr>
          <p:cNvSpPr>
            <a:spLocks noGrp="1"/>
          </p:cNvSpPr>
          <p:nvPr>
            <p:ph type="title"/>
          </p:nvPr>
        </p:nvSpPr>
        <p:spPr/>
        <p:txBody>
          <a:bodyPr/>
          <a:lstStyle/>
          <a:p>
            <a:r>
              <a:rPr lang="en-GB" dirty="0"/>
              <a:t>Ethics</a:t>
            </a:r>
          </a:p>
        </p:txBody>
      </p:sp>
      <p:sp>
        <p:nvSpPr>
          <p:cNvPr id="5" name="Text Placeholder 4">
            <a:extLst>
              <a:ext uri="{FF2B5EF4-FFF2-40B4-BE49-F238E27FC236}">
                <a16:creationId xmlns:a16="http://schemas.microsoft.com/office/drawing/2014/main" id="{CEC41189-FE8B-4ACE-8145-47F993B5E856}"/>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24289055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C0852-F698-4F0A-95C0-DCF50609804B}"/>
              </a:ext>
            </a:extLst>
          </p:cNvPr>
          <p:cNvSpPr>
            <a:spLocks noGrp="1"/>
          </p:cNvSpPr>
          <p:nvPr>
            <p:ph type="title"/>
          </p:nvPr>
        </p:nvSpPr>
        <p:spPr/>
        <p:txBody>
          <a:bodyPr/>
          <a:lstStyle/>
          <a:p>
            <a:r>
              <a:rPr lang="en-GB" dirty="0"/>
              <a:t>Summary</a:t>
            </a:r>
          </a:p>
        </p:txBody>
      </p:sp>
      <p:sp>
        <p:nvSpPr>
          <p:cNvPr id="3" name="Content Placeholder 2">
            <a:extLst>
              <a:ext uri="{FF2B5EF4-FFF2-40B4-BE49-F238E27FC236}">
                <a16:creationId xmlns:a16="http://schemas.microsoft.com/office/drawing/2014/main" id="{25F24481-902F-4B78-8872-465932C49F83}"/>
              </a:ext>
            </a:extLst>
          </p:cNvPr>
          <p:cNvSpPr>
            <a:spLocks noGrp="1"/>
          </p:cNvSpPr>
          <p:nvPr>
            <p:ph idx="1"/>
          </p:nvPr>
        </p:nvSpPr>
        <p:spPr/>
        <p:txBody>
          <a:bodyPr>
            <a:normAutofit fontScale="92500" lnSpcReduction="20000"/>
          </a:bodyPr>
          <a:lstStyle/>
          <a:p>
            <a:pPr marL="0" indent="0">
              <a:buNone/>
            </a:pPr>
            <a:r>
              <a:rPr lang="en-GB" dirty="0"/>
              <a:t>Defined ethics in the context of IT professionals - looking at applied ethics as they relate to engineering, technology, and business.</a:t>
            </a:r>
          </a:p>
          <a:p>
            <a:pPr marL="0" indent="0">
              <a:buNone/>
            </a:pPr>
            <a:r>
              <a:rPr lang="en-GB" dirty="0"/>
              <a:t>Described the core principles of engineering ethics - focusing on the three key principles: Obligation to Society; Reporting Misconduct; and General Conduct.</a:t>
            </a:r>
          </a:p>
          <a:p>
            <a:pPr marL="0" indent="0">
              <a:buNone/>
            </a:pPr>
            <a:r>
              <a:rPr lang="en-GB" dirty="0"/>
              <a:t>Reviewed the ACM Code of Ethics - comparing it to engineering ethics and scoring ourselves against the criteria.</a:t>
            </a:r>
          </a:p>
          <a:p>
            <a:pPr marL="0" indent="0">
              <a:buNone/>
            </a:pPr>
            <a:r>
              <a:rPr lang="en-GB" dirty="0"/>
              <a:t>Given examples of Code of Conducts - the Student Code of Conduct and the Linux Code of Conduct in particular.</a:t>
            </a:r>
          </a:p>
          <a:p>
            <a:pPr marL="0" indent="0">
              <a:buNone/>
            </a:pPr>
            <a:r>
              <a:rPr lang="en-GB" dirty="0"/>
              <a:t>Reviewed the BCS Code of Conduct - illustrating the similarity to the ACM Code of Ethics, other Codes of Conduct, and more generally engineering ethics.</a:t>
            </a:r>
          </a:p>
        </p:txBody>
      </p:sp>
    </p:spTree>
    <p:extLst>
      <p:ext uri="{BB962C8B-B14F-4D97-AF65-F5344CB8AC3E}">
        <p14:creationId xmlns:p14="http://schemas.microsoft.com/office/powerpoint/2010/main" val="1306654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C0852-F698-4F0A-95C0-DCF50609804B}"/>
              </a:ext>
            </a:extLst>
          </p:cNvPr>
          <p:cNvSpPr>
            <a:spLocks noGrp="1"/>
          </p:cNvSpPr>
          <p:nvPr>
            <p:ph type="title"/>
          </p:nvPr>
        </p:nvSpPr>
        <p:spPr/>
        <p:txBody>
          <a:bodyPr/>
          <a:lstStyle/>
          <a:p>
            <a:r>
              <a:rPr lang="en-GB" dirty="0"/>
              <a:t>Ethics</a:t>
            </a:r>
          </a:p>
        </p:txBody>
      </p:sp>
      <p:sp>
        <p:nvSpPr>
          <p:cNvPr id="3" name="Content Placeholder 2">
            <a:extLst>
              <a:ext uri="{FF2B5EF4-FFF2-40B4-BE49-F238E27FC236}">
                <a16:creationId xmlns:a16="http://schemas.microsoft.com/office/drawing/2014/main" id="{25F24481-902F-4B78-8872-465932C49F83}"/>
              </a:ext>
            </a:extLst>
          </p:cNvPr>
          <p:cNvSpPr>
            <a:spLocks noGrp="1"/>
          </p:cNvSpPr>
          <p:nvPr>
            <p:ph idx="1"/>
          </p:nvPr>
        </p:nvSpPr>
        <p:spPr/>
        <p:txBody>
          <a:bodyPr>
            <a:normAutofit fontScale="92500" lnSpcReduction="10000"/>
          </a:bodyPr>
          <a:lstStyle/>
          <a:p>
            <a:pPr marL="0" indent="0">
              <a:buNone/>
            </a:pPr>
            <a:r>
              <a:rPr lang="en-GB" dirty="0"/>
              <a:t>From Wikipedia:</a:t>
            </a:r>
          </a:p>
          <a:p>
            <a:pPr marL="0" indent="0">
              <a:buNone/>
            </a:pPr>
            <a:r>
              <a:rPr lang="en-GB" i="1" dirty="0"/>
              <a:t>Ethics or moral philosophy is a branch of philosophy that involves </a:t>
            </a:r>
            <a:r>
              <a:rPr lang="en-GB" b="1" dirty="0"/>
              <a:t>systematizing, defending, and recommending concepts of right and wrong conduct</a:t>
            </a:r>
            <a:r>
              <a:rPr lang="en-GB" i="1" dirty="0"/>
              <a:t>.</a:t>
            </a:r>
            <a:endParaRPr lang="en-GB" dirty="0"/>
          </a:p>
          <a:p>
            <a:pPr marL="0" indent="0">
              <a:buNone/>
            </a:pPr>
            <a:endParaRPr lang="en-GB" dirty="0"/>
          </a:p>
          <a:p>
            <a:r>
              <a:rPr lang="en-GB" b="1" dirty="0"/>
              <a:t>Meta-ethics</a:t>
            </a:r>
            <a:r>
              <a:rPr lang="en-GB" i="1" dirty="0"/>
              <a:t> </a:t>
            </a:r>
            <a:r>
              <a:rPr lang="en-GB" dirty="0"/>
              <a:t>deals with the </a:t>
            </a:r>
            <a:r>
              <a:rPr lang="en-GB" i="1" dirty="0"/>
              <a:t>nature of moral judgement. It looks at the origins and meaning of ethical principles.</a:t>
            </a:r>
            <a:endParaRPr lang="en-GB" dirty="0"/>
          </a:p>
          <a:p>
            <a:r>
              <a:rPr lang="en-GB" b="1" dirty="0"/>
              <a:t>Normative ethics</a:t>
            </a:r>
            <a:r>
              <a:rPr lang="en-GB" i="1" dirty="0"/>
              <a:t> </a:t>
            </a:r>
            <a:r>
              <a:rPr lang="en-GB" dirty="0"/>
              <a:t>is concerned with the </a:t>
            </a:r>
            <a:r>
              <a:rPr lang="en-GB" i="1" dirty="0"/>
              <a:t>content of moral judgements and the criteria for what is right or wrong.</a:t>
            </a:r>
            <a:endParaRPr lang="en-GB" dirty="0"/>
          </a:p>
          <a:p>
            <a:r>
              <a:rPr lang="en-GB" b="1" dirty="0"/>
              <a:t>Applied ethics</a:t>
            </a:r>
            <a:r>
              <a:rPr lang="en-GB" i="1" dirty="0"/>
              <a:t> </a:t>
            </a:r>
            <a:r>
              <a:rPr lang="en-GB" dirty="0"/>
              <a:t>looks at </a:t>
            </a:r>
            <a:r>
              <a:rPr lang="en-GB" i="1" dirty="0"/>
              <a:t>controversial topics like war, animal rights and capital punishment.</a:t>
            </a:r>
            <a:endParaRPr lang="en-GB" dirty="0"/>
          </a:p>
          <a:p>
            <a:pPr marL="0" indent="0">
              <a:buNone/>
            </a:pPr>
            <a:endParaRPr lang="en-GB" dirty="0"/>
          </a:p>
        </p:txBody>
      </p:sp>
    </p:spTree>
    <p:extLst>
      <p:ext uri="{BB962C8B-B14F-4D97-AF65-F5344CB8AC3E}">
        <p14:creationId xmlns:p14="http://schemas.microsoft.com/office/powerpoint/2010/main" val="3912681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3137E-C6F4-4DBC-9F6E-A0EB01F753BA}"/>
              </a:ext>
            </a:extLst>
          </p:cNvPr>
          <p:cNvSpPr>
            <a:spLocks noGrp="1"/>
          </p:cNvSpPr>
          <p:nvPr>
            <p:ph type="title"/>
          </p:nvPr>
        </p:nvSpPr>
        <p:spPr/>
        <p:txBody>
          <a:bodyPr/>
          <a:lstStyle/>
          <a:p>
            <a:r>
              <a:rPr lang="en-GB" dirty="0"/>
              <a:t>Engineering Ethics</a:t>
            </a:r>
          </a:p>
        </p:txBody>
      </p:sp>
      <p:pic>
        <p:nvPicPr>
          <p:cNvPr id="5" name="Content Placeholder 4" descr="A train crossing a bridge over a body of water&#10;&#10;Description automatically generated">
            <a:extLst>
              <a:ext uri="{FF2B5EF4-FFF2-40B4-BE49-F238E27FC236}">
                <a16:creationId xmlns:a16="http://schemas.microsoft.com/office/drawing/2014/main" id="{3FEBA6BC-F7BA-4BB7-89A6-5662C433A1EF}"/>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112225" y="1825625"/>
            <a:ext cx="5967549" cy="4351338"/>
          </a:xfrm>
        </p:spPr>
      </p:pic>
      <p:sp>
        <p:nvSpPr>
          <p:cNvPr id="6" name="TextBox 5">
            <a:extLst>
              <a:ext uri="{FF2B5EF4-FFF2-40B4-BE49-F238E27FC236}">
                <a16:creationId xmlns:a16="http://schemas.microsoft.com/office/drawing/2014/main" id="{81D66805-78F6-455F-AA4B-6DC15E865B9C}"/>
              </a:ext>
            </a:extLst>
          </p:cNvPr>
          <p:cNvSpPr txBox="1"/>
          <p:nvPr/>
        </p:nvSpPr>
        <p:spPr>
          <a:xfrm>
            <a:off x="3112225" y="6176963"/>
            <a:ext cx="5967549" cy="230832"/>
          </a:xfrm>
          <a:prstGeom prst="rect">
            <a:avLst/>
          </a:prstGeom>
          <a:noFill/>
        </p:spPr>
        <p:txBody>
          <a:bodyPr wrap="square" rtlCol="0">
            <a:spAutoFit/>
          </a:bodyPr>
          <a:lstStyle/>
          <a:p>
            <a:r>
              <a:rPr lang="en-GB" sz="900">
                <a:hlinkClick r:id="rId3" tooltip="http://commons.wikimedia.org/wiki/File:Dundee_Tay_Bridge01_2008-04-03.jpg"/>
              </a:rPr>
              <a:t>This Photo</a:t>
            </a:r>
            <a:r>
              <a:rPr lang="en-GB" sz="900"/>
              <a:t> by Unknown Author is licensed under </a:t>
            </a:r>
            <a:r>
              <a:rPr lang="en-GB" sz="900">
                <a:hlinkClick r:id="rId4" tooltip="https://creativecommons.org/licenses/by-sa/3.0/"/>
              </a:rPr>
              <a:t>CC BY-SA</a:t>
            </a:r>
            <a:endParaRPr lang="en-GB" sz="900"/>
          </a:p>
        </p:txBody>
      </p:sp>
    </p:spTree>
    <p:extLst>
      <p:ext uri="{BB962C8B-B14F-4D97-AF65-F5344CB8AC3E}">
        <p14:creationId xmlns:p14="http://schemas.microsoft.com/office/powerpoint/2010/main" val="707976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58B54-D4A9-4490-8E06-18277AA9EC47}"/>
              </a:ext>
            </a:extLst>
          </p:cNvPr>
          <p:cNvSpPr>
            <a:spLocks noGrp="1"/>
          </p:cNvSpPr>
          <p:nvPr>
            <p:ph type="title"/>
          </p:nvPr>
        </p:nvSpPr>
        <p:spPr/>
        <p:txBody>
          <a:bodyPr/>
          <a:lstStyle/>
          <a:p>
            <a:r>
              <a:rPr lang="en-GB" dirty="0"/>
              <a:t>Engineering Ethics</a:t>
            </a:r>
          </a:p>
        </p:txBody>
      </p:sp>
      <p:sp>
        <p:nvSpPr>
          <p:cNvPr id="3" name="Content Placeholder 2">
            <a:extLst>
              <a:ext uri="{FF2B5EF4-FFF2-40B4-BE49-F238E27FC236}">
                <a16:creationId xmlns:a16="http://schemas.microsoft.com/office/drawing/2014/main" id="{6B529F8D-1483-401B-9CBC-78707253C70A}"/>
              </a:ext>
            </a:extLst>
          </p:cNvPr>
          <p:cNvSpPr>
            <a:spLocks noGrp="1"/>
          </p:cNvSpPr>
          <p:nvPr>
            <p:ph sz="half" idx="1"/>
          </p:nvPr>
        </p:nvSpPr>
        <p:spPr/>
        <p:txBody>
          <a:bodyPr/>
          <a:lstStyle/>
          <a:p>
            <a:pPr marL="0" indent="0">
              <a:buNone/>
            </a:pPr>
            <a:r>
              <a:rPr lang="en-GB" dirty="0"/>
              <a:t>Obligation to Society.</a:t>
            </a:r>
          </a:p>
          <a:p>
            <a:pPr marL="0" indent="0">
              <a:buNone/>
            </a:pPr>
            <a:endParaRPr lang="en-GB" dirty="0"/>
          </a:p>
          <a:p>
            <a:pPr marL="0" indent="0">
              <a:buNone/>
            </a:pPr>
            <a:r>
              <a:rPr lang="en-GB" dirty="0"/>
              <a:t>Reporting Misconduct.</a:t>
            </a:r>
          </a:p>
          <a:p>
            <a:pPr marL="0" indent="0">
              <a:buNone/>
            </a:pPr>
            <a:endParaRPr lang="en-GB" dirty="0"/>
          </a:p>
          <a:p>
            <a:pPr marL="0" indent="0">
              <a:buNone/>
            </a:pPr>
            <a:r>
              <a:rPr lang="en-GB" dirty="0"/>
              <a:t>General Conduct.</a:t>
            </a:r>
          </a:p>
        </p:txBody>
      </p:sp>
      <p:pic>
        <p:nvPicPr>
          <p:cNvPr id="6" name="Content Placeholder 5" descr="A drawing of a person&#10;&#10;Description automatically generated">
            <a:extLst>
              <a:ext uri="{FF2B5EF4-FFF2-40B4-BE49-F238E27FC236}">
                <a16:creationId xmlns:a16="http://schemas.microsoft.com/office/drawing/2014/main" id="{B3F73E2B-D85C-4B95-866F-2A96DD95CF34}"/>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224899" y="1825625"/>
            <a:ext cx="3076202" cy="4351338"/>
          </a:xfrm>
        </p:spPr>
      </p:pic>
      <p:sp>
        <p:nvSpPr>
          <p:cNvPr id="7" name="TextBox 6">
            <a:extLst>
              <a:ext uri="{FF2B5EF4-FFF2-40B4-BE49-F238E27FC236}">
                <a16:creationId xmlns:a16="http://schemas.microsoft.com/office/drawing/2014/main" id="{763941F5-BA48-4E10-B7B8-FA0930E813F4}"/>
              </a:ext>
            </a:extLst>
          </p:cNvPr>
          <p:cNvSpPr txBox="1"/>
          <p:nvPr/>
        </p:nvSpPr>
        <p:spPr>
          <a:xfrm>
            <a:off x="7224899" y="6176963"/>
            <a:ext cx="3076202" cy="230832"/>
          </a:xfrm>
          <a:prstGeom prst="rect">
            <a:avLst/>
          </a:prstGeom>
          <a:noFill/>
        </p:spPr>
        <p:txBody>
          <a:bodyPr wrap="square" rtlCol="0">
            <a:spAutoFit/>
          </a:bodyPr>
          <a:lstStyle/>
          <a:p>
            <a:r>
              <a:rPr lang="en-GB" sz="900">
                <a:hlinkClick r:id="rId3" tooltip="http://ferekk.deviantart.com/art/Engineer-sketch-282696198"/>
              </a:rPr>
              <a:t>This Photo</a:t>
            </a:r>
            <a:r>
              <a:rPr lang="en-GB" sz="900"/>
              <a:t> by Unknown Author is licensed under </a:t>
            </a:r>
            <a:r>
              <a:rPr lang="en-GB" sz="900">
                <a:hlinkClick r:id="rId4" tooltip="https://creativecommons.org/licenses/by-sa/3.0/"/>
              </a:rPr>
              <a:t>CC BY-SA</a:t>
            </a:r>
            <a:endParaRPr lang="en-GB" sz="900"/>
          </a:p>
        </p:txBody>
      </p:sp>
    </p:spTree>
    <p:extLst>
      <p:ext uri="{BB962C8B-B14F-4D97-AF65-F5344CB8AC3E}">
        <p14:creationId xmlns:p14="http://schemas.microsoft.com/office/powerpoint/2010/main" val="1715920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C0852-F698-4F0A-95C0-DCF50609804B}"/>
              </a:ext>
            </a:extLst>
          </p:cNvPr>
          <p:cNvSpPr>
            <a:spLocks noGrp="1"/>
          </p:cNvSpPr>
          <p:nvPr>
            <p:ph type="title"/>
          </p:nvPr>
        </p:nvSpPr>
        <p:spPr/>
        <p:txBody>
          <a:bodyPr/>
          <a:lstStyle/>
          <a:p>
            <a:r>
              <a:rPr lang="en-GB" dirty="0"/>
              <a:t>Ethics of Technology</a:t>
            </a:r>
          </a:p>
        </p:txBody>
      </p:sp>
      <p:sp>
        <p:nvSpPr>
          <p:cNvPr id="3" name="Content Placeholder 2">
            <a:extLst>
              <a:ext uri="{FF2B5EF4-FFF2-40B4-BE49-F238E27FC236}">
                <a16:creationId xmlns:a16="http://schemas.microsoft.com/office/drawing/2014/main" id="{25F24481-902F-4B78-8872-465932C49F83}"/>
              </a:ext>
            </a:extLst>
          </p:cNvPr>
          <p:cNvSpPr>
            <a:spLocks noGrp="1"/>
          </p:cNvSpPr>
          <p:nvPr>
            <p:ph idx="1"/>
          </p:nvPr>
        </p:nvSpPr>
        <p:spPr/>
        <p:txBody>
          <a:bodyPr>
            <a:normAutofit lnSpcReduction="10000"/>
          </a:bodyPr>
          <a:lstStyle/>
          <a:p>
            <a:pPr marL="0" indent="0">
              <a:buNone/>
            </a:pPr>
            <a:r>
              <a:rPr lang="en-GB" dirty="0"/>
              <a:t>The creation of new technology and what that technology may be used for.</a:t>
            </a:r>
          </a:p>
          <a:p>
            <a:pPr lvl="1"/>
            <a:r>
              <a:rPr lang="en-GB" dirty="0"/>
              <a:t>Was it right to create nuclear weapons?</a:t>
            </a:r>
          </a:p>
          <a:p>
            <a:pPr marL="0" indent="0">
              <a:buNone/>
            </a:pPr>
            <a:endParaRPr lang="en-GB" dirty="0"/>
          </a:p>
          <a:p>
            <a:pPr marL="0" indent="0">
              <a:buNone/>
            </a:pPr>
            <a:r>
              <a:rPr lang="en-GB" dirty="0"/>
              <a:t>The use of technology to exploit others.</a:t>
            </a:r>
          </a:p>
          <a:p>
            <a:pPr lvl="1"/>
            <a:r>
              <a:rPr lang="en-GB" dirty="0"/>
              <a:t>Is it right for a government to collect data on its citizens?</a:t>
            </a:r>
          </a:p>
          <a:p>
            <a:pPr marL="0" indent="0">
              <a:buNone/>
            </a:pPr>
            <a:endParaRPr lang="en-GB" dirty="0"/>
          </a:p>
          <a:p>
            <a:pPr marL="0" indent="0">
              <a:buNone/>
            </a:pPr>
            <a:r>
              <a:rPr lang="en-GB" dirty="0"/>
              <a:t>Would you create the software that controlled a nuclear weapon?</a:t>
            </a:r>
          </a:p>
          <a:p>
            <a:pPr marL="0" indent="0">
              <a:buNone/>
            </a:pPr>
            <a:endParaRPr lang="en-GB" dirty="0"/>
          </a:p>
          <a:p>
            <a:pPr marL="0" indent="0">
              <a:buNone/>
            </a:pPr>
            <a:r>
              <a:rPr lang="en-GB" dirty="0"/>
              <a:t>Would you use existing software and data to monitor people?</a:t>
            </a:r>
          </a:p>
        </p:txBody>
      </p:sp>
    </p:spTree>
    <p:extLst>
      <p:ext uri="{BB962C8B-B14F-4D97-AF65-F5344CB8AC3E}">
        <p14:creationId xmlns:p14="http://schemas.microsoft.com/office/powerpoint/2010/main" val="4237191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3137E-C6F4-4DBC-9F6E-A0EB01F753BA}"/>
              </a:ext>
            </a:extLst>
          </p:cNvPr>
          <p:cNvSpPr>
            <a:spLocks noGrp="1"/>
          </p:cNvSpPr>
          <p:nvPr>
            <p:ph type="title"/>
          </p:nvPr>
        </p:nvSpPr>
        <p:spPr/>
        <p:txBody>
          <a:bodyPr/>
          <a:lstStyle/>
          <a:p>
            <a:r>
              <a:rPr lang="en-GB" dirty="0"/>
              <a:t>Business Ethics</a:t>
            </a:r>
          </a:p>
        </p:txBody>
      </p:sp>
      <p:sp>
        <p:nvSpPr>
          <p:cNvPr id="4" name="Content Placeholder 3">
            <a:extLst>
              <a:ext uri="{FF2B5EF4-FFF2-40B4-BE49-F238E27FC236}">
                <a16:creationId xmlns:a16="http://schemas.microsoft.com/office/drawing/2014/main" id="{46524AE3-3966-46FD-AE83-7189ECA06EEE}"/>
              </a:ext>
            </a:extLst>
          </p:cNvPr>
          <p:cNvSpPr>
            <a:spLocks noGrp="1"/>
          </p:cNvSpPr>
          <p:nvPr>
            <p:ph sz="half" idx="1"/>
          </p:nvPr>
        </p:nvSpPr>
        <p:spPr/>
        <p:txBody>
          <a:bodyPr>
            <a:normAutofit lnSpcReduction="10000"/>
          </a:bodyPr>
          <a:lstStyle/>
          <a:p>
            <a:pPr marL="0" indent="0">
              <a:buNone/>
            </a:pPr>
            <a:r>
              <a:rPr lang="en-GB" dirty="0"/>
              <a:t>Harder to explicitly define – based on the business purpose.</a:t>
            </a:r>
          </a:p>
          <a:p>
            <a:pPr marL="0" indent="0">
              <a:buNone/>
            </a:pPr>
            <a:endParaRPr lang="en-GB" dirty="0"/>
          </a:p>
          <a:p>
            <a:pPr marL="0" indent="0">
              <a:buNone/>
            </a:pPr>
            <a:r>
              <a:rPr lang="en-GB" dirty="0"/>
              <a:t>Most organisations exist to maximise profits to increase the value of the company and the return to shareholders.</a:t>
            </a:r>
          </a:p>
          <a:p>
            <a:pPr marL="0" indent="0">
              <a:buNone/>
            </a:pPr>
            <a:endParaRPr lang="en-GB" dirty="0"/>
          </a:p>
          <a:p>
            <a:pPr marL="0" indent="0">
              <a:buNone/>
            </a:pPr>
            <a:r>
              <a:rPr lang="en-GB" dirty="0"/>
              <a:t>This is a different framework to engineers.</a:t>
            </a:r>
          </a:p>
        </p:txBody>
      </p:sp>
      <p:pic>
        <p:nvPicPr>
          <p:cNvPr id="7" name="Content Placeholder 6" descr="A drawing of a person in a suit and tie&#10;&#10;Description automatically generated">
            <a:extLst>
              <a:ext uri="{FF2B5EF4-FFF2-40B4-BE49-F238E27FC236}">
                <a16:creationId xmlns:a16="http://schemas.microsoft.com/office/drawing/2014/main" id="{00927E9E-8C14-4521-A316-F693A9116B22}"/>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535102" y="1508545"/>
            <a:ext cx="4818698" cy="4883524"/>
          </a:xfrm>
        </p:spPr>
      </p:pic>
      <p:sp>
        <p:nvSpPr>
          <p:cNvPr id="8" name="TextBox 7">
            <a:extLst>
              <a:ext uri="{FF2B5EF4-FFF2-40B4-BE49-F238E27FC236}">
                <a16:creationId xmlns:a16="http://schemas.microsoft.com/office/drawing/2014/main" id="{F84DC0E5-3314-4EDE-ABBD-5CA75DB0EDBA}"/>
              </a:ext>
            </a:extLst>
          </p:cNvPr>
          <p:cNvSpPr txBox="1"/>
          <p:nvPr/>
        </p:nvSpPr>
        <p:spPr>
          <a:xfrm>
            <a:off x="6535102" y="6060732"/>
            <a:ext cx="4818698" cy="230832"/>
          </a:xfrm>
          <a:prstGeom prst="rect">
            <a:avLst/>
          </a:prstGeom>
          <a:noFill/>
        </p:spPr>
        <p:txBody>
          <a:bodyPr wrap="square" rtlCol="0">
            <a:spAutoFit/>
          </a:bodyPr>
          <a:lstStyle/>
          <a:p>
            <a:r>
              <a:rPr lang="en-GB" sz="900">
                <a:hlinkClick r:id="rId3" tooltip="http://asbaquez.blogspot.com/2011_06_13_archive.html"/>
              </a:rPr>
              <a:t>This Photo</a:t>
            </a:r>
            <a:r>
              <a:rPr lang="en-GB" sz="900"/>
              <a:t> by Unknown Author is licensed under </a:t>
            </a:r>
            <a:r>
              <a:rPr lang="en-GB" sz="900">
                <a:hlinkClick r:id="rId4" tooltip="https://creativecommons.org/licenses/by-sa/3.0/"/>
              </a:rPr>
              <a:t>CC BY-SA</a:t>
            </a:r>
            <a:endParaRPr lang="en-GB" sz="900"/>
          </a:p>
        </p:txBody>
      </p:sp>
    </p:spTree>
    <p:extLst>
      <p:ext uri="{BB962C8B-B14F-4D97-AF65-F5344CB8AC3E}">
        <p14:creationId xmlns:p14="http://schemas.microsoft.com/office/powerpoint/2010/main" val="270217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58B54-D4A9-4490-8E06-18277AA9EC47}"/>
              </a:ext>
            </a:extLst>
          </p:cNvPr>
          <p:cNvSpPr>
            <a:spLocks noGrp="1"/>
          </p:cNvSpPr>
          <p:nvPr>
            <p:ph type="title"/>
          </p:nvPr>
        </p:nvSpPr>
        <p:spPr/>
        <p:txBody>
          <a:bodyPr/>
          <a:lstStyle/>
          <a:p>
            <a:r>
              <a:rPr lang="en-GB" dirty="0"/>
              <a:t>ACM Code of Ethics</a:t>
            </a:r>
          </a:p>
        </p:txBody>
      </p:sp>
      <p:sp>
        <p:nvSpPr>
          <p:cNvPr id="3" name="Content Placeholder 2">
            <a:extLst>
              <a:ext uri="{FF2B5EF4-FFF2-40B4-BE49-F238E27FC236}">
                <a16:creationId xmlns:a16="http://schemas.microsoft.com/office/drawing/2014/main" id="{6B529F8D-1483-401B-9CBC-78707253C70A}"/>
              </a:ext>
            </a:extLst>
          </p:cNvPr>
          <p:cNvSpPr>
            <a:spLocks noGrp="1"/>
          </p:cNvSpPr>
          <p:nvPr>
            <p:ph idx="1"/>
          </p:nvPr>
        </p:nvSpPr>
        <p:spPr/>
        <p:txBody>
          <a:bodyPr/>
          <a:lstStyle/>
          <a:p>
            <a:pPr marL="0" indent="0">
              <a:buNone/>
            </a:pPr>
            <a:r>
              <a:rPr lang="en-GB" dirty="0"/>
              <a:t>General Ethical Principles.</a:t>
            </a:r>
          </a:p>
          <a:p>
            <a:pPr marL="0" indent="0">
              <a:buNone/>
            </a:pPr>
            <a:endParaRPr lang="en-GB" dirty="0"/>
          </a:p>
          <a:p>
            <a:pPr marL="0" indent="0">
              <a:buNone/>
            </a:pPr>
            <a:r>
              <a:rPr lang="en-GB" dirty="0"/>
              <a:t>Professional Responsibilities.</a:t>
            </a:r>
          </a:p>
          <a:p>
            <a:pPr marL="0" indent="0">
              <a:buNone/>
            </a:pPr>
            <a:endParaRPr lang="en-GB" dirty="0"/>
          </a:p>
          <a:p>
            <a:pPr marL="0" indent="0">
              <a:buNone/>
            </a:pPr>
            <a:r>
              <a:rPr lang="en-GB" dirty="0"/>
              <a:t>Professional Leadership Principles.</a:t>
            </a:r>
          </a:p>
          <a:p>
            <a:pPr marL="0" indent="0">
              <a:buNone/>
            </a:pPr>
            <a:endParaRPr lang="en-GB" dirty="0"/>
          </a:p>
          <a:p>
            <a:pPr marL="0" indent="0">
              <a:buNone/>
            </a:pPr>
            <a:r>
              <a:rPr lang="en-GB" dirty="0"/>
              <a:t>Compliance with the Code.</a:t>
            </a:r>
          </a:p>
        </p:txBody>
      </p:sp>
    </p:spTree>
    <p:extLst>
      <p:ext uri="{BB962C8B-B14F-4D97-AF65-F5344CB8AC3E}">
        <p14:creationId xmlns:p14="http://schemas.microsoft.com/office/powerpoint/2010/main" val="11112500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2113</Words>
  <Application>Microsoft Office PowerPoint</Application>
  <PresentationFormat>Widescreen</PresentationFormat>
  <Paragraphs>194</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Ethics and Professionalism</vt:lpstr>
      <vt:lpstr>Overview</vt:lpstr>
      <vt:lpstr>Ethics</vt:lpstr>
      <vt:lpstr>Ethics</vt:lpstr>
      <vt:lpstr>Engineering Ethics</vt:lpstr>
      <vt:lpstr>Engineering Ethics</vt:lpstr>
      <vt:lpstr>Ethics of Technology</vt:lpstr>
      <vt:lpstr>Business Ethics</vt:lpstr>
      <vt:lpstr>ACM Code of Ethics</vt:lpstr>
      <vt:lpstr>General Ethical Principles</vt:lpstr>
      <vt:lpstr>Professional Responsibilities</vt:lpstr>
      <vt:lpstr>Professional Leadership Principles</vt:lpstr>
      <vt:lpstr>Compliance with the Code</vt:lpstr>
      <vt:lpstr>Code of Conduct</vt:lpstr>
      <vt:lpstr>Code of Conduct</vt:lpstr>
      <vt:lpstr>Edinburgh Napier Student Code of Conduct</vt:lpstr>
      <vt:lpstr>Edinburgh Napier Student Code of Conduct</vt:lpstr>
      <vt:lpstr>Linux Code of Conduct (abridged)</vt:lpstr>
      <vt:lpstr>Linux Code of Conduct (abridged)</vt:lpstr>
      <vt:lpstr>BCS Code of Conduct</vt:lpstr>
      <vt:lpstr>Public Interest</vt:lpstr>
      <vt:lpstr>Professional Competence and Integrity</vt:lpstr>
      <vt:lpstr>Duty to Relevant Authority</vt:lpstr>
      <vt:lpstr>Duty to the Profession</vt:lpstr>
      <vt:lpstr>BCS Membership and Grades</vt:lpstr>
      <vt:lpstr>Course Accreditation</vt:lpstr>
      <vt:lpstr>Membership Grades</vt:lpstr>
      <vt:lpstr>Postnominals</vt:lpstr>
      <vt:lpstr>Summary</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Chalmers</dc:creator>
  <cp:lastModifiedBy>Kevin Chalmers</cp:lastModifiedBy>
  <cp:revision>8</cp:revision>
  <dcterms:created xsi:type="dcterms:W3CDTF">2019-03-27T08:31:51Z</dcterms:created>
  <dcterms:modified xsi:type="dcterms:W3CDTF">2019-03-27T09:20:08Z</dcterms:modified>
</cp:coreProperties>
</file>