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9" r:id="rId32"/>
    <p:sldId id="288" r:id="rId33"/>
    <p:sldId id="285" r:id="rId34"/>
    <p:sldId id="28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6" d="100"/>
          <a:sy n="66" d="100"/>
        </p:scale>
        <p:origin x="679"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F4851-A35D-44F6-8A04-A0EB3B4D65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50B7BA6-5FA9-4EAC-B7B6-9646E7FAD9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DAD8C6E-E069-4B66-A31D-32C4B6BEE14A}"/>
              </a:ext>
            </a:extLst>
          </p:cNvPr>
          <p:cNvSpPr>
            <a:spLocks noGrp="1"/>
          </p:cNvSpPr>
          <p:nvPr>
            <p:ph type="dt" sz="half" idx="10"/>
          </p:nvPr>
        </p:nvSpPr>
        <p:spPr/>
        <p:txBody>
          <a:bodyPr/>
          <a:lstStyle/>
          <a:p>
            <a:fld id="{F56A03B3-0880-4464-B66D-35085C794610}" type="datetimeFigureOut">
              <a:rPr lang="en-GB" smtClean="0"/>
              <a:t>02/04/2019</a:t>
            </a:fld>
            <a:endParaRPr lang="en-GB"/>
          </a:p>
        </p:txBody>
      </p:sp>
      <p:sp>
        <p:nvSpPr>
          <p:cNvPr id="5" name="Footer Placeholder 4">
            <a:extLst>
              <a:ext uri="{FF2B5EF4-FFF2-40B4-BE49-F238E27FC236}">
                <a16:creationId xmlns:a16="http://schemas.microsoft.com/office/drawing/2014/main" id="{E4A378D3-CDF6-4187-9887-244549BA07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531B42-6976-456E-98F4-8AF6A0F078AE}"/>
              </a:ext>
            </a:extLst>
          </p:cNvPr>
          <p:cNvSpPr>
            <a:spLocks noGrp="1"/>
          </p:cNvSpPr>
          <p:nvPr>
            <p:ph type="sldNum" sz="quarter" idx="12"/>
          </p:nvPr>
        </p:nvSpPr>
        <p:spPr/>
        <p:txBody>
          <a:bodyPr/>
          <a:lstStyle/>
          <a:p>
            <a:fld id="{06F4007E-3B2D-4FB0-B663-7E074843D8F6}" type="slidenum">
              <a:rPr lang="en-GB" smtClean="0"/>
              <a:t>‹#›</a:t>
            </a:fld>
            <a:endParaRPr lang="en-GB"/>
          </a:p>
        </p:txBody>
      </p:sp>
    </p:spTree>
    <p:extLst>
      <p:ext uri="{BB962C8B-B14F-4D97-AF65-F5344CB8AC3E}">
        <p14:creationId xmlns:p14="http://schemas.microsoft.com/office/powerpoint/2010/main" val="3808246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1947A-4C72-4868-84F2-7E312FDCE34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40793E-6B38-4CF0-8B5B-916ACDB824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F66A65-3CBB-433F-8C22-732C755E4A18}"/>
              </a:ext>
            </a:extLst>
          </p:cNvPr>
          <p:cNvSpPr>
            <a:spLocks noGrp="1"/>
          </p:cNvSpPr>
          <p:nvPr>
            <p:ph type="dt" sz="half" idx="10"/>
          </p:nvPr>
        </p:nvSpPr>
        <p:spPr/>
        <p:txBody>
          <a:bodyPr/>
          <a:lstStyle/>
          <a:p>
            <a:fld id="{F56A03B3-0880-4464-B66D-35085C794610}" type="datetimeFigureOut">
              <a:rPr lang="en-GB" smtClean="0"/>
              <a:t>02/04/2019</a:t>
            </a:fld>
            <a:endParaRPr lang="en-GB"/>
          </a:p>
        </p:txBody>
      </p:sp>
      <p:sp>
        <p:nvSpPr>
          <p:cNvPr id="5" name="Footer Placeholder 4">
            <a:extLst>
              <a:ext uri="{FF2B5EF4-FFF2-40B4-BE49-F238E27FC236}">
                <a16:creationId xmlns:a16="http://schemas.microsoft.com/office/drawing/2014/main" id="{D21CAF0B-B1D6-481F-B5A0-82A089B8EF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59B528-6944-4341-8490-682EEC95DCF7}"/>
              </a:ext>
            </a:extLst>
          </p:cNvPr>
          <p:cNvSpPr>
            <a:spLocks noGrp="1"/>
          </p:cNvSpPr>
          <p:nvPr>
            <p:ph type="sldNum" sz="quarter" idx="12"/>
          </p:nvPr>
        </p:nvSpPr>
        <p:spPr/>
        <p:txBody>
          <a:bodyPr/>
          <a:lstStyle/>
          <a:p>
            <a:fld id="{06F4007E-3B2D-4FB0-B663-7E074843D8F6}" type="slidenum">
              <a:rPr lang="en-GB" smtClean="0"/>
              <a:t>‹#›</a:t>
            </a:fld>
            <a:endParaRPr lang="en-GB"/>
          </a:p>
        </p:txBody>
      </p:sp>
    </p:spTree>
    <p:extLst>
      <p:ext uri="{BB962C8B-B14F-4D97-AF65-F5344CB8AC3E}">
        <p14:creationId xmlns:p14="http://schemas.microsoft.com/office/powerpoint/2010/main" val="3796980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D1541C-2221-4307-9D77-A332533F67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B929CBE-3D50-4BE0-811D-6D22749575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56D7C3A-0A9C-4082-97F1-ACE9FB933EB8}"/>
              </a:ext>
            </a:extLst>
          </p:cNvPr>
          <p:cNvSpPr>
            <a:spLocks noGrp="1"/>
          </p:cNvSpPr>
          <p:nvPr>
            <p:ph type="dt" sz="half" idx="10"/>
          </p:nvPr>
        </p:nvSpPr>
        <p:spPr/>
        <p:txBody>
          <a:bodyPr/>
          <a:lstStyle/>
          <a:p>
            <a:fld id="{F56A03B3-0880-4464-B66D-35085C794610}" type="datetimeFigureOut">
              <a:rPr lang="en-GB" smtClean="0"/>
              <a:t>02/04/2019</a:t>
            </a:fld>
            <a:endParaRPr lang="en-GB"/>
          </a:p>
        </p:txBody>
      </p:sp>
      <p:sp>
        <p:nvSpPr>
          <p:cNvPr id="5" name="Footer Placeholder 4">
            <a:extLst>
              <a:ext uri="{FF2B5EF4-FFF2-40B4-BE49-F238E27FC236}">
                <a16:creationId xmlns:a16="http://schemas.microsoft.com/office/drawing/2014/main" id="{F6489DCF-C879-4C70-A5AF-0F8DFB9047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0D2EB9-3C96-4A3D-A50B-335D9F1DC531}"/>
              </a:ext>
            </a:extLst>
          </p:cNvPr>
          <p:cNvSpPr>
            <a:spLocks noGrp="1"/>
          </p:cNvSpPr>
          <p:nvPr>
            <p:ph type="sldNum" sz="quarter" idx="12"/>
          </p:nvPr>
        </p:nvSpPr>
        <p:spPr/>
        <p:txBody>
          <a:bodyPr/>
          <a:lstStyle/>
          <a:p>
            <a:fld id="{06F4007E-3B2D-4FB0-B663-7E074843D8F6}" type="slidenum">
              <a:rPr lang="en-GB" smtClean="0"/>
              <a:t>‹#›</a:t>
            </a:fld>
            <a:endParaRPr lang="en-GB"/>
          </a:p>
        </p:txBody>
      </p:sp>
    </p:spTree>
    <p:extLst>
      <p:ext uri="{BB962C8B-B14F-4D97-AF65-F5344CB8AC3E}">
        <p14:creationId xmlns:p14="http://schemas.microsoft.com/office/powerpoint/2010/main" val="2376752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4160-C394-4F35-88C1-98D1912D6EE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FC8658D-87C2-45EC-952C-807CE519E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AE316D6-2EE6-448E-A0BD-6C1C2C97B9E9}"/>
              </a:ext>
            </a:extLst>
          </p:cNvPr>
          <p:cNvSpPr>
            <a:spLocks noGrp="1"/>
          </p:cNvSpPr>
          <p:nvPr>
            <p:ph type="dt" sz="half" idx="10"/>
          </p:nvPr>
        </p:nvSpPr>
        <p:spPr/>
        <p:txBody>
          <a:bodyPr/>
          <a:lstStyle/>
          <a:p>
            <a:fld id="{F56A03B3-0880-4464-B66D-35085C794610}" type="datetimeFigureOut">
              <a:rPr lang="en-GB" smtClean="0"/>
              <a:t>02/04/2019</a:t>
            </a:fld>
            <a:endParaRPr lang="en-GB"/>
          </a:p>
        </p:txBody>
      </p:sp>
      <p:sp>
        <p:nvSpPr>
          <p:cNvPr id="5" name="Footer Placeholder 4">
            <a:extLst>
              <a:ext uri="{FF2B5EF4-FFF2-40B4-BE49-F238E27FC236}">
                <a16:creationId xmlns:a16="http://schemas.microsoft.com/office/drawing/2014/main" id="{885C8963-822B-4416-A035-24B217F636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37EFD1C-5990-455F-8531-A1B19BF177B0}"/>
              </a:ext>
            </a:extLst>
          </p:cNvPr>
          <p:cNvSpPr>
            <a:spLocks noGrp="1"/>
          </p:cNvSpPr>
          <p:nvPr>
            <p:ph type="sldNum" sz="quarter" idx="12"/>
          </p:nvPr>
        </p:nvSpPr>
        <p:spPr/>
        <p:txBody>
          <a:bodyPr/>
          <a:lstStyle/>
          <a:p>
            <a:fld id="{06F4007E-3B2D-4FB0-B663-7E074843D8F6}" type="slidenum">
              <a:rPr lang="en-GB" smtClean="0"/>
              <a:t>‹#›</a:t>
            </a:fld>
            <a:endParaRPr lang="en-GB"/>
          </a:p>
        </p:txBody>
      </p:sp>
    </p:spTree>
    <p:extLst>
      <p:ext uri="{BB962C8B-B14F-4D97-AF65-F5344CB8AC3E}">
        <p14:creationId xmlns:p14="http://schemas.microsoft.com/office/powerpoint/2010/main" val="220216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AD8C3-A97F-4133-8717-12A8E1E461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D1C50A3-30A8-4E69-9ED6-580AF96492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CC0A2E-DB0E-4591-8C93-01BD5E1510D3}"/>
              </a:ext>
            </a:extLst>
          </p:cNvPr>
          <p:cNvSpPr>
            <a:spLocks noGrp="1"/>
          </p:cNvSpPr>
          <p:nvPr>
            <p:ph type="dt" sz="half" idx="10"/>
          </p:nvPr>
        </p:nvSpPr>
        <p:spPr/>
        <p:txBody>
          <a:bodyPr/>
          <a:lstStyle/>
          <a:p>
            <a:fld id="{F56A03B3-0880-4464-B66D-35085C794610}" type="datetimeFigureOut">
              <a:rPr lang="en-GB" smtClean="0"/>
              <a:t>02/04/2019</a:t>
            </a:fld>
            <a:endParaRPr lang="en-GB"/>
          </a:p>
        </p:txBody>
      </p:sp>
      <p:sp>
        <p:nvSpPr>
          <p:cNvPr id="5" name="Footer Placeholder 4">
            <a:extLst>
              <a:ext uri="{FF2B5EF4-FFF2-40B4-BE49-F238E27FC236}">
                <a16:creationId xmlns:a16="http://schemas.microsoft.com/office/drawing/2014/main" id="{1734507B-A734-46F2-A67A-FAF32C13A6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AE736E-BF5D-4E24-A777-E2264FCF7E00}"/>
              </a:ext>
            </a:extLst>
          </p:cNvPr>
          <p:cNvSpPr>
            <a:spLocks noGrp="1"/>
          </p:cNvSpPr>
          <p:nvPr>
            <p:ph type="sldNum" sz="quarter" idx="12"/>
          </p:nvPr>
        </p:nvSpPr>
        <p:spPr/>
        <p:txBody>
          <a:bodyPr/>
          <a:lstStyle/>
          <a:p>
            <a:fld id="{06F4007E-3B2D-4FB0-B663-7E074843D8F6}" type="slidenum">
              <a:rPr lang="en-GB" smtClean="0"/>
              <a:t>‹#›</a:t>
            </a:fld>
            <a:endParaRPr lang="en-GB"/>
          </a:p>
        </p:txBody>
      </p:sp>
    </p:spTree>
    <p:extLst>
      <p:ext uri="{BB962C8B-B14F-4D97-AF65-F5344CB8AC3E}">
        <p14:creationId xmlns:p14="http://schemas.microsoft.com/office/powerpoint/2010/main" val="390232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703AF-FDBF-4286-824F-B2B35A19287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E36694-4EB2-476D-A30D-58DE5EA515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2C234FC-875E-4B1A-8965-915AB0507E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9F8B9BA-A328-43AB-AA9A-03FD782EE1B8}"/>
              </a:ext>
            </a:extLst>
          </p:cNvPr>
          <p:cNvSpPr>
            <a:spLocks noGrp="1"/>
          </p:cNvSpPr>
          <p:nvPr>
            <p:ph type="dt" sz="half" idx="10"/>
          </p:nvPr>
        </p:nvSpPr>
        <p:spPr/>
        <p:txBody>
          <a:bodyPr/>
          <a:lstStyle/>
          <a:p>
            <a:fld id="{F56A03B3-0880-4464-B66D-35085C794610}" type="datetimeFigureOut">
              <a:rPr lang="en-GB" smtClean="0"/>
              <a:t>02/04/2019</a:t>
            </a:fld>
            <a:endParaRPr lang="en-GB"/>
          </a:p>
        </p:txBody>
      </p:sp>
      <p:sp>
        <p:nvSpPr>
          <p:cNvPr id="6" name="Footer Placeholder 5">
            <a:extLst>
              <a:ext uri="{FF2B5EF4-FFF2-40B4-BE49-F238E27FC236}">
                <a16:creationId xmlns:a16="http://schemas.microsoft.com/office/drawing/2014/main" id="{E2E3EB83-28C2-4D7C-A01D-C5FED953610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57E67BB-5CB5-4C31-91BC-EB91E3E0E551}"/>
              </a:ext>
            </a:extLst>
          </p:cNvPr>
          <p:cNvSpPr>
            <a:spLocks noGrp="1"/>
          </p:cNvSpPr>
          <p:nvPr>
            <p:ph type="sldNum" sz="quarter" idx="12"/>
          </p:nvPr>
        </p:nvSpPr>
        <p:spPr/>
        <p:txBody>
          <a:bodyPr/>
          <a:lstStyle/>
          <a:p>
            <a:fld id="{06F4007E-3B2D-4FB0-B663-7E074843D8F6}" type="slidenum">
              <a:rPr lang="en-GB" smtClean="0"/>
              <a:t>‹#›</a:t>
            </a:fld>
            <a:endParaRPr lang="en-GB"/>
          </a:p>
        </p:txBody>
      </p:sp>
    </p:spTree>
    <p:extLst>
      <p:ext uri="{BB962C8B-B14F-4D97-AF65-F5344CB8AC3E}">
        <p14:creationId xmlns:p14="http://schemas.microsoft.com/office/powerpoint/2010/main" val="3203609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42F96-D220-4286-A106-4019A69385E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8D034F5-C10F-4C80-916E-1839C83067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508D1D-D72E-4BD3-B27F-DFF890E18C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EEDBC68-CF0F-4E94-A6F3-A49D6FBBAF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AD1625-2DD1-4430-BDB9-604A90FF69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C4407F8-44E9-41AA-830A-98E7A9C1E9FD}"/>
              </a:ext>
            </a:extLst>
          </p:cNvPr>
          <p:cNvSpPr>
            <a:spLocks noGrp="1"/>
          </p:cNvSpPr>
          <p:nvPr>
            <p:ph type="dt" sz="half" idx="10"/>
          </p:nvPr>
        </p:nvSpPr>
        <p:spPr/>
        <p:txBody>
          <a:bodyPr/>
          <a:lstStyle/>
          <a:p>
            <a:fld id="{F56A03B3-0880-4464-B66D-35085C794610}" type="datetimeFigureOut">
              <a:rPr lang="en-GB" smtClean="0"/>
              <a:t>02/04/2019</a:t>
            </a:fld>
            <a:endParaRPr lang="en-GB"/>
          </a:p>
        </p:txBody>
      </p:sp>
      <p:sp>
        <p:nvSpPr>
          <p:cNvPr id="8" name="Footer Placeholder 7">
            <a:extLst>
              <a:ext uri="{FF2B5EF4-FFF2-40B4-BE49-F238E27FC236}">
                <a16:creationId xmlns:a16="http://schemas.microsoft.com/office/drawing/2014/main" id="{C7298CC5-4D34-4D0F-939B-A43F047B269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1261D41-95AA-4A12-A337-5F3BEC28B875}"/>
              </a:ext>
            </a:extLst>
          </p:cNvPr>
          <p:cNvSpPr>
            <a:spLocks noGrp="1"/>
          </p:cNvSpPr>
          <p:nvPr>
            <p:ph type="sldNum" sz="quarter" idx="12"/>
          </p:nvPr>
        </p:nvSpPr>
        <p:spPr/>
        <p:txBody>
          <a:bodyPr/>
          <a:lstStyle/>
          <a:p>
            <a:fld id="{06F4007E-3B2D-4FB0-B663-7E074843D8F6}" type="slidenum">
              <a:rPr lang="en-GB" smtClean="0"/>
              <a:t>‹#›</a:t>
            </a:fld>
            <a:endParaRPr lang="en-GB"/>
          </a:p>
        </p:txBody>
      </p:sp>
    </p:spTree>
    <p:extLst>
      <p:ext uri="{BB962C8B-B14F-4D97-AF65-F5344CB8AC3E}">
        <p14:creationId xmlns:p14="http://schemas.microsoft.com/office/powerpoint/2010/main" val="1804384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332C5-11C8-4832-A39E-3B07AC608EC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8E2157E-F377-4987-A6C9-1A8CAB553A31}"/>
              </a:ext>
            </a:extLst>
          </p:cNvPr>
          <p:cNvSpPr>
            <a:spLocks noGrp="1"/>
          </p:cNvSpPr>
          <p:nvPr>
            <p:ph type="dt" sz="half" idx="10"/>
          </p:nvPr>
        </p:nvSpPr>
        <p:spPr/>
        <p:txBody>
          <a:bodyPr/>
          <a:lstStyle/>
          <a:p>
            <a:fld id="{F56A03B3-0880-4464-B66D-35085C794610}" type="datetimeFigureOut">
              <a:rPr lang="en-GB" smtClean="0"/>
              <a:t>02/04/2019</a:t>
            </a:fld>
            <a:endParaRPr lang="en-GB"/>
          </a:p>
        </p:txBody>
      </p:sp>
      <p:sp>
        <p:nvSpPr>
          <p:cNvPr id="4" name="Footer Placeholder 3">
            <a:extLst>
              <a:ext uri="{FF2B5EF4-FFF2-40B4-BE49-F238E27FC236}">
                <a16:creationId xmlns:a16="http://schemas.microsoft.com/office/drawing/2014/main" id="{D9A76C7A-8F9D-4CC6-871E-05B91EBB060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18ADD12-159E-4344-950A-330506BA0A45}"/>
              </a:ext>
            </a:extLst>
          </p:cNvPr>
          <p:cNvSpPr>
            <a:spLocks noGrp="1"/>
          </p:cNvSpPr>
          <p:nvPr>
            <p:ph type="sldNum" sz="quarter" idx="12"/>
          </p:nvPr>
        </p:nvSpPr>
        <p:spPr/>
        <p:txBody>
          <a:bodyPr/>
          <a:lstStyle/>
          <a:p>
            <a:fld id="{06F4007E-3B2D-4FB0-B663-7E074843D8F6}" type="slidenum">
              <a:rPr lang="en-GB" smtClean="0"/>
              <a:t>‹#›</a:t>
            </a:fld>
            <a:endParaRPr lang="en-GB"/>
          </a:p>
        </p:txBody>
      </p:sp>
    </p:spTree>
    <p:extLst>
      <p:ext uri="{BB962C8B-B14F-4D97-AF65-F5344CB8AC3E}">
        <p14:creationId xmlns:p14="http://schemas.microsoft.com/office/powerpoint/2010/main" val="2229925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80EFAF-6018-4037-8849-5E22C93782EB}"/>
              </a:ext>
            </a:extLst>
          </p:cNvPr>
          <p:cNvSpPr>
            <a:spLocks noGrp="1"/>
          </p:cNvSpPr>
          <p:nvPr>
            <p:ph type="dt" sz="half" idx="10"/>
          </p:nvPr>
        </p:nvSpPr>
        <p:spPr/>
        <p:txBody>
          <a:bodyPr/>
          <a:lstStyle/>
          <a:p>
            <a:fld id="{F56A03B3-0880-4464-B66D-35085C794610}" type="datetimeFigureOut">
              <a:rPr lang="en-GB" smtClean="0"/>
              <a:t>02/04/2019</a:t>
            </a:fld>
            <a:endParaRPr lang="en-GB"/>
          </a:p>
        </p:txBody>
      </p:sp>
      <p:sp>
        <p:nvSpPr>
          <p:cNvPr id="3" name="Footer Placeholder 2">
            <a:extLst>
              <a:ext uri="{FF2B5EF4-FFF2-40B4-BE49-F238E27FC236}">
                <a16:creationId xmlns:a16="http://schemas.microsoft.com/office/drawing/2014/main" id="{EF558D53-0A32-4353-B465-BF319DDCF6C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6F8EA31-A24F-48A9-A28A-FFACC98BFB1C}"/>
              </a:ext>
            </a:extLst>
          </p:cNvPr>
          <p:cNvSpPr>
            <a:spLocks noGrp="1"/>
          </p:cNvSpPr>
          <p:nvPr>
            <p:ph type="sldNum" sz="quarter" idx="12"/>
          </p:nvPr>
        </p:nvSpPr>
        <p:spPr/>
        <p:txBody>
          <a:bodyPr/>
          <a:lstStyle/>
          <a:p>
            <a:fld id="{06F4007E-3B2D-4FB0-B663-7E074843D8F6}" type="slidenum">
              <a:rPr lang="en-GB" smtClean="0"/>
              <a:t>‹#›</a:t>
            </a:fld>
            <a:endParaRPr lang="en-GB"/>
          </a:p>
        </p:txBody>
      </p:sp>
    </p:spTree>
    <p:extLst>
      <p:ext uri="{BB962C8B-B14F-4D97-AF65-F5344CB8AC3E}">
        <p14:creationId xmlns:p14="http://schemas.microsoft.com/office/powerpoint/2010/main" val="2137163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31277-2050-4A56-8738-2DF7FBF74A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00B9CD6-753D-4B6F-A277-9B44882D34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4635A9C-AFAD-4C76-8860-5C455CE3D8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649A1B-4D4C-4E2C-BF9E-5DE88CC7B688}"/>
              </a:ext>
            </a:extLst>
          </p:cNvPr>
          <p:cNvSpPr>
            <a:spLocks noGrp="1"/>
          </p:cNvSpPr>
          <p:nvPr>
            <p:ph type="dt" sz="half" idx="10"/>
          </p:nvPr>
        </p:nvSpPr>
        <p:spPr/>
        <p:txBody>
          <a:bodyPr/>
          <a:lstStyle/>
          <a:p>
            <a:fld id="{F56A03B3-0880-4464-B66D-35085C794610}" type="datetimeFigureOut">
              <a:rPr lang="en-GB" smtClean="0"/>
              <a:t>02/04/2019</a:t>
            </a:fld>
            <a:endParaRPr lang="en-GB"/>
          </a:p>
        </p:txBody>
      </p:sp>
      <p:sp>
        <p:nvSpPr>
          <p:cNvPr id="6" name="Footer Placeholder 5">
            <a:extLst>
              <a:ext uri="{FF2B5EF4-FFF2-40B4-BE49-F238E27FC236}">
                <a16:creationId xmlns:a16="http://schemas.microsoft.com/office/drawing/2014/main" id="{10E49FEF-BBE7-45C9-8B74-00D722E48FA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702992F-EC5D-4AA6-9E17-B7CA99F4A620}"/>
              </a:ext>
            </a:extLst>
          </p:cNvPr>
          <p:cNvSpPr>
            <a:spLocks noGrp="1"/>
          </p:cNvSpPr>
          <p:nvPr>
            <p:ph type="sldNum" sz="quarter" idx="12"/>
          </p:nvPr>
        </p:nvSpPr>
        <p:spPr/>
        <p:txBody>
          <a:bodyPr/>
          <a:lstStyle/>
          <a:p>
            <a:fld id="{06F4007E-3B2D-4FB0-B663-7E074843D8F6}" type="slidenum">
              <a:rPr lang="en-GB" smtClean="0"/>
              <a:t>‹#›</a:t>
            </a:fld>
            <a:endParaRPr lang="en-GB"/>
          </a:p>
        </p:txBody>
      </p:sp>
    </p:spTree>
    <p:extLst>
      <p:ext uri="{BB962C8B-B14F-4D97-AF65-F5344CB8AC3E}">
        <p14:creationId xmlns:p14="http://schemas.microsoft.com/office/powerpoint/2010/main" val="1093324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FD204-4EDB-464A-BA3E-943AD574C3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145B421-7D47-4784-A296-32CB046180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04B0F78-F3FA-4DF5-B717-B2ED8CE688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38FD54-F67B-476D-8A89-28BBE6003965}"/>
              </a:ext>
            </a:extLst>
          </p:cNvPr>
          <p:cNvSpPr>
            <a:spLocks noGrp="1"/>
          </p:cNvSpPr>
          <p:nvPr>
            <p:ph type="dt" sz="half" idx="10"/>
          </p:nvPr>
        </p:nvSpPr>
        <p:spPr/>
        <p:txBody>
          <a:bodyPr/>
          <a:lstStyle/>
          <a:p>
            <a:fld id="{F56A03B3-0880-4464-B66D-35085C794610}" type="datetimeFigureOut">
              <a:rPr lang="en-GB" smtClean="0"/>
              <a:t>02/04/2019</a:t>
            </a:fld>
            <a:endParaRPr lang="en-GB"/>
          </a:p>
        </p:txBody>
      </p:sp>
      <p:sp>
        <p:nvSpPr>
          <p:cNvPr id="6" name="Footer Placeholder 5">
            <a:extLst>
              <a:ext uri="{FF2B5EF4-FFF2-40B4-BE49-F238E27FC236}">
                <a16:creationId xmlns:a16="http://schemas.microsoft.com/office/drawing/2014/main" id="{1BF02E40-2881-410D-9138-44ABC794FCB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3BF30B-4D11-4220-A5DE-D0097CCD945D}"/>
              </a:ext>
            </a:extLst>
          </p:cNvPr>
          <p:cNvSpPr>
            <a:spLocks noGrp="1"/>
          </p:cNvSpPr>
          <p:nvPr>
            <p:ph type="sldNum" sz="quarter" idx="12"/>
          </p:nvPr>
        </p:nvSpPr>
        <p:spPr/>
        <p:txBody>
          <a:bodyPr/>
          <a:lstStyle/>
          <a:p>
            <a:fld id="{06F4007E-3B2D-4FB0-B663-7E074843D8F6}" type="slidenum">
              <a:rPr lang="en-GB" smtClean="0"/>
              <a:t>‹#›</a:t>
            </a:fld>
            <a:endParaRPr lang="en-GB"/>
          </a:p>
        </p:txBody>
      </p:sp>
    </p:spTree>
    <p:extLst>
      <p:ext uri="{BB962C8B-B14F-4D97-AF65-F5344CB8AC3E}">
        <p14:creationId xmlns:p14="http://schemas.microsoft.com/office/powerpoint/2010/main" val="1352050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1BDE7C-9AEF-47E9-A3DE-AAE98B610E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430F667-C402-482D-98CA-8E6BF7BEFA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3EB19C7-4CF3-48AC-8C6D-0EB61E4EE6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6A03B3-0880-4464-B66D-35085C794610}" type="datetimeFigureOut">
              <a:rPr lang="en-GB" smtClean="0"/>
              <a:t>02/04/2019</a:t>
            </a:fld>
            <a:endParaRPr lang="en-GB"/>
          </a:p>
        </p:txBody>
      </p:sp>
      <p:sp>
        <p:nvSpPr>
          <p:cNvPr id="5" name="Footer Placeholder 4">
            <a:extLst>
              <a:ext uri="{FF2B5EF4-FFF2-40B4-BE49-F238E27FC236}">
                <a16:creationId xmlns:a16="http://schemas.microsoft.com/office/drawing/2014/main" id="{4773B70B-60F9-4899-AF7B-9129964B6D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FBFEAE4-50A3-4BD3-882D-87A423588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4007E-3B2D-4FB0-B663-7E074843D8F6}" type="slidenum">
              <a:rPr lang="en-GB" smtClean="0"/>
              <a:t>‹#›</a:t>
            </a:fld>
            <a:endParaRPr lang="en-GB"/>
          </a:p>
        </p:txBody>
      </p:sp>
    </p:spTree>
    <p:extLst>
      <p:ext uri="{BB962C8B-B14F-4D97-AF65-F5344CB8AC3E}">
        <p14:creationId xmlns:p14="http://schemas.microsoft.com/office/powerpoint/2010/main" val="3620275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chalmers@napier.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commons.wikimedia.org/wiki/File:Software-license-classification-mark-webbink.sv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31.xml.rels><?xml version="1.0" encoding="UTF-8" standalone="yes"?>
<Relationships xmlns="http://schemas.openxmlformats.org/package/2006/relationships"><Relationship Id="rId13" Type="http://schemas.openxmlformats.org/officeDocument/2006/relationships/hyperlink" Target="https://en.wikipedia.org/wiki/Trade_secret" TargetMode="External"/><Relationship Id="rId18" Type="http://schemas.openxmlformats.org/officeDocument/2006/relationships/hyperlink" Target="https://en.wikipedia.org/wiki/ImageJ" TargetMode="External"/><Relationship Id="rId26" Type="http://schemas.openxmlformats.org/officeDocument/2006/relationships/hyperlink" Target="https://en.wikipedia.org/wiki/League_of_Legends" TargetMode="External"/><Relationship Id="rId21" Type="http://schemas.openxmlformats.org/officeDocument/2006/relationships/hyperlink" Target="https://en.wikipedia.org/wiki/Linux_kernel" TargetMode="External"/><Relationship Id="rId34" Type="http://schemas.openxmlformats.org/officeDocument/2006/relationships/hyperlink" Target="https://en.wikipedia.org/wiki/Rockstar_Games" TargetMode="External"/><Relationship Id="rId7" Type="http://schemas.openxmlformats.org/officeDocument/2006/relationships/hyperlink" Target="https://en.wikipedia.org/wiki/Copyleft_license" TargetMode="External"/><Relationship Id="rId12" Type="http://schemas.openxmlformats.org/officeDocument/2006/relationships/hyperlink" Target="https://en.wikipedia.org/wiki/Proprietary_software" TargetMode="External"/><Relationship Id="rId17" Type="http://schemas.openxmlformats.org/officeDocument/2006/relationships/hyperlink" Target="https://en.wikipedia.org/wiki/SQLite" TargetMode="External"/><Relationship Id="rId25" Type="http://schemas.openxmlformats.org/officeDocument/2006/relationships/hyperlink" Target="https://en.wikipedia.org/wiki/Winamp" TargetMode="External"/><Relationship Id="rId33" Type="http://schemas.openxmlformats.org/officeDocument/2006/relationships/hyperlink" Target="https://en.wikipedia.org/wiki/Blizzard_Entertainment" TargetMode="External"/><Relationship Id="rId2" Type="http://schemas.openxmlformats.org/officeDocument/2006/relationships/hyperlink" Target="https://en.wikipedia.org/wiki/License" TargetMode="External"/><Relationship Id="rId16" Type="http://schemas.openxmlformats.org/officeDocument/2006/relationships/hyperlink" Target="https://en.wikipedia.org/wiki/Derivative_works" TargetMode="External"/><Relationship Id="rId20" Type="http://schemas.openxmlformats.org/officeDocument/2006/relationships/hyperlink" Target="https://en.wikipedia.org/wiki/ToyBox" TargetMode="External"/><Relationship Id="rId29" Type="http://schemas.openxmlformats.org/officeDocument/2006/relationships/hyperlink" Target="https://en.wikipedia.org/wiki/Spotify" TargetMode="External"/><Relationship Id="rId1" Type="http://schemas.openxmlformats.org/officeDocument/2006/relationships/slideLayout" Target="../slideLayouts/slideLayout2.xml"/><Relationship Id="rId6" Type="http://schemas.openxmlformats.org/officeDocument/2006/relationships/hyperlink" Target="https://en.wikipedia.org/wiki/BSD_license" TargetMode="External"/><Relationship Id="rId11" Type="http://schemas.openxmlformats.org/officeDocument/2006/relationships/hyperlink" Target="https://en.wikipedia.org/wiki/Freemium" TargetMode="External"/><Relationship Id="rId24" Type="http://schemas.openxmlformats.org/officeDocument/2006/relationships/hyperlink" Target="https://en.wikipedia.org/wiki/Irfanview" TargetMode="External"/><Relationship Id="rId32" Type="http://schemas.openxmlformats.org/officeDocument/2006/relationships/hyperlink" Target="https://en.wikipedia.org/wiki/Cloud_computing" TargetMode="External"/><Relationship Id="rId37" Type="http://schemas.openxmlformats.org/officeDocument/2006/relationships/hyperlink" Target="https://en.wikipedia.org/wiki/Xbox_Live" TargetMode="External"/><Relationship Id="rId5" Type="http://schemas.openxmlformats.org/officeDocument/2006/relationships/hyperlink" Target="https://en.wikipedia.org/wiki/Free_and_open-source_software" TargetMode="External"/><Relationship Id="rId15" Type="http://schemas.openxmlformats.org/officeDocument/2006/relationships/hyperlink" Target="https://en.wikipedia.org/wiki/Performing_rights" TargetMode="External"/><Relationship Id="rId23" Type="http://schemas.openxmlformats.org/officeDocument/2006/relationships/hyperlink" Target="https://en.wikipedia.org/wiki/Open_Broadcaster_Software" TargetMode="External"/><Relationship Id="rId28" Type="http://schemas.openxmlformats.org/officeDocument/2006/relationships/hyperlink" Target="https://en.wikipedia.org/wiki/Digital_rights_management" TargetMode="External"/><Relationship Id="rId36" Type="http://schemas.openxmlformats.org/officeDocument/2006/relationships/hyperlink" Target="https://en.wikipedia.org/wiki/PlayStation_Network" TargetMode="External"/><Relationship Id="rId10" Type="http://schemas.openxmlformats.org/officeDocument/2006/relationships/hyperlink" Target="https://en.wikipedia.org/wiki/Shareware" TargetMode="External"/><Relationship Id="rId19" Type="http://schemas.openxmlformats.org/officeDocument/2006/relationships/hyperlink" Target="https://en.wikipedia.org/wiki/Apache_web_server" TargetMode="External"/><Relationship Id="rId31" Type="http://schemas.openxmlformats.org/officeDocument/2006/relationships/hyperlink" Target="https://en.wikipedia.org/wiki/Tidal_(service)" TargetMode="External"/><Relationship Id="rId4" Type="http://schemas.openxmlformats.org/officeDocument/2006/relationships/hyperlink" Target="https://en.wikipedia.org/wiki/Permissive_license" TargetMode="External"/><Relationship Id="rId9" Type="http://schemas.openxmlformats.org/officeDocument/2006/relationships/hyperlink" Target="https://en.wikipedia.org/wiki/Freeware" TargetMode="External"/><Relationship Id="rId14" Type="http://schemas.openxmlformats.org/officeDocument/2006/relationships/hyperlink" Target="https://en.wikipedia.org/wiki/Copyright" TargetMode="External"/><Relationship Id="rId22" Type="http://schemas.openxmlformats.org/officeDocument/2006/relationships/hyperlink" Target="https://en.wikipedia.org/wiki/GIMP" TargetMode="External"/><Relationship Id="rId27" Type="http://schemas.openxmlformats.org/officeDocument/2006/relationships/hyperlink" Target="https://en.wikipedia.org/wiki/Windows" TargetMode="External"/><Relationship Id="rId30" Type="http://schemas.openxmlformats.org/officeDocument/2006/relationships/hyperlink" Target="https://en.wikipedia.org/wiki/XSplit" TargetMode="External"/><Relationship Id="rId35" Type="http://schemas.openxmlformats.org/officeDocument/2006/relationships/hyperlink" Target="https://en.wikipedia.org/wiki/Activision" TargetMode="External"/><Relationship Id="rId8" Type="http://schemas.openxmlformats.org/officeDocument/2006/relationships/hyperlink" Target="https://en.wikipedia.org/wiki/GPL" TargetMode="External"/><Relationship Id="rId3" Type="http://schemas.openxmlformats.org/officeDocument/2006/relationships/hyperlink" Target="https://en.wikipedia.org/wiki/Public_domain_softwar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2B8E7-978D-46C5-817F-50C3A6863AB7}"/>
              </a:ext>
            </a:extLst>
          </p:cNvPr>
          <p:cNvSpPr>
            <a:spLocks noGrp="1"/>
          </p:cNvSpPr>
          <p:nvPr>
            <p:ph type="ctrTitle"/>
          </p:nvPr>
        </p:nvSpPr>
        <p:spPr/>
        <p:txBody>
          <a:bodyPr/>
          <a:lstStyle/>
          <a:p>
            <a:r>
              <a:rPr lang="en-GB" dirty="0"/>
              <a:t>Legal Issues</a:t>
            </a:r>
          </a:p>
        </p:txBody>
      </p:sp>
      <p:sp>
        <p:nvSpPr>
          <p:cNvPr id="3" name="Subtitle 2">
            <a:extLst>
              <a:ext uri="{FF2B5EF4-FFF2-40B4-BE49-F238E27FC236}">
                <a16:creationId xmlns:a16="http://schemas.microsoft.com/office/drawing/2014/main" id="{ADD276FC-C3BF-4F19-A2A7-0D72B79457B8}"/>
              </a:ext>
            </a:extLst>
          </p:cNvPr>
          <p:cNvSpPr>
            <a:spLocks noGrp="1"/>
          </p:cNvSpPr>
          <p:nvPr>
            <p:ph type="subTitle" idx="1"/>
          </p:nvPr>
        </p:nvSpPr>
        <p:spPr/>
        <p:txBody>
          <a:bodyPr/>
          <a:lstStyle/>
          <a:p>
            <a:r>
              <a:rPr lang="en-GB" dirty="0"/>
              <a:t>SET08103 Software Engineering Methods</a:t>
            </a:r>
          </a:p>
          <a:p>
            <a:r>
              <a:rPr lang="en-GB" dirty="0"/>
              <a:t>Dr Kevin Chalmers</a:t>
            </a:r>
          </a:p>
          <a:p>
            <a:r>
              <a:rPr lang="en-GB" dirty="0">
                <a:hlinkClick r:id="rId2"/>
              </a:rPr>
              <a:t>k.chalmers@napier.ac.uk</a:t>
            </a:r>
            <a:r>
              <a:rPr lang="en-GB" dirty="0"/>
              <a:t> </a:t>
            </a:r>
          </a:p>
        </p:txBody>
      </p:sp>
    </p:spTree>
    <p:extLst>
      <p:ext uri="{BB962C8B-B14F-4D97-AF65-F5344CB8AC3E}">
        <p14:creationId xmlns:p14="http://schemas.microsoft.com/office/powerpoint/2010/main" val="165961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428D8-B4AD-4B2D-99D0-441848D2E07A}"/>
              </a:ext>
            </a:extLst>
          </p:cNvPr>
          <p:cNvSpPr>
            <a:spLocks noGrp="1"/>
          </p:cNvSpPr>
          <p:nvPr>
            <p:ph type="title"/>
          </p:nvPr>
        </p:nvSpPr>
        <p:spPr/>
        <p:txBody>
          <a:bodyPr/>
          <a:lstStyle/>
          <a:p>
            <a:r>
              <a:rPr lang="en-GB" dirty="0"/>
              <a:t>Data Protection Act 1998</a:t>
            </a:r>
          </a:p>
        </p:txBody>
      </p:sp>
      <p:sp>
        <p:nvSpPr>
          <p:cNvPr id="3" name="Content Placeholder 2">
            <a:extLst>
              <a:ext uri="{FF2B5EF4-FFF2-40B4-BE49-F238E27FC236}">
                <a16:creationId xmlns:a16="http://schemas.microsoft.com/office/drawing/2014/main" id="{3971BD2F-4E11-471E-A2F7-3F9E66D4315C}"/>
              </a:ext>
            </a:extLst>
          </p:cNvPr>
          <p:cNvSpPr>
            <a:spLocks noGrp="1"/>
          </p:cNvSpPr>
          <p:nvPr>
            <p:ph idx="1"/>
          </p:nvPr>
        </p:nvSpPr>
        <p:spPr/>
        <p:txBody>
          <a:bodyPr>
            <a:normAutofit/>
          </a:bodyPr>
          <a:lstStyle/>
          <a:p>
            <a:pPr marL="0" indent="0">
              <a:buNone/>
            </a:pPr>
            <a:r>
              <a:rPr lang="en-GB" dirty="0"/>
              <a:t>Implemented the European Union Data Protection Directive 1995.</a:t>
            </a:r>
          </a:p>
          <a:p>
            <a:pPr marL="0" indent="0">
              <a:buNone/>
            </a:pPr>
            <a:endParaRPr lang="en-GB" dirty="0"/>
          </a:p>
          <a:p>
            <a:pPr marL="0" indent="0">
              <a:buNone/>
            </a:pPr>
            <a:r>
              <a:rPr lang="en-GB" dirty="0"/>
              <a:t>A person who has their data processed has the following rights:</a:t>
            </a:r>
          </a:p>
          <a:p>
            <a:pPr lvl="1"/>
            <a:r>
              <a:rPr lang="en-GB" dirty="0"/>
              <a:t>to view the data an organisation holds on them for a reasonable fee.</a:t>
            </a:r>
          </a:p>
          <a:p>
            <a:pPr lvl="1"/>
            <a:r>
              <a:rPr lang="en-GB" dirty="0"/>
              <a:t>request that incorrect information be corrected. If the company ignores the request, a court can order the data to be corrected or destroyed and compensation awarded.</a:t>
            </a:r>
          </a:p>
          <a:p>
            <a:pPr lvl="1"/>
            <a:r>
              <a:rPr lang="en-GB" dirty="0"/>
              <a:t>require that data is not used in any way that may potentially cause damage or distress.</a:t>
            </a:r>
          </a:p>
          <a:p>
            <a:pPr lvl="1"/>
            <a:r>
              <a:rPr lang="en-GB" dirty="0"/>
              <a:t>require that their data is not used for direct marketing.</a:t>
            </a:r>
          </a:p>
        </p:txBody>
      </p:sp>
    </p:spTree>
    <p:extLst>
      <p:ext uri="{BB962C8B-B14F-4D97-AF65-F5344CB8AC3E}">
        <p14:creationId xmlns:p14="http://schemas.microsoft.com/office/powerpoint/2010/main" val="1598135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A645D-83B0-4E5D-B319-454FF7A6F578}"/>
              </a:ext>
            </a:extLst>
          </p:cNvPr>
          <p:cNvSpPr>
            <a:spLocks noGrp="1"/>
          </p:cNvSpPr>
          <p:nvPr>
            <p:ph type="title"/>
          </p:nvPr>
        </p:nvSpPr>
        <p:spPr/>
        <p:txBody>
          <a:bodyPr/>
          <a:lstStyle/>
          <a:p>
            <a:r>
              <a:rPr lang="en-GB" dirty="0"/>
              <a:t>Data Protection Act 1998 Principles</a:t>
            </a:r>
          </a:p>
        </p:txBody>
      </p:sp>
      <p:sp>
        <p:nvSpPr>
          <p:cNvPr id="3" name="Content Placeholder 2">
            <a:extLst>
              <a:ext uri="{FF2B5EF4-FFF2-40B4-BE49-F238E27FC236}">
                <a16:creationId xmlns:a16="http://schemas.microsoft.com/office/drawing/2014/main" id="{8D6C97F9-782B-4D60-A54B-C75C2942BE5D}"/>
              </a:ext>
            </a:extLst>
          </p:cNvPr>
          <p:cNvSpPr>
            <a:spLocks noGrp="1"/>
          </p:cNvSpPr>
          <p:nvPr>
            <p:ph idx="1"/>
          </p:nvPr>
        </p:nvSpPr>
        <p:spPr/>
        <p:txBody>
          <a:bodyPr>
            <a:normAutofit fontScale="70000" lnSpcReduction="20000"/>
          </a:bodyPr>
          <a:lstStyle/>
          <a:p>
            <a:pPr marL="0" indent="0">
              <a:buNone/>
            </a:pPr>
            <a:r>
              <a:rPr lang="en-GB" dirty="0"/>
              <a:t>1. Personal data shall be processed fairly and lawfully.</a:t>
            </a:r>
          </a:p>
          <a:p>
            <a:pPr marL="0" indent="0">
              <a:buNone/>
            </a:pPr>
            <a:r>
              <a:rPr lang="en-GB" dirty="0"/>
              <a:t>2. Personal data shall be obtained only for one or more specified and lawful purposes.</a:t>
            </a:r>
          </a:p>
          <a:p>
            <a:pPr marL="0" indent="0">
              <a:buNone/>
            </a:pPr>
            <a:r>
              <a:rPr lang="en-GB" dirty="0"/>
              <a:t>3. Personal data shall be adequate, relevant and not excessive in relation to the purpose or purposes.</a:t>
            </a:r>
          </a:p>
          <a:p>
            <a:pPr marL="0" indent="0">
              <a:buNone/>
            </a:pPr>
            <a:r>
              <a:rPr lang="en-GB" dirty="0"/>
              <a:t>4. Personal data shall be accurate.</a:t>
            </a:r>
          </a:p>
          <a:p>
            <a:pPr marL="0" indent="0">
              <a:buNone/>
            </a:pPr>
            <a:r>
              <a:rPr lang="en-GB" dirty="0"/>
              <a:t>5. Personal data processed for any purpose or purposes shall not be kept for longer than is necessary.</a:t>
            </a:r>
          </a:p>
          <a:p>
            <a:pPr marL="0" indent="0">
              <a:buNone/>
            </a:pPr>
            <a:r>
              <a:rPr lang="en-GB" dirty="0"/>
              <a:t>6. Personal data shall be processed in accordance with the rights of data subjects (individuals).</a:t>
            </a:r>
          </a:p>
          <a:p>
            <a:pPr marL="0" indent="0">
              <a:buNone/>
            </a:pPr>
            <a:r>
              <a:rPr lang="en-GB" dirty="0"/>
              <a:t>7. Appropriate technical and organisational measures shall be taken against unauthorised or unlawful processing of personal data and against accidental loss or destruction of, or damage to, personal data.</a:t>
            </a:r>
          </a:p>
          <a:p>
            <a:pPr marL="0" indent="0">
              <a:buNone/>
            </a:pPr>
            <a:r>
              <a:rPr lang="en-GB" dirty="0"/>
              <a:t>8. Personal data shall not be transferred to a country or territory outside the European Economic Area unless that country or territory ensures an adequate level of protection for the rights and freedoms of data subjects in relation to the processing of personal data.</a:t>
            </a:r>
          </a:p>
        </p:txBody>
      </p:sp>
    </p:spTree>
    <p:extLst>
      <p:ext uri="{BB962C8B-B14F-4D97-AF65-F5344CB8AC3E}">
        <p14:creationId xmlns:p14="http://schemas.microsoft.com/office/powerpoint/2010/main" val="1506681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2FBF5-BE8F-43AE-B909-FD15C95A99BB}"/>
              </a:ext>
            </a:extLst>
          </p:cNvPr>
          <p:cNvSpPr>
            <a:spLocks noGrp="1"/>
          </p:cNvSpPr>
          <p:nvPr>
            <p:ph type="title"/>
          </p:nvPr>
        </p:nvSpPr>
        <p:spPr/>
        <p:txBody>
          <a:bodyPr/>
          <a:lstStyle/>
          <a:p>
            <a:r>
              <a:rPr lang="en-GB" dirty="0"/>
              <a:t>Definitions</a:t>
            </a:r>
          </a:p>
        </p:txBody>
      </p:sp>
      <p:sp>
        <p:nvSpPr>
          <p:cNvPr id="3" name="Content Placeholder 2">
            <a:extLst>
              <a:ext uri="{FF2B5EF4-FFF2-40B4-BE49-F238E27FC236}">
                <a16:creationId xmlns:a16="http://schemas.microsoft.com/office/drawing/2014/main" id="{583EA75A-E034-4B4F-914A-F4AA4E559B17}"/>
              </a:ext>
            </a:extLst>
          </p:cNvPr>
          <p:cNvSpPr>
            <a:spLocks noGrp="1"/>
          </p:cNvSpPr>
          <p:nvPr>
            <p:ph idx="1"/>
          </p:nvPr>
        </p:nvSpPr>
        <p:spPr/>
        <p:txBody>
          <a:bodyPr>
            <a:normAutofit fontScale="92500" lnSpcReduction="20000"/>
          </a:bodyPr>
          <a:lstStyle/>
          <a:p>
            <a:pPr marL="0" indent="0">
              <a:buNone/>
            </a:pPr>
            <a:r>
              <a:rPr lang="en-GB" dirty="0"/>
              <a:t>Personal data is defined as data relating to a living individual who can be identified</a:t>
            </a:r>
          </a:p>
          <a:p>
            <a:pPr lvl="1"/>
            <a:r>
              <a:rPr lang="en-GB" dirty="0"/>
              <a:t>from that data.</a:t>
            </a:r>
          </a:p>
          <a:p>
            <a:pPr lvl="1"/>
            <a:r>
              <a:rPr lang="en-GB" dirty="0"/>
              <a:t>from that data and other information in the possession of, or is likely to come into the possession of, the data controller.</a:t>
            </a:r>
          </a:p>
          <a:p>
            <a:pPr marL="0" indent="0">
              <a:buNone/>
            </a:pPr>
            <a:endParaRPr lang="en-GB" dirty="0"/>
          </a:p>
          <a:p>
            <a:pPr marL="0" indent="0">
              <a:buNone/>
            </a:pPr>
            <a:r>
              <a:rPr lang="en-GB" dirty="0"/>
              <a:t>Sensitive personal data concerns the subject's race, ethnicity, politics, religion, trade union status, health, sex life or criminal record.</a:t>
            </a:r>
          </a:p>
          <a:p>
            <a:pPr marL="0" indent="0">
              <a:buNone/>
            </a:pPr>
            <a:endParaRPr lang="en-GB" dirty="0"/>
          </a:p>
          <a:p>
            <a:pPr marL="0" indent="0">
              <a:buNone/>
            </a:pPr>
            <a:r>
              <a:rPr lang="en-GB" dirty="0"/>
              <a:t>Consent is:</a:t>
            </a:r>
          </a:p>
          <a:p>
            <a:pPr lvl="1"/>
            <a:r>
              <a:rPr lang="en-GB" dirty="0"/>
              <a:t>…any freely given specific and informed indication of his wishes by which the data subject signifies his agreement to personal data relating to him being processed.</a:t>
            </a:r>
          </a:p>
        </p:txBody>
      </p:sp>
    </p:spTree>
    <p:extLst>
      <p:ext uri="{BB962C8B-B14F-4D97-AF65-F5344CB8AC3E}">
        <p14:creationId xmlns:p14="http://schemas.microsoft.com/office/powerpoint/2010/main" val="3025153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428D8-B4AD-4B2D-99D0-441848D2E07A}"/>
              </a:ext>
            </a:extLst>
          </p:cNvPr>
          <p:cNvSpPr>
            <a:spLocks noGrp="1"/>
          </p:cNvSpPr>
          <p:nvPr>
            <p:ph type="title"/>
          </p:nvPr>
        </p:nvSpPr>
        <p:spPr/>
        <p:txBody>
          <a:bodyPr/>
          <a:lstStyle/>
          <a:p>
            <a:r>
              <a:rPr lang="en-GB" dirty="0"/>
              <a:t>Data Protection Act 2018 and the General Data Protection Regulation (GDPR)</a:t>
            </a:r>
          </a:p>
        </p:txBody>
      </p:sp>
      <p:sp>
        <p:nvSpPr>
          <p:cNvPr id="3" name="Content Placeholder 2">
            <a:extLst>
              <a:ext uri="{FF2B5EF4-FFF2-40B4-BE49-F238E27FC236}">
                <a16:creationId xmlns:a16="http://schemas.microsoft.com/office/drawing/2014/main" id="{3971BD2F-4E11-471E-A2F7-3F9E66D4315C}"/>
              </a:ext>
            </a:extLst>
          </p:cNvPr>
          <p:cNvSpPr>
            <a:spLocks noGrp="1"/>
          </p:cNvSpPr>
          <p:nvPr>
            <p:ph idx="1"/>
          </p:nvPr>
        </p:nvSpPr>
        <p:spPr/>
        <p:txBody>
          <a:bodyPr/>
          <a:lstStyle/>
          <a:p>
            <a:pPr marL="0" indent="0">
              <a:buNone/>
            </a:pPr>
            <a:r>
              <a:rPr lang="en-GB" dirty="0"/>
              <a:t>Greater implications than the previous Data Protection Act.</a:t>
            </a:r>
          </a:p>
          <a:p>
            <a:pPr marL="0" indent="0">
              <a:buNone/>
            </a:pPr>
            <a:endParaRPr lang="en-GB" dirty="0"/>
          </a:p>
          <a:p>
            <a:pPr marL="0" indent="0">
              <a:buNone/>
            </a:pPr>
            <a:r>
              <a:rPr lang="en-GB" dirty="0"/>
              <a:t>GDPR aims to protect EU citizen data and providing citizens with greater control of their data.</a:t>
            </a:r>
          </a:p>
          <a:p>
            <a:pPr marL="0" indent="0">
              <a:buNone/>
            </a:pPr>
            <a:endParaRPr lang="en-GB" dirty="0"/>
          </a:p>
          <a:p>
            <a:pPr marL="0" indent="0">
              <a:buNone/>
            </a:pPr>
            <a:r>
              <a:rPr lang="en-GB" dirty="0"/>
              <a:t>Any organisation holding data on EU citizens can be held accountable no matter where in the world they are based.</a:t>
            </a:r>
          </a:p>
        </p:txBody>
      </p:sp>
    </p:spTree>
    <p:extLst>
      <p:ext uri="{BB962C8B-B14F-4D97-AF65-F5344CB8AC3E}">
        <p14:creationId xmlns:p14="http://schemas.microsoft.com/office/powerpoint/2010/main" val="2096046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A645D-83B0-4E5D-B319-454FF7A6F578}"/>
              </a:ext>
            </a:extLst>
          </p:cNvPr>
          <p:cNvSpPr>
            <a:spLocks noGrp="1"/>
          </p:cNvSpPr>
          <p:nvPr>
            <p:ph type="title"/>
          </p:nvPr>
        </p:nvSpPr>
        <p:spPr/>
        <p:txBody>
          <a:bodyPr/>
          <a:lstStyle/>
          <a:p>
            <a:r>
              <a:rPr lang="en-GB" dirty="0"/>
              <a:t>Personal Data Under GDPR</a:t>
            </a:r>
          </a:p>
        </p:txBody>
      </p:sp>
      <p:sp>
        <p:nvSpPr>
          <p:cNvPr id="3" name="Content Placeholder 2">
            <a:extLst>
              <a:ext uri="{FF2B5EF4-FFF2-40B4-BE49-F238E27FC236}">
                <a16:creationId xmlns:a16="http://schemas.microsoft.com/office/drawing/2014/main" id="{8D6C97F9-782B-4D60-A54B-C75C2942BE5D}"/>
              </a:ext>
            </a:extLst>
          </p:cNvPr>
          <p:cNvSpPr>
            <a:spLocks noGrp="1"/>
          </p:cNvSpPr>
          <p:nvPr>
            <p:ph idx="1"/>
          </p:nvPr>
        </p:nvSpPr>
        <p:spPr/>
        <p:txBody>
          <a:bodyPr>
            <a:normAutofit fontScale="92500" lnSpcReduction="20000"/>
          </a:bodyPr>
          <a:lstStyle/>
          <a:p>
            <a:pPr marL="0" indent="0">
              <a:buNone/>
            </a:pPr>
            <a:r>
              <a:rPr lang="en-GB" dirty="0"/>
              <a:t>Personal data is anything that can be linked to an individual, including:</a:t>
            </a:r>
          </a:p>
          <a:p>
            <a:r>
              <a:rPr lang="en-GB" dirty="0"/>
              <a:t>name.</a:t>
            </a:r>
          </a:p>
          <a:p>
            <a:r>
              <a:rPr lang="en-GB" dirty="0"/>
              <a:t>address - both physical and email.</a:t>
            </a:r>
          </a:p>
          <a:p>
            <a:r>
              <a:rPr lang="en-GB" dirty="0"/>
              <a:t>photos.</a:t>
            </a:r>
          </a:p>
          <a:p>
            <a:r>
              <a:rPr lang="en-GB" dirty="0"/>
              <a:t>IP addresses.</a:t>
            </a:r>
          </a:p>
          <a:p>
            <a:r>
              <a:rPr lang="en-GB" dirty="0"/>
              <a:t>social media information and posts.</a:t>
            </a:r>
          </a:p>
          <a:p>
            <a:r>
              <a:rPr lang="en-GB" dirty="0"/>
              <a:t>etc.</a:t>
            </a:r>
          </a:p>
          <a:p>
            <a:pPr marL="0" indent="0">
              <a:buNone/>
            </a:pPr>
            <a:endParaRPr lang="en-GB" dirty="0"/>
          </a:p>
          <a:p>
            <a:pPr marL="0" indent="0">
              <a:buNone/>
            </a:pPr>
            <a:r>
              <a:rPr lang="en-GB" dirty="0"/>
              <a:t>In short, any information that can be used to determine your identity is covered by GDPR. Furthermore, for children 16 and other parental consent is required to process their data.</a:t>
            </a:r>
          </a:p>
        </p:txBody>
      </p:sp>
    </p:spTree>
    <p:extLst>
      <p:ext uri="{BB962C8B-B14F-4D97-AF65-F5344CB8AC3E}">
        <p14:creationId xmlns:p14="http://schemas.microsoft.com/office/powerpoint/2010/main" val="1767817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2FBF5-BE8F-43AE-B909-FD15C95A99BB}"/>
              </a:ext>
            </a:extLst>
          </p:cNvPr>
          <p:cNvSpPr>
            <a:spLocks noGrp="1"/>
          </p:cNvSpPr>
          <p:nvPr>
            <p:ph type="title"/>
          </p:nvPr>
        </p:nvSpPr>
        <p:spPr/>
        <p:txBody>
          <a:bodyPr/>
          <a:lstStyle/>
          <a:p>
            <a:r>
              <a:rPr lang="en-GB" dirty="0"/>
              <a:t>Some Data Protection Act 2018 Terminology</a:t>
            </a:r>
          </a:p>
        </p:txBody>
      </p:sp>
      <p:sp>
        <p:nvSpPr>
          <p:cNvPr id="3" name="Content Placeholder 2">
            <a:extLst>
              <a:ext uri="{FF2B5EF4-FFF2-40B4-BE49-F238E27FC236}">
                <a16:creationId xmlns:a16="http://schemas.microsoft.com/office/drawing/2014/main" id="{583EA75A-E034-4B4F-914A-F4AA4E559B17}"/>
              </a:ext>
            </a:extLst>
          </p:cNvPr>
          <p:cNvSpPr>
            <a:spLocks noGrp="1"/>
          </p:cNvSpPr>
          <p:nvPr>
            <p:ph idx="1"/>
          </p:nvPr>
        </p:nvSpPr>
        <p:spPr/>
        <p:txBody>
          <a:bodyPr>
            <a:normAutofit lnSpcReduction="10000"/>
          </a:bodyPr>
          <a:lstStyle/>
          <a:p>
            <a:pPr marL="0" indent="0">
              <a:buNone/>
            </a:pPr>
            <a:r>
              <a:rPr lang="en-GB" dirty="0"/>
              <a:t>A </a:t>
            </a:r>
            <a:r>
              <a:rPr lang="en-GB" b="1" dirty="0"/>
              <a:t>data controller</a:t>
            </a:r>
            <a:r>
              <a:rPr lang="en-GB" dirty="0"/>
              <a:t> is a person who determines how personal data is or will be processed.</a:t>
            </a:r>
          </a:p>
          <a:p>
            <a:pPr marL="0" indent="0">
              <a:buNone/>
            </a:pPr>
            <a:endParaRPr lang="en-GB" dirty="0"/>
          </a:p>
          <a:p>
            <a:pPr marL="0" indent="0">
              <a:buNone/>
            </a:pPr>
            <a:r>
              <a:rPr lang="en-GB" dirty="0"/>
              <a:t>A </a:t>
            </a:r>
            <a:r>
              <a:rPr lang="en-GB" b="1" dirty="0"/>
              <a:t>data processor</a:t>
            </a:r>
            <a:r>
              <a:rPr lang="en-GB" dirty="0"/>
              <a:t> is a person (not employed by the data controller) who processes data for a data controller.</a:t>
            </a:r>
          </a:p>
          <a:p>
            <a:pPr marL="0" indent="0">
              <a:buNone/>
            </a:pPr>
            <a:endParaRPr lang="en-GB" b="1" dirty="0"/>
          </a:p>
          <a:p>
            <a:pPr marL="0" indent="0">
              <a:buNone/>
            </a:pPr>
            <a:r>
              <a:rPr lang="en-GB" b="1" dirty="0"/>
              <a:t>Processing</a:t>
            </a:r>
            <a:r>
              <a:rPr lang="en-GB" dirty="0"/>
              <a:t> is obtaining, recording or storing information or data.</a:t>
            </a:r>
          </a:p>
          <a:p>
            <a:pPr marL="0" indent="0">
              <a:buNone/>
            </a:pPr>
            <a:endParaRPr lang="en-GB" dirty="0"/>
          </a:p>
          <a:p>
            <a:pPr marL="0" indent="0">
              <a:buNone/>
            </a:pPr>
            <a:r>
              <a:rPr lang="en-GB" dirty="0"/>
              <a:t>A </a:t>
            </a:r>
            <a:r>
              <a:rPr lang="en-GB" b="1" dirty="0"/>
              <a:t>personal data breach</a:t>
            </a:r>
            <a:r>
              <a:rPr lang="en-GB" dirty="0"/>
              <a:t> is a breach of security leading to unauthorised access to personal data.</a:t>
            </a:r>
          </a:p>
          <a:p>
            <a:pPr marL="0" indent="0">
              <a:buNone/>
            </a:pPr>
            <a:endParaRPr lang="en-GB" dirty="0"/>
          </a:p>
        </p:txBody>
      </p:sp>
    </p:spTree>
    <p:extLst>
      <p:ext uri="{BB962C8B-B14F-4D97-AF65-F5344CB8AC3E}">
        <p14:creationId xmlns:p14="http://schemas.microsoft.com/office/powerpoint/2010/main" val="1545937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428D8-B4AD-4B2D-99D0-441848D2E07A}"/>
              </a:ext>
            </a:extLst>
          </p:cNvPr>
          <p:cNvSpPr>
            <a:spLocks noGrp="1"/>
          </p:cNvSpPr>
          <p:nvPr>
            <p:ph type="title"/>
          </p:nvPr>
        </p:nvSpPr>
        <p:spPr/>
        <p:txBody>
          <a:bodyPr/>
          <a:lstStyle/>
          <a:p>
            <a:r>
              <a:rPr lang="en-GB" dirty="0"/>
              <a:t>Fines and Sanctions Under GDPR and the Data Protection Act 2018</a:t>
            </a:r>
          </a:p>
        </p:txBody>
      </p:sp>
      <p:sp>
        <p:nvSpPr>
          <p:cNvPr id="3" name="Content Placeholder 2">
            <a:extLst>
              <a:ext uri="{FF2B5EF4-FFF2-40B4-BE49-F238E27FC236}">
                <a16:creationId xmlns:a16="http://schemas.microsoft.com/office/drawing/2014/main" id="{3971BD2F-4E11-471E-A2F7-3F9E66D4315C}"/>
              </a:ext>
            </a:extLst>
          </p:cNvPr>
          <p:cNvSpPr>
            <a:spLocks noGrp="1"/>
          </p:cNvSpPr>
          <p:nvPr>
            <p:ph idx="1"/>
          </p:nvPr>
        </p:nvSpPr>
        <p:spPr/>
        <p:txBody>
          <a:bodyPr>
            <a:normAutofit fontScale="92500" lnSpcReduction="20000"/>
          </a:bodyPr>
          <a:lstStyle/>
          <a:p>
            <a:pPr marL="0" indent="0">
              <a:buNone/>
            </a:pPr>
            <a:r>
              <a:rPr lang="en-GB" dirty="0"/>
              <a:t>If a known breach is not reported to the country’s information body in 72 hours, the maximum fine is the greater of:</a:t>
            </a:r>
          </a:p>
          <a:p>
            <a:pPr lvl="1"/>
            <a:r>
              <a:rPr lang="en-GB" dirty="0"/>
              <a:t>4% of organisational global turnover.</a:t>
            </a:r>
          </a:p>
          <a:p>
            <a:pPr lvl="1"/>
            <a:r>
              <a:rPr lang="en-GB" dirty="0"/>
              <a:t>€20 million.</a:t>
            </a:r>
          </a:p>
          <a:p>
            <a:pPr marL="0" indent="0">
              <a:buNone/>
            </a:pPr>
            <a:endParaRPr lang="en-GB" dirty="0"/>
          </a:p>
          <a:p>
            <a:pPr marL="0" indent="0">
              <a:buNone/>
            </a:pPr>
            <a:r>
              <a:rPr lang="en-GB" dirty="0"/>
              <a:t>So a local sports club could be fined €20 million whereas Google ($136 billion turnover in 2018) could be fined $5.4 billion.</a:t>
            </a:r>
          </a:p>
          <a:p>
            <a:pPr marL="0" indent="0">
              <a:buNone/>
            </a:pPr>
            <a:endParaRPr lang="en-GB" dirty="0"/>
          </a:p>
          <a:p>
            <a:pPr marL="0" indent="0">
              <a:buNone/>
            </a:pPr>
            <a:r>
              <a:rPr lang="en-GB" dirty="0"/>
              <a:t>Further sanctions by UK’s Information Commissioner’s Office:</a:t>
            </a:r>
          </a:p>
          <a:p>
            <a:pPr lvl="1"/>
            <a:r>
              <a:rPr lang="en-GB" dirty="0"/>
              <a:t>Issuing warnings and reprimands;</a:t>
            </a:r>
          </a:p>
          <a:p>
            <a:pPr lvl="1"/>
            <a:r>
              <a:rPr lang="en-GB" dirty="0"/>
              <a:t>Imposing a temporary or permanent ban on data processing;</a:t>
            </a:r>
          </a:p>
          <a:p>
            <a:pPr lvl="1"/>
            <a:r>
              <a:rPr lang="en-GB" dirty="0"/>
              <a:t>Ordering the rectification, restriction or erasure of data; and</a:t>
            </a:r>
          </a:p>
          <a:p>
            <a:pPr lvl="1"/>
            <a:r>
              <a:rPr lang="en-GB" dirty="0"/>
              <a:t>Suspending data transfers to third countries.</a:t>
            </a:r>
          </a:p>
          <a:p>
            <a:pPr marL="0" indent="0">
              <a:buNone/>
            </a:pPr>
            <a:endParaRPr lang="en-GB" dirty="0"/>
          </a:p>
        </p:txBody>
      </p:sp>
    </p:spTree>
    <p:extLst>
      <p:ext uri="{BB962C8B-B14F-4D97-AF65-F5344CB8AC3E}">
        <p14:creationId xmlns:p14="http://schemas.microsoft.com/office/powerpoint/2010/main" val="794456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A645D-83B0-4E5D-B319-454FF7A6F578}"/>
              </a:ext>
            </a:extLst>
          </p:cNvPr>
          <p:cNvSpPr>
            <a:spLocks noGrp="1"/>
          </p:cNvSpPr>
          <p:nvPr>
            <p:ph type="title"/>
          </p:nvPr>
        </p:nvSpPr>
        <p:spPr/>
        <p:txBody>
          <a:bodyPr/>
          <a:lstStyle/>
          <a:p>
            <a:r>
              <a:rPr lang="en-GB" dirty="0"/>
              <a:t>Your Responsibility as an IT Professional</a:t>
            </a:r>
          </a:p>
        </p:txBody>
      </p:sp>
      <p:sp>
        <p:nvSpPr>
          <p:cNvPr id="3" name="Content Placeholder 2">
            <a:extLst>
              <a:ext uri="{FF2B5EF4-FFF2-40B4-BE49-F238E27FC236}">
                <a16:creationId xmlns:a16="http://schemas.microsoft.com/office/drawing/2014/main" id="{8D6C97F9-782B-4D60-A54B-C75C2942BE5D}"/>
              </a:ext>
            </a:extLst>
          </p:cNvPr>
          <p:cNvSpPr>
            <a:spLocks noGrp="1"/>
          </p:cNvSpPr>
          <p:nvPr>
            <p:ph idx="1"/>
          </p:nvPr>
        </p:nvSpPr>
        <p:spPr/>
        <p:txBody>
          <a:bodyPr/>
          <a:lstStyle/>
          <a:p>
            <a:pPr marL="0" indent="0">
              <a:buNone/>
            </a:pPr>
            <a:r>
              <a:rPr lang="en-GB" dirty="0"/>
              <a:t>Support your organisation in complying with GDPR.</a:t>
            </a:r>
          </a:p>
          <a:p>
            <a:pPr marL="0" indent="0">
              <a:buNone/>
            </a:pPr>
            <a:endParaRPr lang="en-GB" dirty="0"/>
          </a:p>
          <a:p>
            <a:pPr marL="0" indent="0">
              <a:buNone/>
            </a:pPr>
            <a:r>
              <a:rPr lang="en-GB" dirty="0"/>
              <a:t>Report any discovered breaches immediately.</a:t>
            </a:r>
          </a:p>
          <a:p>
            <a:pPr marL="0" indent="0">
              <a:buNone/>
            </a:pPr>
            <a:endParaRPr lang="en-GB" dirty="0"/>
          </a:p>
          <a:p>
            <a:pPr marL="0" indent="0">
              <a:buNone/>
            </a:pPr>
            <a:r>
              <a:rPr lang="en-GB" dirty="0"/>
              <a:t>Ensure systems are secure.</a:t>
            </a:r>
          </a:p>
          <a:p>
            <a:pPr marL="0" indent="0">
              <a:buNone/>
            </a:pPr>
            <a:endParaRPr lang="en-GB" dirty="0"/>
          </a:p>
          <a:p>
            <a:pPr marL="0" indent="0">
              <a:buNone/>
            </a:pPr>
            <a:r>
              <a:rPr lang="en-GB" dirty="0"/>
              <a:t>No organisation can manage the potential maximum fine imposed under GDPR.</a:t>
            </a:r>
          </a:p>
        </p:txBody>
      </p:sp>
    </p:spTree>
    <p:extLst>
      <p:ext uri="{BB962C8B-B14F-4D97-AF65-F5344CB8AC3E}">
        <p14:creationId xmlns:p14="http://schemas.microsoft.com/office/powerpoint/2010/main" val="3247040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2FBF5-BE8F-43AE-B909-FD15C95A99BB}"/>
              </a:ext>
            </a:extLst>
          </p:cNvPr>
          <p:cNvSpPr>
            <a:spLocks noGrp="1"/>
          </p:cNvSpPr>
          <p:nvPr>
            <p:ph type="title"/>
          </p:nvPr>
        </p:nvSpPr>
        <p:spPr/>
        <p:txBody>
          <a:bodyPr/>
          <a:lstStyle/>
          <a:p>
            <a:r>
              <a:rPr lang="en-GB" dirty="0"/>
              <a:t>Individual Rights Under GDPR</a:t>
            </a:r>
          </a:p>
        </p:txBody>
      </p:sp>
      <p:sp>
        <p:nvSpPr>
          <p:cNvPr id="3" name="Content Placeholder 2">
            <a:extLst>
              <a:ext uri="{FF2B5EF4-FFF2-40B4-BE49-F238E27FC236}">
                <a16:creationId xmlns:a16="http://schemas.microsoft.com/office/drawing/2014/main" id="{583EA75A-E034-4B4F-914A-F4AA4E559B17}"/>
              </a:ext>
            </a:extLst>
          </p:cNvPr>
          <p:cNvSpPr>
            <a:spLocks noGrp="1"/>
          </p:cNvSpPr>
          <p:nvPr>
            <p:ph idx="1"/>
          </p:nvPr>
        </p:nvSpPr>
        <p:spPr/>
        <p:txBody>
          <a:bodyPr/>
          <a:lstStyle/>
          <a:p>
            <a:pPr marL="0" indent="0">
              <a:buNone/>
            </a:pPr>
            <a:r>
              <a:rPr lang="en-GB" dirty="0"/>
              <a:t>1. The right to be informed.</a:t>
            </a:r>
          </a:p>
          <a:p>
            <a:pPr marL="0" indent="0">
              <a:buNone/>
            </a:pPr>
            <a:r>
              <a:rPr lang="en-GB" dirty="0"/>
              <a:t>2. The right of access.</a:t>
            </a:r>
          </a:p>
          <a:p>
            <a:pPr marL="0" indent="0">
              <a:buNone/>
            </a:pPr>
            <a:r>
              <a:rPr lang="en-GB" dirty="0"/>
              <a:t>3. The right to rectification.</a:t>
            </a:r>
          </a:p>
          <a:p>
            <a:pPr marL="0" indent="0">
              <a:buNone/>
            </a:pPr>
            <a:r>
              <a:rPr lang="en-GB" dirty="0"/>
              <a:t>4. The right to erasure.</a:t>
            </a:r>
          </a:p>
          <a:p>
            <a:pPr marL="0" indent="0">
              <a:buNone/>
            </a:pPr>
            <a:r>
              <a:rPr lang="en-GB" dirty="0"/>
              <a:t>5. The right to restrict processing.</a:t>
            </a:r>
          </a:p>
          <a:p>
            <a:pPr marL="0" indent="0">
              <a:buNone/>
            </a:pPr>
            <a:r>
              <a:rPr lang="en-GB" dirty="0"/>
              <a:t>6. The right to data portability.</a:t>
            </a:r>
          </a:p>
          <a:p>
            <a:pPr marL="0" indent="0">
              <a:buNone/>
            </a:pPr>
            <a:r>
              <a:rPr lang="en-GB" dirty="0"/>
              <a:t>7. The right to object.</a:t>
            </a:r>
          </a:p>
          <a:p>
            <a:pPr marL="0" indent="0">
              <a:buNone/>
            </a:pPr>
            <a:r>
              <a:rPr lang="en-GB" dirty="0"/>
              <a:t>8. Rights in relation to automated decision making and profiling.</a:t>
            </a:r>
          </a:p>
        </p:txBody>
      </p:sp>
    </p:spTree>
    <p:extLst>
      <p:ext uri="{BB962C8B-B14F-4D97-AF65-F5344CB8AC3E}">
        <p14:creationId xmlns:p14="http://schemas.microsoft.com/office/powerpoint/2010/main" val="998049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ADC6F-824A-4867-9CC6-83791360E7B9}"/>
              </a:ext>
            </a:extLst>
          </p:cNvPr>
          <p:cNvSpPr>
            <a:spLocks noGrp="1"/>
          </p:cNvSpPr>
          <p:nvPr>
            <p:ph type="title"/>
          </p:nvPr>
        </p:nvSpPr>
        <p:spPr/>
        <p:txBody>
          <a:bodyPr/>
          <a:lstStyle/>
          <a:p>
            <a:r>
              <a:rPr lang="en-GB" dirty="0"/>
              <a:t>Intellectual Property</a:t>
            </a:r>
          </a:p>
        </p:txBody>
      </p:sp>
      <p:sp>
        <p:nvSpPr>
          <p:cNvPr id="5" name="Text Placeholder 4">
            <a:extLst>
              <a:ext uri="{FF2B5EF4-FFF2-40B4-BE49-F238E27FC236}">
                <a16:creationId xmlns:a16="http://schemas.microsoft.com/office/drawing/2014/main" id="{48E70506-1051-4C94-827D-02AB16806F2D}"/>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777523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2FBF5-BE8F-43AE-B909-FD15C95A99BB}"/>
              </a:ext>
            </a:extLst>
          </p:cNvPr>
          <p:cNvSpPr>
            <a:spLocks noGrp="1"/>
          </p:cNvSpPr>
          <p:nvPr>
            <p:ph type="title"/>
          </p:nvPr>
        </p:nvSpPr>
        <p:spPr/>
        <p:txBody>
          <a:bodyPr/>
          <a:lstStyle/>
          <a:p>
            <a:r>
              <a:rPr lang="en-GB" dirty="0"/>
              <a:t>Overview</a:t>
            </a:r>
          </a:p>
        </p:txBody>
      </p:sp>
      <p:sp>
        <p:nvSpPr>
          <p:cNvPr id="3" name="Content Placeholder 2">
            <a:extLst>
              <a:ext uri="{FF2B5EF4-FFF2-40B4-BE49-F238E27FC236}">
                <a16:creationId xmlns:a16="http://schemas.microsoft.com/office/drawing/2014/main" id="{583EA75A-E034-4B4F-914A-F4AA4E559B17}"/>
              </a:ext>
            </a:extLst>
          </p:cNvPr>
          <p:cNvSpPr>
            <a:spLocks noGrp="1"/>
          </p:cNvSpPr>
          <p:nvPr>
            <p:ph idx="1"/>
          </p:nvPr>
        </p:nvSpPr>
        <p:spPr/>
        <p:txBody>
          <a:bodyPr/>
          <a:lstStyle/>
          <a:p>
            <a:pPr marL="0" indent="0">
              <a:buNone/>
            </a:pPr>
            <a:r>
              <a:rPr lang="en-GB" dirty="0"/>
              <a:t>Computer Misuse.</a:t>
            </a:r>
          </a:p>
          <a:p>
            <a:pPr marL="0" indent="0">
              <a:buNone/>
            </a:pPr>
            <a:endParaRPr lang="en-GB" dirty="0"/>
          </a:p>
          <a:p>
            <a:pPr marL="0" indent="0">
              <a:buNone/>
            </a:pPr>
            <a:r>
              <a:rPr lang="en-GB" dirty="0"/>
              <a:t>Data Protection.</a:t>
            </a:r>
          </a:p>
          <a:p>
            <a:pPr marL="0" indent="0">
              <a:buNone/>
            </a:pPr>
            <a:endParaRPr lang="en-GB" dirty="0"/>
          </a:p>
          <a:p>
            <a:pPr marL="0" indent="0">
              <a:buNone/>
            </a:pPr>
            <a:r>
              <a:rPr lang="en-GB" dirty="0"/>
              <a:t>Intellectual Property.</a:t>
            </a:r>
          </a:p>
        </p:txBody>
      </p:sp>
    </p:spTree>
    <p:extLst>
      <p:ext uri="{BB962C8B-B14F-4D97-AF65-F5344CB8AC3E}">
        <p14:creationId xmlns:p14="http://schemas.microsoft.com/office/powerpoint/2010/main" val="4275514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A645D-83B0-4E5D-B319-454FF7A6F578}"/>
              </a:ext>
            </a:extLst>
          </p:cNvPr>
          <p:cNvSpPr>
            <a:spLocks noGrp="1"/>
          </p:cNvSpPr>
          <p:nvPr>
            <p:ph type="title"/>
          </p:nvPr>
        </p:nvSpPr>
        <p:spPr/>
        <p:txBody>
          <a:bodyPr/>
          <a:lstStyle/>
          <a:p>
            <a:r>
              <a:rPr lang="en-GB" dirty="0"/>
              <a:t>What is Intellectual Property?</a:t>
            </a:r>
          </a:p>
        </p:txBody>
      </p:sp>
      <p:sp>
        <p:nvSpPr>
          <p:cNvPr id="3" name="Content Placeholder 2">
            <a:extLst>
              <a:ext uri="{FF2B5EF4-FFF2-40B4-BE49-F238E27FC236}">
                <a16:creationId xmlns:a16="http://schemas.microsoft.com/office/drawing/2014/main" id="{8D6C97F9-782B-4D60-A54B-C75C2942BE5D}"/>
              </a:ext>
            </a:extLst>
          </p:cNvPr>
          <p:cNvSpPr>
            <a:spLocks noGrp="1"/>
          </p:cNvSpPr>
          <p:nvPr>
            <p:ph idx="1"/>
          </p:nvPr>
        </p:nvSpPr>
        <p:spPr/>
        <p:txBody>
          <a:bodyPr>
            <a:normAutofit fontScale="92500" lnSpcReduction="10000"/>
          </a:bodyPr>
          <a:lstStyle/>
          <a:p>
            <a:pPr marL="0" indent="0">
              <a:buNone/>
            </a:pPr>
            <a:r>
              <a:rPr lang="en-GB" dirty="0"/>
              <a:t>From Wikipedia:</a:t>
            </a:r>
          </a:p>
          <a:p>
            <a:pPr marL="0" indent="0">
              <a:buNone/>
            </a:pPr>
            <a:r>
              <a:rPr lang="en-GB" i="1" dirty="0"/>
              <a:t>Intellectual property (IP) is a category of property that includes intangible creations of the human intellect.</a:t>
            </a:r>
            <a:endParaRPr lang="en-GB" dirty="0"/>
          </a:p>
          <a:p>
            <a:pPr marL="0" indent="0">
              <a:buNone/>
            </a:pPr>
            <a:endParaRPr lang="en-GB" dirty="0"/>
          </a:p>
          <a:p>
            <a:pPr marL="0" indent="0">
              <a:buNone/>
            </a:pPr>
            <a:r>
              <a:rPr lang="en-GB" dirty="0"/>
              <a:t>IP incorporates the following:</a:t>
            </a:r>
          </a:p>
          <a:p>
            <a:pPr lvl="1"/>
            <a:r>
              <a:rPr lang="en-GB" dirty="0"/>
              <a:t>Copyright.</a:t>
            </a:r>
          </a:p>
          <a:p>
            <a:pPr lvl="1"/>
            <a:r>
              <a:rPr lang="en-GB" dirty="0"/>
              <a:t>Patents.</a:t>
            </a:r>
          </a:p>
          <a:p>
            <a:pPr lvl="1"/>
            <a:r>
              <a:rPr lang="en-GB" dirty="0"/>
              <a:t>Trademarks.</a:t>
            </a:r>
          </a:p>
          <a:p>
            <a:pPr marL="0" indent="0">
              <a:buNone/>
            </a:pPr>
            <a:endParaRPr lang="en-GB" dirty="0"/>
          </a:p>
          <a:p>
            <a:pPr marL="0" indent="0">
              <a:buNone/>
            </a:pPr>
            <a:r>
              <a:rPr lang="en-GB" dirty="0"/>
              <a:t>We will examine the first two as trademarks are more about marketing and brand.</a:t>
            </a:r>
          </a:p>
        </p:txBody>
      </p:sp>
    </p:spTree>
    <p:extLst>
      <p:ext uri="{BB962C8B-B14F-4D97-AF65-F5344CB8AC3E}">
        <p14:creationId xmlns:p14="http://schemas.microsoft.com/office/powerpoint/2010/main" val="1659394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2FBF5-BE8F-43AE-B909-FD15C95A99BB}"/>
              </a:ext>
            </a:extLst>
          </p:cNvPr>
          <p:cNvSpPr>
            <a:spLocks noGrp="1"/>
          </p:cNvSpPr>
          <p:nvPr>
            <p:ph type="title"/>
          </p:nvPr>
        </p:nvSpPr>
        <p:spPr/>
        <p:txBody>
          <a:bodyPr/>
          <a:lstStyle/>
          <a:p>
            <a:r>
              <a:rPr lang="en-GB" dirty="0"/>
              <a:t>Copyright</a:t>
            </a:r>
          </a:p>
        </p:txBody>
      </p:sp>
      <p:sp>
        <p:nvSpPr>
          <p:cNvPr id="3" name="Content Placeholder 2">
            <a:extLst>
              <a:ext uri="{FF2B5EF4-FFF2-40B4-BE49-F238E27FC236}">
                <a16:creationId xmlns:a16="http://schemas.microsoft.com/office/drawing/2014/main" id="{583EA75A-E034-4B4F-914A-F4AA4E559B17}"/>
              </a:ext>
            </a:extLst>
          </p:cNvPr>
          <p:cNvSpPr>
            <a:spLocks noGrp="1"/>
          </p:cNvSpPr>
          <p:nvPr>
            <p:ph idx="1"/>
          </p:nvPr>
        </p:nvSpPr>
        <p:spPr/>
        <p:txBody>
          <a:bodyPr>
            <a:normAutofit fontScale="92500" lnSpcReduction="10000"/>
          </a:bodyPr>
          <a:lstStyle/>
          <a:p>
            <a:pPr marL="0" indent="0">
              <a:buNone/>
            </a:pPr>
            <a:r>
              <a:rPr lang="en-GB" dirty="0"/>
              <a:t>Is copyright infringement theft?  The UK definition of theft is:</a:t>
            </a:r>
          </a:p>
          <a:p>
            <a:pPr marL="457200" lvl="1" indent="0">
              <a:buNone/>
            </a:pPr>
            <a:r>
              <a:rPr lang="en-GB" i="1" dirty="0"/>
              <a:t>A person is guilty of theft if he dishonestly appropriates property belonging to another with the intention of permanently depriving the other of it; and "thief" and "steal" shall be construed accordingly.</a:t>
            </a:r>
          </a:p>
          <a:p>
            <a:pPr marL="0" indent="0">
              <a:buNone/>
            </a:pPr>
            <a:endParaRPr lang="en-GB" i="1" dirty="0"/>
          </a:p>
          <a:p>
            <a:pPr marL="0" indent="0">
              <a:buNone/>
            </a:pPr>
            <a:r>
              <a:rPr lang="en-GB" dirty="0"/>
              <a:t>Permanently depriving is the key here.  Downloading a movie does not permanently deprive the owner of their movie.</a:t>
            </a:r>
          </a:p>
          <a:p>
            <a:pPr marL="0" indent="0">
              <a:buNone/>
            </a:pPr>
            <a:endParaRPr lang="en-GB" dirty="0"/>
          </a:p>
          <a:p>
            <a:pPr marL="0" indent="0">
              <a:buNone/>
            </a:pPr>
            <a:r>
              <a:rPr lang="en-GB" dirty="0"/>
              <a:t>In the UK, theft is a criminal offense (can lead to imprisonment and a criminal record) whereas copyright infringement is a civil matter (compensation can be awarded to the copyright owner but no criminal record).</a:t>
            </a:r>
          </a:p>
        </p:txBody>
      </p:sp>
    </p:spTree>
    <p:extLst>
      <p:ext uri="{BB962C8B-B14F-4D97-AF65-F5344CB8AC3E}">
        <p14:creationId xmlns:p14="http://schemas.microsoft.com/office/powerpoint/2010/main" val="677598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428D8-B4AD-4B2D-99D0-441848D2E07A}"/>
              </a:ext>
            </a:extLst>
          </p:cNvPr>
          <p:cNvSpPr>
            <a:spLocks noGrp="1"/>
          </p:cNvSpPr>
          <p:nvPr>
            <p:ph type="title"/>
          </p:nvPr>
        </p:nvSpPr>
        <p:spPr/>
        <p:txBody>
          <a:bodyPr/>
          <a:lstStyle/>
          <a:p>
            <a:r>
              <a:rPr lang="en-GB" dirty="0"/>
              <a:t>What is copyright?</a:t>
            </a:r>
          </a:p>
        </p:txBody>
      </p:sp>
      <p:sp>
        <p:nvSpPr>
          <p:cNvPr id="3" name="Content Placeholder 2">
            <a:extLst>
              <a:ext uri="{FF2B5EF4-FFF2-40B4-BE49-F238E27FC236}">
                <a16:creationId xmlns:a16="http://schemas.microsoft.com/office/drawing/2014/main" id="{3971BD2F-4E11-471E-A2F7-3F9E66D4315C}"/>
              </a:ext>
            </a:extLst>
          </p:cNvPr>
          <p:cNvSpPr>
            <a:spLocks noGrp="1"/>
          </p:cNvSpPr>
          <p:nvPr>
            <p:ph idx="1"/>
          </p:nvPr>
        </p:nvSpPr>
        <p:spPr/>
        <p:txBody>
          <a:bodyPr/>
          <a:lstStyle/>
          <a:p>
            <a:pPr marL="0" indent="0">
              <a:buNone/>
            </a:pPr>
            <a:r>
              <a:rPr lang="en-GB" dirty="0"/>
              <a:t>Copyright deals with intellectual property protection.</a:t>
            </a:r>
          </a:p>
          <a:p>
            <a:pPr marL="0" indent="0">
              <a:buNone/>
            </a:pPr>
            <a:endParaRPr lang="en-GB" dirty="0"/>
          </a:p>
          <a:p>
            <a:pPr marL="0" indent="0">
              <a:buNone/>
            </a:pPr>
            <a:r>
              <a:rPr lang="en-GB" dirty="0"/>
              <a:t>From Wikipedia:</a:t>
            </a:r>
          </a:p>
          <a:p>
            <a:pPr marL="0" indent="0">
              <a:buNone/>
            </a:pPr>
            <a:r>
              <a:rPr lang="en-GB" i="1" dirty="0"/>
              <a:t>Copyright is a legal right, existing in many countries, that grants the creator of an original work exclusive rights to determine whether, and under what conditions, this original work may be used by others.</a:t>
            </a: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3887364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A645D-83B0-4E5D-B319-454FF7A6F578}"/>
              </a:ext>
            </a:extLst>
          </p:cNvPr>
          <p:cNvSpPr>
            <a:spLocks noGrp="1"/>
          </p:cNvSpPr>
          <p:nvPr>
            <p:ph type="title"/>
          </p:nvPr>
        </p:nvSpPr>
        <p:spPr/>
        <p:txBody>
          <a:bodyPr/>
          <a:lstStyle/>
          <a:p>
            <a:r>
              <a:rPr lang="en-GB" dirty="0"/>
              <a:t>Limits of Copyright</a:t>
            </a:r>
          </a:p>
        </p:txBody>
      </p:sp>
      <p:sp>
        <p:nvSpPr>
          <p:cNvPr id="3" name="Content Placeholder 2">
            <a:extLst>
              <a:ext uri="{FF2B5EF4-FFF2-40B4-BE49-F238E27FC236}">
                <a16:creationId xmlns:a16="http://schemas.microsoft.com/office/drawing/2014/main" id="{8D6C97F9-782B-4D60-A54B-C75C2942BE5D}"/>
              </a:ext>
            </a:extLst>
          </p:cNvPr>
          <p:cNvSpPr>
            <a:spLocks noGrp="1"/>
          </p:cNvSpPr>
          <p:nvPr>
            <p:ph idx="1"/>
          </p:nvPr>
        </p:nvSpPr>
        <p:spPr/>
        <p:txBody>
          <a:bodyPr>
            <a:normAutofit fontScale="92500" lnSpcReduction="20000"/>
          </a:bodyPr>
          <a:lstStyle/>
          <a:p>
            <a:pPr marL="0" indent="0">
              <a:buNone/>
            </a:pPr>
            <a:r>
              <a:rPr lang="en-GB" dirty="0"/>
              <a:t>Copyright protects the rights of ownership for creators of creative works, for example:</a:t>
            </a:r>
          </a:p>
          <a:p>
            <a:pPr lvl="1"/>
            <a:r>
              <a:rPr lang="en-GB" dirty="0"/>
              <a:t>Books.</a:t>
            </a:r>
          </a:p>
          <a:p>
            <a:pPr lvl="1"/>
            <a:r>
              <a:rPr lang="en-GB" dirty="0"/>
              <a:t>Music.</a:t>
            </a:r>
          </a:p>
          <a:p>
            <a:pPr lvl="1"/>
            <a:r>
              <a:rPr lang="en-GB" dirty="0"/>
              <a:t>Movies.</a:t>
            </a:r>
          </a:p>
          <a:p>
            <a:pPr lvl="1"/>
            <a:r>
              <a:rPr lang="en-GB" dirty="0"/>
              <a:t>Software.</a:t>
            </a:r>
          </a:p>
          <a:p>
            <a:pPr marL="0" indent="0">
              <a:buNone/>
            </a:pPr>
            <a:endParaRPr lang="en-GB" dirty="0"/>
          </a:p>
          <a:p>
            <a:pPr marL="0" indent="0">
              <a:buNone/>
            </a:pPr>
            <a:r>
              <a:rPr lang="en-GB" dirty="0"/>
              <a:t>Software is a literary work in UK law, so is protected for 70 years after the death of the author.</a:t>
            </a:r>
          </a:p>
          <a:p>
            <a:pPr marL="0" indent="0">
              <a:buNone/>
            </a:pPr>
            <a:endParaRPr lang="en-GB" dirty="0"/>
          </a:p>
          <a:p>
            <a:pPr marL="0" indent="0">
              <a:buNone/>
            </a:pPr>
            <a:r>
              <a:rPr lang="en-GB" dirty="0"/>
              <a:t>Copyright does not protect ideas, procedures, methods of operation, or mathematical concepts.  We will look at patents later.</a:t>
            </a:r>
          </a:p>
        </p:txBody>
      </p:sp>
    </p:spTree>
    <p:extLst>
      <p:ext uri="{BB962C8B-B14F-4D97-AF65-F5344CB8AC3E}">
        <p14:creationId xmlns:p14="http://schemas.microsoft.com/office/powerpoint/2010/main" val="3404452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2FBF5-BE8F-43AE-B909-FD15C95A99BB}"/>
              </a:ext>
            </a:extLst>
          </p:cNvPr>
          <p:cNvSpPr>
            <a:spLocks noGrp="1"/>
          </p:cNvSpPr>
          <p:nvPr>
            <p:ph type="title"/>
          </p:nvPr>
        </p:nvSpPr>
        <p:spPr/>
        <p:txBody>
          <a:bodyPr/>
          <a:lstStyle/>
          <a:p>
            <a:r>
              <a:rPr lang="en-GB" dirty="0"/>
              <a:t>Fair Use of Copyrighted Work</a:t>
            </a:r>
          </a:p>
        </p:txBody>
      </p:sp>
      <p:sp>
        <p:nvSpPr>
          <p:cNvPr id="3" name="Content Placeholder 2">
            <a:extLst>
              <a:ext uri="{FF2B5EF4-FFF2-40B4-BE49-F238E27FC236}">
                <a16:creationId xmlns:a16="http://schemas.microsoft.com/office/drawing/2014/main" id="{583EA75A-E034-4B4F-914A-F4AA4E559B17}"/>
              </a:ext>
            </a:extLst>
          </p:cNvPr>
          <p:cNvSpPr>
            <a:spLocks noGrp="1"/>
          </p:cNvSpPr>
          <p:nvPr>
            <p:ph idx="1"/>
          </p:nvPr>
        </p:nvSpPr>
        <p:spPr/>
        <p:txBody>
          <a:bodyPr>
            <a:normAutofit fontScale="85000" lnSpcReduction="20000"/>
          </a:bodyPr>
          <a:lstStyle/>
          <a:p>
            <a:pPr marL="0" indent="0">
              <a:buNone/>
            </a:pPr>
            <a:r>
              <a:rPr lang="en-GB" dirty="0"/>
              <a:t>Private and research study purposes;</a:t>
            </a:r>
          </a:p>
          <a:p>
            <a:pPr marL="0" indent="0">
              <a:buNone/>
            </a:pPr>
            <a:r>
              <a:rPr lang="en-GB" dirty="0"/>
              <a:t>Performance, copies or lending for educational purposes;</a:t>
            </a:r>
          </a:p>
          <a:p>
            <a:pPr marL="0" indent="0">
              <a:buNone/>
            </a:pPr>
            <a:r>
              <a:rPr lang="en-GB" dirty="0"/>
              <a:t>Criticism and news reporting;</a:t>
            </a:r>
          </a:p>
          <a:p>
            <a:pPr marL="0" indent="0">
              <a:buNone/>
            </a:pPr>
            <a:r>
              <a:rPr lang="en-GB" dirty="0"/>
              <a:t>Incidental inclusion;</a:t>
            </a:r>
          </a:p>
          <a:p>
            <a:pPr marL="0" indent="0">
              <a:buNone/>
            </a:pPr>
            <a:r>
              <a:rPr lang="en-GB" dirty="0"/>
              <a:t>Copies and lending by librarians;</a:t>
            </a:r>
          </a:p>
          <a:p>
            <a:pPr marL="0" indent="0">
              <a:buNone/>
            </a:pPr>
            <a:r>
              <a:rPr lang="en-GB" dirty="0"/>
              <a:t>Format shifting or back up of a work you own for personal use;</a:t>
            </a:r>
          </a:p>
          <a:p>
            <a:pPr marL="0" indent="0">
              <a:buNone/>
            </a:pPr>
            <a:r>
              <a:rPr lang="en-GB" dirty="0"/>
              <a:t>Caricature, parody or pastiche;</a:t>
            </a:r>
          </a:p>
          <a:p>
            <a:pPr marL="0" indent="0">
              <a:buNone/>
            </a:pPr>
            <a:r>
              <a:rPr lang="en-GB" dirty="0"/>
              <a:t>Acts for the purposes of royal commissions, statutory enquiries, judicial proceedings and parliamentary purposes;</a:t>
            </a:r>
          </a:p>
          <a:p>
            <a:pPr marL="0" indent="0">
              <a:buNone/>
            </a:pPr>
            <a:r>
              <a:rPr lang="en-GB" dirty="0"/>
              <a:t>Recording of broadcasts for the purposes of listening to or viewing at a more convenient time;</a:t>
            </a:r>
          </a:p>
          <a:p>
            <a:pPr marL="0" indent="0">
              <a:buNone/>
            </a:pPr>
            <a:r>
              <a:rPr lang="en-GB" dirty="0"/>
              <a:t>Producing a back-up copy for personal use of a computer program.</a:t>
            </a:r>
          </a:p>
        </p:txBody>
      </p:sp>
    </p:spTree>
    <p:extLst>
      <p:ext uri="{BB962C8B-B14F-4D97-AF65-F5344CB8AC3E}">
        <p14:creationId xmlns:p14="http://schemas.microsoft.com/office/powerpoint/2010/main" val="730339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428D8-B4AD-4B2D-99D0-441848D2E07A}"/>
              </a:ext>
            </a:extLst>
          </p:cNvPr>
          <p:cNvSpPr>
            <a:spLocks noGrp="1"/>
          </p:cNvSpPr>
          <p:nvPr>
            <p:ph type="title"/>
          </p:nvPr>
        </p:nvSpPr>
        <p:spPr/>
        <p:txBody>
          <a:bodyPr/>
          <a:lstStyle/>
          <a:p>
            <a:r>
              <a:rPr lang="en-GB" dirty="0"/>
              <a:t>Who Owns Your Work?</a:t>
            </a:r>
          </a:p>
        </p:txBody>
      </p:sp>
      <p:sp>
        <p:nvSpPr>
          <p:cNvPr id="3" name="Content Placeholder 2">
            <a:extLst>
              <a:ext uri="{FF2B5EF4-FFF2-40B4-BE49-F238E27FC236}">
                <a16:creationId xmlns:a16="http://schemas.microsoft.com/office/drawing/2014/main" id="{3971BD2F-4E11-471E-A2F7-3F9E66D4315C}"/>
              </a:ext>
            </a:extLst>
          </p:cNvPr>
          <p:cNvSpPr>
            <a:spLocks noGrp="1"/>
          </p:cNvSpPr>
          <p:nvPr>
            <p:ph idx="1"/>
          </p:nvPr>
        </p:nvSpPr>
        <p:spPr/>
        <p:txBody>
          <a:bodyPr/>
          <a:lstStyle/>
          <a:p>
            <a:pPr marL="0" indent="0">
              <a:buNone/>
            </a:pPr>
            <a:r>
              <a:rPr lang="en-GB" dirty="0"/>
              <a:t>Normally the individual or collaboration retains copyright.</a:t>
            </a:r>
          </a:p>
          <a:p>
            <a:pPr marL="0" indent="0">
              <a:buNone/>
            </a:pPr>
            <a:endParaRPr lang="en-GB" dirty="0"/>
          </a:p>
          <a:p>
            <a:pPr marL="0" indent="0">
              <a:buNone/>
            </a:pPr>
            <a:r>
              <a:rPr lang="en-GB" dirty="0"/>
              <a:t>An employer will normally retain copyright for work you do in their employee.</a:t>
            </a:r>
          </a:p>
          <a:p>
            <a:pPr marL="0" indent="0">
              <a:buNone/>
            </a:pPr>
            <a:endParaRPr lang="en-GB" dirty="0"/>
          </a:p>
          <a:p>
            <a:pPr marL="0" indent="0">
              <a:buNone/>
            </a:pPr>
            <a:r>
              <a:rPr lang="en-GB" dirty="0"/>
              <a:t>The employer paid you to produce the work so they own it.</a:t>
            </a:r>
          </a:p>
          <a:p>
            <a:pPr marL="0" indent="0">
              <a:buNone/>
            </a:pPr>
            <a:endParaRPr lang="en-GB" dirty="0"/>
          </a:p>
          <a:p>
            <a:pPr marL="0" indent="0">
              <a:buNone/>
            </a:pPr>
            <a:r>
              <a:rPr lang="en-GB" dirty="0"/>
              <a:t>Copyright can be transferred and sold.</a:t>
            </a:r>
          </a:p>
        </p:txBody>
      </p:sp>
    </p:spTree>
    <p:extLst>
      <p:ext uri="{BB962C8B-B14F-4D97-AF65-F5344CB8AC3E}">
        <p14:creationId xmlns:p14="http://schemas.microsoft.com/office/powerpoint/2010/main" val="3690402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A645D-83B0-4E5D-B319-454FF7A6F578}"/>
              </a:ext>
            </a:extLst>
          </p:cNvPr>
          <p:cNvSpPr>
            <a:spLocks noGrp="1"/>
          </p:cNvSpPr>
          <p:nvPr>
            <p:ph type="title"/>
          </p:nvPr>
        </p:nvSpPr>
        <p:spPr/>
        <p:txBody>
          <a:bodyPr/>
          <a:lstStyle/>
          <a:p>
            <a:r>
              <a:rPr lang="en-GB" dirty="0"/>
              <a:t>Patents</a:t>
            </a:r>
          </a:p>
        </p:txBody>
      </p:sp>
      <p:sp>
        <p:nvSpPr>
          <p:cNvPr id="3" name="Content Placeholder 2">
            <a:extLst>
              <a:ext uri="{FF2B5EF4-FFF2-40B4-BE49-F238E27FC236}">
                <a16:creationId xmlns:a16="http://schemas.microsoft.com/office/drawing/2014/main" id="{8D6C97F9-782B-4D60-A54B-C75C2942BE5D}"/>
              </a:ext>
            </a:extLst>
          </p:cNvPr>
          <p:cNvSpPr>
            <a:spLocks noGrp="1"/>
          </p:cNvSpPr>
          <p:nvPr>
            <p:ph idx="1"/>
          </p:nvPr>
        </p:nvSpPr>
        <p:spPr/>
        <p:txBody>
          <a:bodyPr/>
          <a:lstStyle/>
          <a:p>
            <a:pPr marL="0" indent="0">
              <a:buNone/>
            </a:pPr>
            <a:r>
              <a:rPr lang="en-GB" dirty="0"/>
              <a:t>From Wikipedia:</a:t>
            </a:r>
          </a:p>
          <a:p>
            <a:pPr marL="0" indent="0">
              <a:buNone/>
            </a:pPr>
            <a:r>
              <a:rPr lang="en-GB" i="1" dirty="0"/>
              <a:t>A patent gives its owner the right to exclude others from making, using, selling, and importing an invention for a limited period of time, usually twenty years.</a:t>
            </a:r>
            <a:endParaRPr lang="en-GB" dirty="0"/>
          </a:p>
          <a:p>
            <a:pPr marL="0" indent="0">
              <a:buNone/>
            </a:pPr>
            <a:endParaRPr lang="en-GB" dirty="0"/>
          </a:p>
          <a:p>
            <a:pPr marL="0" indent="0">
              <a:buNone/>
            </a:pPr>
            <a:r>
              <a:rPr lang="en-GB" dirty="0"/>
              <a:t>Patents protect ideas and inventions.  If you designed a better CPU you can protect the idea so other people cannot build versions of it.</a:t>
            </a:r>
          </a:p>
          <a:p>
            <a:pPr marL="0" indent="0">
              <a:buNone/>
            </a:pPr>
            <a:endParaRPr lang="en-GB" dirty="0"/>
          </a:p>
        </p:txBody>
      </p:sp>
    </p:spTree>
    <p:extLst>
      <p:ext uri="{BB962C8B-B14F-4D97-AF65-F5344CB8AC3E}">
        <p14:creationId xmlns:p14="http://schemas.microsoft.com/office/powerpoint/2010/main" val="2618518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2FBF5-BE8F-43AE-B909-FD15C95A99BB}"/>
              </a:ext>
            </a:extLst>
          </p:cNvPr>
          <p:cNvSpPr>
            <a:spLocks noGrp="1"/>
          </p:cNvSpPr>
          <p:nvPr>
            <p:ph type="title"/>
          </p:nvPr>
        </p:nvSpPr>
        <p:spPr/>
        <p:txBody>
          <a:bodyPr/>
          <a:lstStyle/>
          <a:p>
            <a:r>
              <a:rPr lang="en-GB" dirty="0"/>
              <a:t>Limits of Patents</a:t>
            </a:r>
          </a:p>
        </p:txBody>
      </p:sp>
      <p:sp>
        <p:nvSpPr>
          <p:cNvPr id="3" name="Content Placeholder 2">
            <a:extLst>
              <a:ext uri="{FF2B5EF4-FFF2-40B4-BE49-F238E27FC236}">
                <a16:creationId xmlns:a16="http://schemas.microsoft.com/office/drawing/2014/main" id="{583EA75A-E034-4B4F-914A-F4AA4E559B17}"/>
              </a:ext>
            </a:extLst>
          </p:cNvPr>
          <p:cNvSpPr>
            <a:spLocks noGrp="1"/>
          </p:cNvSpPr>
          <p:nvPr>
            <p:ph idx="1"/>
          </p:nvPr>
        </p:nvSpPr>
        <p:spPr/>
        <p:txBody>
          <a:bodyPr/>
          <a:lstStyle/>
          <a:p>
            <a:pPr marL="0" indent="0">
              <a:buNone/>
            </a:pPr>
            <a:r>
              <a:rPr lang="en-GB" dirty="0"/>
              <a:t>Patents are typically applied to physically realisable ideas.</a:t>
            </a:r>
          </a:p>
          <a:p>
            <a:pPr marL="0" indent="0">
              <a:buNone/>
            </a:pPr>
            <a:endParaRPr lang="en-GB" dirty="0"/>
          </a:p>
          <a:p>
            <a:pPr marL="0" indent="0">
              <a:buNone/>
            </a:pPr>
            <a:r>
              <a:rPr lang="en-GB" dirty="0"/>
              <a:t>Software patents exist and are an evolving field.</a:t>
            </a:r>
          </a:p>
          <a:p>
            <a:pPr marL="0" indent="0">
              <a:buNone/>
            </a:pPr>
            <a:endParaRPr lang="en-GB" dirty="0"/>
          </a:p>
          <a:p>
            <a:pPr marL="0" indent="0">
              <a:buNone/>
            </a:pPr>
            <a:r>
              <a:rPr lang="en-GB" dirty="0"/>
              <a:t>Typically, software cannot be patented as it is an algorithm which is a mathematical idea.</a:t>
            </a:r>
          </a:p>
        </p:txBody>
      </p:sp>
    </p:spTree>
    <p:extLst>
      <p:ext uri="{BB962C8B-B14F-4D97-AF65-F5344CB8AC3E}">
        <p14:creationId xmlns:p14="http://schemas.microsoft.com/office/powerpoint/2010/main" val="4082227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428D8-B4AD-4B2D-99D0-441848D2E07A}"/>
              </a:ext>
            </a:extLst>
          </p:cNvPr>
          <p:cNvSpPr>
            <a:spLocks noGrp="1"/>
          </p:cNvSpPr>
          <p:nvPr>
            <p:ph type="title"/>
          </p:nvPr>
        </p:nvSpPr>
        <p:spPr/>
        <p:txBody>
          <a:bodyPr/>
          <a:lstStyle/>
          <a:p>
            <a:r>
              <a:rPr lang="en-GB" dirty="0"/>
              <a:t>Different Legislation on Patents</a:t>
            </a:r>
          </a:p>
        </p:txBody>
      </p:sp>
      <p:sp>
        <p:nvSpPr>
          <p:cNvPr id="3" name="Content Placeholder 2">
            <a:extLst>
              <a:ext uri="{FF2B5EF4-FFF2-40B4-BE49-F238E27FC236}">
                <a16:creationId xmlns:a16="http://schemas.microsoft.com/office/drawing/2014/main" id="{3971BD2F-4E11-471E-A2F7-3F9E66D4315C}"/>
              </a:ext>
            </a:extLst>
          </p:cNvPr>
          <p:cNvSpPr>
            <a:spLocks noGrp="1"/>
          </p:cNvSpPr>
          <p:nvPr>
            <p:ph idx="1"/>
          </p:nvPr>
        </p:nvSpPr>
        <p:spPr/>
        <p:txBody>
          <a:bodyPr/>
          <a:lstStyle/>
          <a:p>
            <a:pPr marL="0" indent="0">
              <a:buNone/>
            </a:pPr>
            <a:r>
              <a:rPr lang="en-GB" dirty="0"/>
              <a:t>In the UK, </a:t>
            </a:r>
            <a:r>
              <a:rPr lang="en-GB" i="1" dirty="0"/>
              <a:t>programs for computers</a:t>
            </a:r>
            <a:r>
              <a:rPr lang="en-GB" dirty="0"/>
              <a:t> are not patentable as defined in law.</a:t>
            </a:r>
          </a:p>
          <a:p>
            <a:pPr marL="0" indent="0">
              <a:buNone/>
            </a:pPr>
            <a:endParaRPr lang="en-GB" dirty="0"/>
          </a:p>
          <a:p>
            <a:pPr marL="0" indent="0">
              <a:buNone/>
            </a:pPr>
            <a:r>
              <a:rPr lang="en-GB" dirty="0"/>
              <a:t>Implementing a business process as a piece of software will not be a patentable idea.</a:t>
            </a:r>
          </a:p>
          <a:p>
            <a:pPr marL="0" indent="0">
              <a:buNone/>
            </a:pPr>
            <a:endParaRPr lang="en-GB" dirty="0"/>
          </a:p>
          <a:p>
            <a:pPr marL="0" indent="0">
              <a:buNone/>
            </a:pPr>
            <a:r>
              <a:rPr lang="en-GB" dirty="0"/>
              <a:t>A program making a significant, non-obvious part of a technical solution to an industrial process may be patentable.</a:t>
            </a:r>
          </a:p>
          <a:p>
            <a:pPr marL="0" indent="0">
              <a:buNone/>
            </a:pPr>
            <a:endParaRPr lang="en-GB" dirty="0"/>
          </a:p>
          <a:p>
            <a:pPr marL="0" indent="0">
              <a:buNone/>
            </a:pPr>
            <a:r>
              <a:rPr lang="en-GB" dirty="0"/>
              <a:t>In the US, software patents are far easier to obtain.</a:t>
            </a:r>
          </a:p>
        </p:txBody>
      </p:sp>
    </p:spTree>
    <p:extLst>
      <p:ext uri="{BB962C8B-B14F-4D97-AF65-F5344CB8AC3E}">
        <p14:creationId xmlns:p14="http://schemas.microsoft.com/office/powerpoint/2010/main" val="316714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A645D-83B0-4E5D-B319-454FF7A6F578}"/>
              </a:ext>
            </a:extLst>
          </p:cNvPr>
          <p:cNvSpPr>
            <a:spLocks noGrp="1"/>
          </p:cNvSpPr>
          <p:nvPr>
            <p:ph type="title"/>
          </p:nvPr>
        </p:nvSpPr>
        <p:spPr/>
        <p:txBody>
          <a:bodyPr/>
          <a:lstStyle/>
          <a:p>
            <a:r>
              <a:rPr lang="en-GB" dirty="0"/>
              <a:t>Who Owns Your Work?</a:t>
            </a:r>
          </a:p>
        </p:txBody>
      </p:sp>
      <p:sp>
        <p:nvSpPr>
          <p:cNvPr id="3" name="Content Placeholder 2">
            <a:extLst>
              <a:ext uri="{FF2B5EF4-FFF2-40B4-BE49-F238E27FC236}">
                <a16:creationId xmlns:a16="http://schemas.microsoft.com/office/drawing/2014/main" id="{8D6C97F9-782B-4D60-A54B-C75C2942BE5D}"/>
              </a:ext>
            </a:extLst>
          </p:cNvPr>
          <p:cNvSpPr>
            <a:spLocks noGrp="1"/>
          </p:cNvSpPr>
          <p:nvPr>
            <p:ph idx="1"/>
          </p:nvPr>
        </p:nvSpPr>
        <p:spPr/>
        <p:txBody>
          <a:bodyPr/>
          <a:lstStyle/>
          <a:p>
            <a:pPr marL="0" indent="0">
              <a:buNone/>
            </a:pPr>
            <a:r>
              <a:rPr lang="en-GB" dirty="0"/>
              <a:t>Again, any patentable work will normally be claimed by your employer.</a:t>
            </a:r>
          </a:p>
          <a:p>
            <a:pPr marL="0" indent="0">
              <a:buNone/>
            </a:pPr>
            <a:endParaRPr lang="en-GB" dirty="0"/>
          </a:p>
          <a:p>
            <a:pPr marL="0" indent="0">
              <a:buNone/>
            </a:pPr>
            <a:r>
              <a:rPr lang="en-GB" dirty="0"/>
              <a:t>Some organisations may seek to patent your work in the US where it is easier.</a:t>
            </a:r>
          </a:p>
          <a:p>
            <a:pPr marL="0" indent="0">
              <a:buNone/>
            </a:pPr>
            <a:endParaRPr lang="en-GB" dirty="0"/>
          </a:p>
          <a:p>
            <a:pPr marL="0" indent="0">
              <a:buNone/>
            </a:pPr>
            <a:r>
              <a:rPr lang="en-GB" dirty="0"/>
              <a:t>Some organisations also give a bonus for creating patentable work as it provides a competitive advantage.</a:t>
            </a:r>
          </a:p>
        </p:txBody>
      </p:sp>
    </p:spTree>
    <p:extLst>
      <p:ext uri="{BB962C8B-B14F-4D97-AF65-F5344CB8AC3E}">
        <p14:creationId xmlns:p14="http://schemas.microsoft.com/office/powerpoint/2010/main" val="600836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52E6F2-3FC6-49BB-B411-3A00FDBE6692}"/>
              </a:ext>
            </a:extLst>
          </p:cNvPr>
          <p:cNvSpPr>
            <a:spLocks noGrp="1"/>
          </p:cNvSpPr>
          <p:nvPr>
            <p:ph type="title"/>
          </p:nvPr>
        </p:nvSpPr>
        <p:spPr/>
        <p:txBody>
          <a:bodyPr/>
          <a:lstStyle/>
          <a:p>
            <a:r>
              <a:rPr lang="en-GB" dirty="0"/>
              <a:t>DISCLAIMER: I am not a lawyer, nor do I have any formal legal training.</a:t>
            </a:r>
          </a:p>
        </p:txBody>
      </p:sp>
      <p:sp>
        <p:nvSpPr>
          <p:cNvPr id="5" name="Text Placeholder 4">
            <a:extLst>
              <a:ext uri="{FF2B5EF4-FFF2-40B4-BE49-F238E27FC236}">
                <a16:creationId xmlns:a16="http://schemas.microsoft.com/office/drawing/2014/main" id="{8E9961BD-3A3C-455B-9133-E3076F64128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501888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2FBF5-BE8F-43AE-B909-FD15C95A99BB}"/>
              </a:ext>
            </a:extLst>
          </p:cNvPr>
          <p:cNvSpPr>
            <a:spLocks noGrp="1"/>
          </p:cNvSpPr>
          <p:nvPr>
            <p:ph type="title"/>
          </p:nvPr>
        </p:nvSpPr>
        <p:spPr/>
        <p:txBody>
          <a:bodyPr/>
          <a:lstStyle/>
          <a:p>
            <a:r>
              <a:rPr lang="en-GB" dirty="0"/>
              <a:t>Licensing</a:t>
            </a:r>
          </a:p>
        </p:txBody>
      </p:sp>
      <p:pic>
        <p:nvPicPr>
          <p:cNvPr id="5" name="Content Placeholder 4" descr="A picture containing indoor&#10;&#10;Description automatically generated">
            <a:extLst>
              <a:ext uri="{FF2B5EF4-FFF2-40B4-BE49-F238E27FC236}">
                <a16:creationId xmlns:a16="http://schemas.microsoft.com/office/drawing/2014/main" id="{E51936FA-81A2-41F5-808C-493575DEBE02}"/>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90792" y="2185591"/>
            <a:ext cx="11210416" cy="2665806"/>
          </a:xfrm>
        </p:spPr>
      </p:pic>
      <p:sp>
        <p:nvSpPr>
          <p:cNvPr id="6" name="TextBox 5">
            <a:extLst>
              <a:ext uri="{FF2B5EF4-FFF2-40B4-BE49-F238E27FC236}">
                <a16:creationId xmlns:a16="http://schemas.microsoft.com/office/drawing/2014/main" id="{0579C877-9394-486B-A599-513E60F86E66}"/>
              </a:ext>
            </a:extLst>
          </p:cNvPr>
          <p:cNvSpPr txBox="1"/>
          <p:nvPr/>
        </p:nvSpPr>
        <p:spPr>
          <a:xfrm>
            <a:off x="2290762" y="4851397"/>
            <a:ext cx="8777288" cy="230832"/>
          </a:xfrm>
          <a:prstGeom prst="rect">
            <a:avLst/>
          </a:prstGeom>
          <a:noFill/>
        </p:spPr>
        <p:txBody>
          <a:bodyPr wrap="square" rtlCol="0">
            <a:spAutoFit/>
          </a:bodyPr>
          <a:lstStyle/>
          <a:p>
            <a:r>
              <a:rPr lang="en-GB" sz="900">
                <a:hlinkClick r:id="rId3" tooltip="https://commons.wikimedia.org/wiki/File:Software-license-classification-mark-webbink.svg"/>
              </a:rPr>
              <a:t>This Photo</a:t>
            </a:r>
            <a:r>
              <a:rPr lang="en-GB" sz="900"/>
              <a:t> by Unknown Author is licensed under </a:t>
            </a:r>
            <a:r>
              <a:rPr lang="en-GB" sz="900">
                <a:hlinkClick r:id="rId4" tooltip="https://creativecommons.org/licenses/by-sa/3.0/"/>
              </a:rPr>
              <a:t>CC BY-SA</a:t>
            </a:r>
            <a:endParaRPr lang="en-GB" sz="900"/>
          </a:p>
        </p:txBody>
      </p:sp>
    </p:spTree>
    <p:extLst>
      <p:ext uri="{BB962C8B-B14F-4D97-AF65-F5344CB8AC3E}">
        <p14:creationId xmlns:p14="http://schemas.microsoft.com/office/powerpoint/2010/main" val="12189920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B2671-01DF-481B-A0D1-886257A2A8A4}"/>
              </a:ext>
            </a:extLst>
          </p:cNvPr>
          <p:cNvSpPr>
            <a:spLocks noGrp="1"/>
          </p:cNvSpPr>
          <p:nvPr>
            <p:ph type="title"/>
          </p:nvPr>
        </p:nvSpPr>
        <p:spPr/>
        <p:txBody>
          <a:bodyPr/>
          <a:lstStyle/>
          <a:p>
            <a:r>
              <a:rPr lang="en-GB" dirty="0"/>
              <a:t>Licence Types</a:t>
            </a:r>
          </a:p>
        </p:txBody>
      </p:sp>
      <p:graphicFrame>
        <p:nvGraphicFramePr>
          <p:cNvPr id="4" name="Content Placeholder 3">
            <a:extLst>
              <a:ext uri="{FF2B5EF4-FFF2-40B4-BE49-F238E27FC236}">
                <a16:creationId xmlns:a16="http://schemas.microsoft.com/office/drawing/2014/main" id="{49D57DA4-9F0D-4FD7-97E1-CC6F16D4A0C3}"/>
              </a:ext>
            </a:extLst>
          </p:cNvPr>
          <p:cNvGraphicFramePr>
            <a:graphicFrameLocks noGrp="1"/>
          </p:cNvGraphicFramePr>
          <p:nvPr>
            <p:ph idx="1"/>
            <p:extLst>
              <p:ext uri="{D42A27DB-BD31-4B8C-83A1-F6EECF244321}">
                <p14:modId xmlns:p14="http://schemas.microsoft.com/office/powerpoint/2010/main" val="1742116195"/>
              </p:ext>
            </p:extLst>
          </p:nvPr>
        </p:nvGraphicFramePr>
        <p:xfrm>
          <a:off x="838200" y="1673434"/>
          <a:ext cx="10515603" cy="4351341"/>
        </p:xfrm>
        <a:graphic>
          <a:graphicData uri="http://schemas.openxmlformats.org/drawingml/2006/table">
            <a:tbl>
              <a:tblPr/>
              <a:tblGrid>
                <a:gridCol w="1502229">
                  <a:extLst>
                    <a:ext uri="{9D8B030D-6E8A-4147-A177-3AD203B41FA5}">
                      <a16:colId xmlns:a16="http://schemas.microsoft.com/office/drawing/2014/main" val="2674466468"/>
                    </a:ext>
                  </a:extLst>
                </a:gridCol>
                <a:gridCol w="1502229">
                  <a:extLst>
                    <a:ext uri="{9D8B030D-6E8A-4147-A177-3AD203B41FA5}">
                      <a16:colId xmlns:a16="http://schemas.microsoft.com/office/drawing/2014/main" val="2060152688"/>
                    </a:ext>
                  </a:extLst>
                </a:gridCol>
                <a:gridCol w="1502229">
                  <a:extLst>
                    <a:ext uri="{9D8B030D-6E8A-4147-A177-3AD203B41FA5}">
                      <a16:colId xmlns:a16="http://schemas.microsoft.com/office/drawing/2014/main" val="3144972054"/>
                    </a:ext>
                  </a:extLst>
                </a:gridCol>
                <a:gridCol w="1502229">
                  <a:extLst>
                    <a:ext uri="{9D8B030D-6E8A-4147-A177-3AD203B41FA5}">
                      <a16:colId xmlns:a16="http://schemas.microsoft.com/office/drawing/2014/main" val="2741192903"/>
                    </a:ext>
                  </a:extLst>
                </a:gridCol>
                <a:gridCol w="1502229">
                  <a:extLst>
                    <a:ext uri="{9D8B030D-6E8A-4147-A177-3AD203B41FA5}">
                      <a16:colId xmlns:a16="http://schemas.microsoft.com/office/drawing/2014/main" val="2636150677"/>
                    </a:ext>
                  </a:extLst>
                </a:gridCol>
                <a:gridCol w="1502229">
                  <a:extLst>
                    <a:ext uri="{9D8B030D-6E8A-4147-A177-3AD203B41FA5}">
                      <a16:colId xmlns:a16="http://schemas.microsoft.com/office/drawing/2014/main" val="1977078089"/>
                    </a:ext>
                  </a:extLst>
                </a:gridCol>
                <a:gridCol w="1502229">
                  <a:extLst>
                    <a:ext uri="{9D8B030D-6E8A-4147-A177-3AD203B41FA5}">
                      <a16:colId xmlns:a16="http://schemas.microsoft.com/office/drawing/2014/main" val="312725581"/>
                    </a:ext>
                  </a:extLst>
                </a:gridCol>
              </a:tblGrid>
              <a:tr h="271959">
                <a:tc gridSpan="7">
                  <a:txBody>
                    <a:bodyPr/>
                    <a:lstStyle/>
                    <a:p>
                      <a:r>
                        <a:rPr lang="en-GB" sz="800"/>
                        <a:t>Software licenses and rights granted in context of the copyright according to Mark Webbink.[1] Expanded by freeware and sublicensing.</a:t>
                      </a:r>
                    </a:p>
                  </a:txBody>
                  <a:tcPr marL="38851" marR="38851" marT="19426" marB="19426" anchor="ctr">
                    <a:solidFill>
                      <a:srgbClr val="F8F9FA"/>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699092261"/>
                  </a:ext>
                </a:extLst>
              </a:tr>
              <a:tr h="621620">
                <a:tc>
                  <a:txBody>
                    <a:bodyPr/>
                    <a:lstStyle/>
                    <a:p>
                      <a:pPr algn="ctr"/>
                      <a:r>
                        <a:rPr lang="en-GB" sz="800" u="none" strike="noStrike">
                          <a:solidFill>
                            <a:srgbClr val="0B0080"/>
                          </a:solidFill>
                          <a:effectLst/>
                          <a:hlinkClick r:id="rId2" tooltip="License"/>
                        </a:rPr>
                        <a:t>Rights granted</a:t>
                      </a:r>
                      <a:endParaRPr lang="en-GB" sz="800">
                        <a:effectLst/>
                      </a:endParaRP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B w="3810" cap="flat" cmpd="sng" algn="ctr">
                      <a:solidFill>
                        <a:srgbClr val="A2A9B1"/>
                      </a:solidFill>
                      <a:prstDash val="solid"/>
                      <a:round/>
                      <a:headEnd type="none" w="med" len="med"/>
                      <a:tailEnd type="none" w="med" len="med"/>
                    </a:lnB>
                    <a:solidFill>
                      <a:srgbClr val="EAECF0"/>
                    </a:solidFill>
                  </a:tcPr>
                </a:tc>
                <a:tc>
                  <a:txBody>
                    <a:bodyPr/>
                    <a:lstStyle/>
                    <a:p>
                      <a:pPr algn="ctr"/>
                      <a:r>
                        <a:rPr lang="en-GB" sz="800" u="none" strike="noStrike">
                          <a:solidFill>
                            <a:srgbClr val="0B0080"/>
                          </a:solidFill>
                          <a:effectLst/>
                          <a:hlinkClick r:id="rId3" tooltip="Public domain software"/>
                        </a:rPr>
                        <a:t>Public domain</a:t>
                      </a:r>
                      <a:endParaRPr lang="en-GB" sz="800">
                        <a:effectLst/>
                      </a:endParaRP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EAECF0"/>
                    </a:solidFill>
                  </a:tcPr>
                </a:tc>
                <a:tc>
                  <a:txBody>
                    <a:bodyPr/>
                    <a:lstStyle/>
                    <a:p>
                      <a:pPr algn="ctr"/>
                      <a:r>
                        <a:rPr lang="en-GB" sz="800" u="none" strike="noStrike">
                          <a:solidFill>
                            <a:srgbClr val="0B0080"/>
                          </a:solidFill>
                          <a:effectLst/>
                          <a:hlinkClick r:id="rId4" tooltip="Permissive license"/>
                        </a:rPr>
                        <a:t>Permissive</a:t>
                      </a:r>
                      <a:r>
                        <a:rPr lang="en-GB" sz="800" u="none" strike="noStrike">
                          <a:solidFill>
                            <a:srgbClr val="0B0080"/>
                          </a:solidFill>
                          <a:effectLst/>
                          <a:hlinkClick r:id="rId5" tooltip="Free and open-source software"/>
                        </a:rPr>
                        <a:t>FOSS</a:t>
                      </a:r>
                      <a:br>
                        <a:rPr lang="en-GB" sz="800">
                          <a:effectLst/>
                        </a:rPr>
                      </a:br>
                      <a:r>
                        <a:rPr lang="en-GB" sz="800">
                          <a:effectLst/>
                        </a:rPr>
                        <a:t>license (e.g. </a:t>
                      </a:r>
                      <a:r>
                        <a:rPr lang="en-GB" sz="800" u="none" strike="noStrike">
                          <a:solidFill>
                            <a:srgbClr val="0B0080"/>
                          </a:solidFill>
                          <a:effectLst/>
                          <a:hlinkClick r:id="rId6" tooltip="BSD license"/>
                        </a:rPr>
                        <a:t>BSD license</a:t>
                      </a:r>
                      <a:r>
                        <a:rPr lang="en-GB" sz="800">
                          <a:effectLst/>
                        </a:rPr>
                        <a:t>)</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EAECF0"/>
                    </a:solidFill>
                  </a:tcPr>
                </a:tc>
                <a:tc>
                  <a:txBody>
                    <a:bodyPr/>
                    <a:lstStyle/>
                    <a:p>
                      <a:pPr algn="ctr"/>
                      <a:r>
                        <a:rPr lang="en-GB" sz="800" u="none" strike="noStrike">
                          <a:solidFill>
                            <a:srgbClr val="0B0080"/>
                          </a:solidFill>
                          <a:effectLst/>
                          <a:hlinkClick r:id="rId7" tooltip="Copyleft license"/>
                        </a:rPr>
                        <a:t>Copyleft</a:t>
                      </a:r>
                      <a:r>
                        <a:rPr lang="en-GB" sz="800">
                          <a:effectLst/>
                        </a:rPr>
                        <a:t>FOSS</a:t>
                      </a:r>
                      <a:br>
                        <a:rPr lang="en-GB" sz="800">
                          <a:effectLst/>
                        </a:rPr>
                      </a:br>
                      <a:r>
                        <a:rPr lang="en-GB" sz="800">
                          <a:effectLst/>
                        </a:rPr>
                        <a:t>license (e.g. </a:t>
                      </a:r>
                      <a:r>
                        <a:rPr lang="en-GB" sz="800" u="none" strike="noStrike">
                          <a:solidFill>
                            <a:srgbClr val="0B0080"/>
                          </a:solidFill>
                          <a:effectLst/>
                          <a:hlinkClick r:id="rId8" tooltip="GPL"/>
                        </a:rPr>
                        <a:t>GPL</a:t>
                      </a:r>
                      <a:r>
                        <a:rPr lang="en-GB" sz="800">
                          <a:effectLst/>
                        </a:rPr>
                        <a:t>)</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EAECF0"/>
                    </a:solidFill>
                  </a:tcPr>
                </a:tc>
                <a:tc>
                  <a:txBody>
                    <a:bodyPr/>
                    <a:lstStyle/>
                    <a:p>
                      <a:pPr algn="ctr"/>
                      <a:r>
                        <a:rPr lang="en-GB" sz="800" u="none" strike="noStrike">
                          <a:solidFill>
                            <a:srgbClr val="0B0080"/>
                          </a:solidFill>
                          <a:effectLst/>
                          <a:hlinkClick r:id="rId9" tooltip="Freeware"/>
                        </a:rPr>
                        <a:t>Freeware</a:t>
                      </a:r>
                      <a:r>
                        <a:rPr lang="en-GB" sz="800">
                          <a:effectLst/>
                        </a:rPr>
                        <a:t>/</a:t>
                      </a:r>
                      <a:r>
                        <a:rPr lang="en-GB" sz="800" u="none" strike="noStrike">
                          <a:solidFill>
                            <a:srgbClr val="0B0080"/>
                          </a:solidFill>
                          <a:effectLst/>
                          <a:hlinkClick r:id="rId10" tooltip="Shareware"/>
                        </a:rPr>
                        <a:t>Shareware</a:t>
                      </a:r>
                      <a:r>
                        <a:rPr lang="en-GB" sz="800">
                          <a:effectLst/>
                        </a:rPr>
                        <a:t>/</a:t>
                      </a:r>
                      <a:br>
                        <a:rPr lang="en-GB" sz="800">
                          <a:effectLst/>
                        </a:rPr>
                      </a:br>
                      <a:r>
                        <a:rPr lang="en-GB" sz="800" u="none" strike="noStrike">
                          <a:solidFill>
                            <a:srgbClr val="0B0080"/>
                          </a:solidFill>
                          <a:effectLst/>
                          <a:hlinkClick r:id="rId11" tooltip="Freemium"/>
                        </a:rPr>
                        <a:t>Freemium</a:t>
                      </a:r>
                      <a:endParaRPr lang="en-GB" sz="800">
                        <a:effectLst/>
                      </a:endParaRP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EAECF0"/>
                    </a:solidFill>
                  </a:tcPr>
                </a:tc>
                <a:tc>
                  <a:txBody>
                    <a:bodyPr/>
                    <a:lstStyle/>
                    <a:p>
                      <a:pPr algn="ctr"/>
                      <a:r>
                        <a:rPr lang="en-GB" sz="800" u="none" strike="noStrike">
                          <a:solidFill>
                            <a:srgbClr val="0B0080"/>
                          </a:solidFill>
                          <a:effectLst/>
                          <a:hlinkClick r:id="rId12" tooltip="Proprietary software"/>
                        </a:rPr>
                        <a:t>Proprietary license</a:t>
                      </a:r>
                      <a:endParaRPr lang="en-GB" sz="800">
                        <a:effectLst/>
                      </a:endParaRP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EAECF0"/>
                    </a:solidFill>
                  </a:tcPr>
                </a:tc>
                <a:tc>
                  <a:txBody>
                    <a:bodyPr/>
                    <a:lstStyle/>
                    <a:p>
                      <a:pPr algn="ctr"/>
                      <a:r>
                        <a:rPr lang="en-GB" sz="800" u="none" strike="noStrike">
                          <a:solidFill>
                            <a:srgbClr val="0B0080"/>
                          </a:solidFill>
                          <a:effectLst/>
                          <a:hlinkClick r:id="rId13" tooltip="Trade secret"/>
                        </a:rPr>
                        <a:t>Trade secret</a:t>
                      </a:r>
                      <a:endParaRPr lang="en-GB" sz="800">
                        <a:effectLst/>
                      </a:endParaRP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1052114037"/>
                  </a:ext>
                </a:extLst>
              </a:tr>
              <a:tr h="271959">
                <a:tc>
                  <a:txBody>
                    <a:bodyPr/>
                    <a:lstStyle/>
                    <a:p>
                      <a:r>
                        <a:rPr lang="en-GB" sz="800" u="none" strike="noStrike">
                          <a:solidFill>
                            <a:srgbClr val="0B0080"/>
                          </a:solidFill>
                          <a:effectLst/>
                          <a:hlinkClick r:id="rId14" tooltip="Copyright"/>
                        </a:rPr>
                        <a:t>Copyright</a:t>
                      </a:r>
                      <a:r>
                        <a:rPr lang="en-GB" sz="800">
                          <a:effectLst/>
                        </a:rPr>
                        <a:t>retained</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GB" sz="800">
                          <a:effectLst/>
                        </a:rPr>
                        <a:t>No</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GB" sz="800">
                          <a:effectLst/>
                        </a:rPr>
                        <a:t>Yes</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GB" sz="800">
                          <a:effectLst/>
                        </a:rPr>
                        <a:t>Yes</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GB" sz="800">
                          <a:effectLst/>
                        </a:rPr>
                        <a:t>Yes</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GB" sz="800">
                          <a:effectLst/>
                        </a:rPr>
                        <a:t>Yes</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GB" sz="800">
                          <a:effectLst/>
                        </a:rPr>
                        <a:t>Very strict</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extLst>
                  <a:ext uri="{0D108BD9-81ED-4DB2-BD59-A6C34878D82A}">
                    <a16:rowId xmlns:a16="http://schemas.microsoft.com/office/drawing/2014/main" val="2049949089"/>
                  </a:ext>
                </a:extLst>
              </a:tr>
              <a:tr h="271959">
                <a:tc>
                  <a:txBody>
                    <a:bodyPr/>
                    <a:lstStyle/>
                    <a:p>
                      <a:r>
                        <a:rPr lang="en-GB" sz="800" u="none" strike="noStrike">
                          <a:solidFill>
                            <a:srgbClr val="0B0080"/>
                          </a:solidFill>
                          <a:effectLst/>
                          <a:hlinkClick r:id="rId15" tooltip="Performing rights"/>
                        </a:rPr>
                        <a:t>Right to perform</a:t>
                      </a:r>
                      <a:endParaRPr lang="en-GB" sz="800">
                        <a:effectLst/>
                      </a:endParaRP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GB" sz="800">
                          <a:effectLst/>
                        </a:rPr>
                        <a:t>Yes</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GB" sz="800">
                          <a:effectLst/>
                        </a:rPr>
                        <a:t>Yes</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GB" sz="800">
                          <a:effectLst/>
                        </a:rPr>
                        <a:t>Yes</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GB" sz="800">
                          <a:effectLst/>
                        </a:rPr>
                        <a:t>Yes</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GB" sz="800">
                          <a:effectLst/>
                        </a:rPr>
                        <a:t>Yes</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GB" sz="800">
                          <a:effectLst/>
                        </a:rPr>
                        <a:t>No</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extLst>
                  <a:ext uri="{0D108BD9-81ED-4DB2-BD59-A6C34878D82A}">
                    <a16:rowId xmlns:a16="http://schemas.microsoft.com/office/drawing/2014/main" val="98206858"/>
                  </a:ext>
                </a:extLst>
              </a:tr>
              <a:tr h="271959">
                <a:tc>
                  <a:txBody>
                    <a:bodyPr/>
                    <a:lstStyle/>
                    <a:p>
                      <a:r>
                        <a:rPr lang="en-GB" sz="800">
                          <a:effectLst/>
                        </a:rPr>
                        <a:t>Right to display</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GB" sz="800">
                          <a:effectLst/>
                        </a:rPr>
                        <a:t>Yes</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GB" sz="800">
                          <a:effectLst/>
                        </a:rPr>
                        <a:t>Yes</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GB" sz="800">
                          <a:effectLst/>
                        </a:rPr>
                        <a:t>Yes</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GB" sz="800">
                          <a:effectLst/>
                        </a:rPr>
                        <a:t>Yes</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GB" sz="800">
                          <a:effectLst/>
                        </a:rPr>
                        <a:t>Yes</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GB" sz="800">
                          <a:effectLst/>
                        </a:rPr>
                        <a:t>No</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extLst>
                  <a:ext uri="{0D108BD9-81ED-4DB2-BD59-A6C34878D82A}">
                    <a16:rowId xmlns:a16="http://schemas.microsoft.com/office/drawing/2014/main" val="310377462"/>
                  </a:ext>
                </a:extLst>
              </a:tr>
              <a:tr h="505066">
                <a:tc>
                  <a:txBody>
                    <a:bodyPr/>
                    <a:lstStyle/>
                    <a:p>
                      <a:r>
                        <a:rPr lang="en-GB" sz="800">
                          <a:effectLst/>
                        </a:rPr>
                        <a:t>Right to copy</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GB" sz="800">
                          <a:effectLst/>
                        </a:rPr>
                        <a:t>Yes</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GB" sz="800">
                          <a:effectLst/>
                        </a:rPr>
                        <a:t>Yes</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GB" sz="800">
                          <a:effectLst/>
                        </a:rPr>
                        <a:t>Yes</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GB" sz="800">
                          <a:solidFill>
                            <a:srgbClr val="000000"/>
                          </a:solidFill>
                          <a:effectLst/>
                        </a:rPr>
                        <a:t>Often</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FF90"/>
                    </a:solidFill>
                  </a:tcPr>
                </a:tc>
                <a:tc>
                  <a:txBody>
                    <a:bodyPr/>
                    <a:lstStyle/>
                    <a:p>
                      <a:pPr algn="ctr" fontAlgn="ctr"/>
                      <a:r>
                        <a:rPr lang="en-GB" sz="800">
                          <a:effectLst/>
                        </a:rPr>
                        <a:t>No</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GB" sz="800">
                          <a:effectLst/>
                        </a:rPr>
                        <a:t>Many lawsuits are filed by the owner</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extLst>
                  <a:ext uri="{0D108BD9-81ED-4DB2-BD59-A6C34878D82A}">
                    <a16:rowId xmlns:a16="http://schemas.microsoft.com/office/drawing/2014/main" val="967119875"/>
                  </a:ext>
                </a:extLst>
              </a:tr>
              <a:tr h="271959">
                <a:tc>
                  <a:txBody>
                    <a:bodyPr/>
                    <a:lstStyle/>
                    <a:p>
                      <a:r>
                        <a:rPr lang="en-GB" sz="800" u="none" strike="noStrike">
                          <a:solidFill>
                            <a:srgbClr val="0B0080"/>
                          </a:solidFill>
                          <a:effectLst/>
                          <a:hlinkClick r:id="rId16" tooltip="Derivative works"/>
                        </a:rPr>
                        <a:t>Right to modify</a:t>
                      </a:r>
                      <a:endParaRPr lang="en-GB" sz="800">
                        <a:effectLst/>
                      </a:endParaRP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GB" sz="800">
                          <a:effectLst/>
                        </a:rPr>
                        <a:t>Yes</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GB" sz="800">
                          <a:effectLst/>
                        </a:rPr>
                        <a:t>Yes</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GB" sz="800">
                          <a:effectLst/>
                        </a:rPr>
                        <a:t>Yes</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GB" sz="800">
                          <a:effectLst/>
                        </a:rPr>
                        <a:t>No</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GB" sz="800">
                          <a:effectLst/>
                        </a:rPr>
                        <a:t>No</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GB" sz="800">
                          <a:effectLst/>
                        </a:rPr>
                        <a:t>No</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extLst>
                  <a:ext uri="{0D108BD9-81ED-4DB2-BD59-A6C34878D82A}">
                    <a16:rowId xmlns:a16="http://schemas.microsoft.com/office/drawing/2014/main" val="2586923085"/>
                  </a:ext>
                </a:extLst>
              </a:tr>
              <a:tr h="271959">
                <a:tc>
                  <a:txBody>
                    <a:bodyPr/>
                    <a:lstStyle/>
                    <a:p>
                      <a:r>
                        <a:rPr lang="en-GB" sz="800">
                          <a:effectLst/>
                        </a:rPr>
                        <a:t>Right to distribute</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GB" sz="800">
                          <a:effectLst/>
                        </a:rPr>
                        <a:t>Yes</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GB" sz="800">
                          <a:solidFill>
                            <a:srgbClr val="000000"/>
                          </a:solidFill>
                          <a:effectLst/>
                        </a:rPr>
                        <a:t>Yes, under same license</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FF90"/>
                    </a:solidFill>
                  </a:tcPr>
                </a:tc>
                <a:tc>
                  <a:txBody>
                    <a:bodyPr/>
                    <a:lstStyle/>
                    <a:p>
                      <a:pPr algn="ctr" fontAlgn="ctr"/>
                      <a:r>
                        <a:rPr lang="en-GB" sz="800">
                          <a:solidFill>
                            <a:srgbClr val="000000"/>
                          </a:solidFill>
                          <a:effectLst/>
                        </a:rPr>
                        <a:t>Yes, under same license</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FF90"/>
                    </a:solidFill>
                  </a:tcPr>
                </a:tc>
                <a:tc>
                  <a:txBody>
                    <a:bodyPr/>
                    <a:lstStyle/>
                    <a:p>
                      <a:pPr algn="ctr" fontAlgn="ctr"/>
                      <a:r>
                        <a:rPr lang="en-GB" sz="800">
                          <a:solidFill>
                            <a:srgbClr val="000000"/>
                          </a:solidFill>
                          <a:effectLst/>
                        </a:rPr>
                        <a:t>Often</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FF90"/>
                    </a:solidFill>
                  </a:tcPr>
                </a:tc>
                <a:tc>
                  <a:txBody>
                    <a:bodyPr/>
                    <a:lstStyle/>
                    <a:p>
                      <a:pPr algn="ctr" fontAlgn="ctr"/>
                      <a:r>
                        <a:rPr lang="en-GB" sz="800">
                          <a:effectLst/>
                        </a:rPr>
                        <a:t>No</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GB" sz="800">
                          <a:effectLst/>
                        </a:rPr>
                        <a:t>No</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extLst>
                  <a:ext uri="{0D108BD9-81ED-4DB2-BD59-A6C34878D82A}">
                    <a16:rowId xmlns:a16="http://schemas.microsoft.com/office/drawing/2014/main" val="779883808"/>
                  </a:ext>
                </a:extLst>
              </a:tr>
              <a:tr h="271959">
                <a:tc>
                  <a:txBody>
                    <a:bodyPr/>
                    <a:lstStyle/>
                    <a:p>
                      <a:r>
                        <a:rPr lang="en-GB" sz="800">
                          <a:effectLst/>
                        </a:rPr>
                        <a:t>Right to sublicense</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GB" sz="800">
                          <a:effectLst/>
                        </a:rPr>
                        <a:t>Yes</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GB" sz="800">
                          <a:effectLst/>
                        </a:rPr>
                        <a:t>Yes</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GB" sz="800">
                          <a:effectLst/>
                        </a:rPr>
                        <a:t>No</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GB" sz="800">
                          <a:effectLst/>
                        </a:rPr>
                        <a:t>No</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GB" sz="800">
                          <a:effectLst/>
                        </a:rPr>
                        <a:t>No</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GB" sz="800">
                          <a:effectLst/>
                        </a:rPr>
                        <a:t>No</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extLst>
                  <a:ext uri="{0D108BD9-81ED-4DB2-BD59-A6C34878D82A}">
                    <a16:rowId xmlns:a16="http://schemas.microsoft.com/office/drawing/2014/main" val="970624939"/>
                  </a:ext>
                </a:extLst>
              </a:tr>
              <a:tr h="1320942">
                <a:tc>
                  <a:txBody>
                    <a:bodyPr/>
                    <a:lstStyle/>
                    <a:p>
                      <a:r>
                        <a:rPr lang="en-GB" sz="800">
                          <a:effectLst/>
                        </a:rPr>
                        <a:t>Example software</a:t>
                      </a: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r>
                        <a:rPr lang="en-GB" sz="800" u="none" strike="noStrike">
                          <a:solidFill>
                            <a:srgbClr val="0B0080"/>
                          </a:solidFill>
                          <a:effectLst/>
                          <a:hlinkClick r:id="rId17" tooltip="SQLite"/>
                        </a:rPr>
                        <a:t>SQLite</a:t>
                      </a:r>
                      <a:r>
                        <a:rPr lang="en-GB" sz="800">
                          <a:effectLst/>
                        </a:rPr>
                        <a:t>, </a:t>
                      </a:r>
                      <a:r>
                        <a:rPr lang="en-GB" sz="800" u="none" strike="noStrike">
                          <a:solidFill>
                            <a:srgbClr val="0B0080"/>
                          </a:solidFill>
                          <a:effectLst/>
                          <a:hlinkClick r:id="rId18" tooltip="ImageJ"/>
                        </a:rPr>
                        <a:t>ImageJ</a:t>
                      </a:r>
                      <a:endParaRPr lang="en-GB" sz="800">
                        <a:effectLst/>
                      </a:endParaRP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r>
                        <a:rPr lang="en-GB" sz="800" u="none" strike="noStrike">
                          <a:solidFill>
                            <a:srgbClr val="0B0080"/>
                          </a:solidFill>
                          <a:effectLst/>
                          <a:hlinkClick r:id="rId19" tooltip="Apache web server"/>
                        </a:rPr>
                        <a:t>Apache web server</a:t>
                      </a:r>
                      <a:r>
                        <a:rPr lang="en-GB" sz="800">
                          <a:effectLst/>
                        </a:rPr>
                        <a:t>, </a:t>
                      </a:r>
                      <a:r>
                        <a:rPr lang="en-GB" sz="800" u="none" strike="noStrike">
                          <a:solidFill>
                            <a:srgbClr val="0B0080"/>
                          </a:solidFill>
                          <a:effectLst/>
                          <a:hlinkClick r:id="rId20" tooltip="ToyBox"/>
                        </a:rPr>
                        <a:t>ToyBox</a:t>
                      </a:r>
                      <a:endParaRPr lang="en-GB" sz="800">
                        <a:effectLst/>
                      </a:endParaRP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r>
                        <a:rPr lang="en-GB" sz="800" u="none" strike="noStrike">
                          <a:solidFill>
                            <a:srgbClr val="0B0080"/>
                          </a:solidFill>
                          <a:effectLst/>
                          <a:hlinkClick r:id="rId21" tooltip="Linux kernel"/>
                        </a:rPr>
                        <a:t>Linux kernel</a:t>
                      </a:r>
                      <a:r>
                        <a:rPr lang="en-GB" sz="800">
                          <a:effectLst/>
                        </a:rPr>
                        <a:t>, </a:t>
                      </a:r>
                      <a:r>
                        <a:rPr lang="en-GB" sz="800" u="none" strike="noStrike">
                          <a:solidFill>
                            <a:srgbClr val="0B0080"/>
                          </a:solidFill>
                          <a:effectLst/>
                          <a:hlinkClick r:id="rId22" tooltip="GIMP"/>
                        </a:rPr>
                        <a:t>GIMP</a:t>
                      </a:r>
                      <a:r>
                        <a:rPr lang="en-GB" sz="800">
                          <a:effectLst/>
                        </a:rPr>
                        <a:t>, </a:t>
                      </a:r>
                      <a:r>
                        <a:rPr lang="en-GB" sz="800" u="none" strike="noStrike">
                          <a:solidFill>
                            <a:srgbClr val="0B0080"/>
                          </a:solidFill>
                          <a:effectLst/>
                          <a:hlinkClick r:id="rId23" tooltip="Open Broadcaster Software"/>
                        </a:rPr>
                        <a:t>OBS</a:t>
                      </a:r>
                      <a:endParaRPr lang="en-GB" sz="800">
                        <a:effectLst/>
                      </a:endParaRP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r>
                        <a:rPr lang="en-GB" sz="800" u="none" strike="noStrike">
                          <a:solidFill>
                            <a:srgbClr val="0B0080"/>
                          </a:solidFill>
                          <a:effectLst/>
                          <a:hlinkClick r:id="rId24" tooltip="Irfanview"/>
                        </a:rPr>
                        <a:t>Irfanview</a:t>
                      </a:r>
                      <a:r>
                        <a:rPr lang="en-GB" sz="800">
                          <a:effectLst/>
                        </a:rPr>
                        <a:t>, </a:t>
                      </a:r>
                      <a:r>
                        <a:rPr lang="en-GB" sz="800" u="none" strike="noStrike">
                          <a:solidFill>
                            <a:srgbClr val="0B0080"/>
                          </a:solidFill>
                          <a:effectLst/>
                          <a:hlinkClick r:id="rId25" tooltip="Winamp"/>
                        </a:rPr>
                        <a:t>Winamp</a:t>
                      </a:r>
                      <a:r>
                        <a:rPr lang="en-GB" sz="800">
                          <a:effectLst/>
                        </a:rPr>
                        <a:t>, </a:t>
                      </a:r>
                      <a:r>
                        <a:rPr lang="en-GB" sz="800" i="1" u="none" strike="noStrike">
                          <a:solidFill>
                            <a:srgbClr val="0B0080"/>
                          </a:solidFill>
                          <a:effectLst/>
                          <a:hlinkClick r:id="rId26" tooltip="League of Legends"/>
                        </a:rPr>
                        <a:t>League of Legends</a:t>
                      </a:r>
                      <a:endParaRPr lang="en-GB" sz="800">
                        <a:effectLst/>
                      </a:endParaRP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r>
                        <a:rPr lang="en-GB" sz="800" u="none" strike="noStrike">
                          <a:solidFill>
                            <a:srgbClr val="0B0080"/>
                          </a:solidFill>
                          <a:effectLst/>
                          <a:hlinkClick r:id="rId27" tooltip="Windows"/>
                        </a:rPr>
                        <a:t>Windows</a:t>
                      </a:r>
                      <a:r>
                        <a:rPr lang="en-GB" sz="800">
                          <a:effectLst/>
                        </a:rPr>
                        <a:t>, the majority of commercial video games and their </a:t>
                      </a:r>
                      <a:r>
                        <a:rPr lang="en-GB" sz="800" u="none" strike="noStrike">
                          <a:solidFill>
                            <a:srgbClr val="0B0080"/>
                          </a:solidFill>
                          <a:effectLst/>
                          <a:hlinkClick r:id="rId28" tooltip="Digital rights management"/>
                        </a:rPr>
                        <a:t>DRMs</a:t>
                      </a:r>
                      <a:r>
                        <a:rPr lang="en-GB" sz="800">
                          <a:effectLst/>
                        </a:rPr>
                        <a:t>, </a:t>
                      </a:r>
                      <a:r>
                        <a:rPr lang="en-GB" sz="800" u="none" strike="noStrike">
                          <a:solidFill>
                            <a:srgbClr val="0B0080"/>
                          </a:solidFill>
                          <a:effectLst/>
                          <a:hlinkClick r:id="rId29" tooltip="Spotify"/>
                        </a:rPr>
                        <a:t>Spotify</a:t>
                      </a:r>
                      <a:r>
                        <a:rPr lang="en-GB" sz="800">
                          <a:effectLst/>
                        </a:rPr>
                        <a:t>, </a:t>
                      </a:r>
                      <a:r>
                        <a:rPr lang="en-GB" sz="800" u="none" strike="noStrike">
                          <a:solidFill>
                            <a:srgbClr val="0B0080"/>
                          </a:solidFill>
                          <a:effectLst/>
                          <a:hlinkClick r:id="rId30" tooltip="XSplit"/>
                        </a:rPr>
                        <a:t>xSplit</a:t>
                      </a:r>
                      <a:r>
                        <a:rPr lang="en-GB" sz="800">
                          <a:effectLst/>
                        </a:rPr>
                        <a:t>, </a:t>
                      </a:r>
                      <a:r>
                        <a:rPr lang="en-GB" sz="800" u="none" strike="noStrike">
                          <a:solidFill>
                            <a:srgbClr val="0B0080"/>
                          </a:solidFill>
                          <a:effectLst/>
                          <a:hlinkClick r:id="rId31" tooltip="Tidal (service)"/>
                        </a:rPr>
                        <a:t>TIDAL</a:t>
                      </a:r>
                      <a:endParaRPr lang="en-GB" sz="800">
                        <a:effectLst/>
                      </a:endParaRP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r>
                        <a:rPr lang="en-GB" sz="800" dirty="0">
                          <a:effectLst/>
                        </a:rPr>
                        <a:t>Server-side</a:t>
                      </a:r>
                      <a:br>
                        <a:rPr lang="en-GB" sz="800" dirty="0">
                          <a:effectLst/>
                        </a:rPr>
                      </a:br>
                      <a:r>
                        <a:rPr lang="en-GB" sz="800" u="none" strike="noStrike" dirty="0">
                          <a:solidFill>
                            <a:srgbClr val="0B0080"/>
                          </a:solidFill>
                          <a:effectLst/>
                          <a:hlinkClick r:id="rId32" tooltip="Cloud computing"/>
                        </a:rPr>
                        <a:t>Cloud computing</a:t>
                      </a:r>
                      <a:r>
                        <a:rPr lang="en-GB" sz="800" dirty="0">
                          <a:effectLst/>
                        </a:rPr>
                        <a:t> </a:t>
                      </a:r>
                      <a:br>
                        <a:rPr lang="en-GB" sz="800" dirty="0">
                          <a:effectLst/>
                        </a:rPr>
                      </a:br>
                      <a:r>
                        <a:rPr lang="en-GB" sz="800" dirty="0">
                          <a:effectLst/>
                        </a:rPr>
                        <a:t>Games by </a:t>
                      </a:r>
                      <a:r>
                        <a:rPr lang="en-GB" sz="800" u="none" strike="noStrike" dirty="0">
                          <a:solidFill>
                            <a:srgbClr val="0B0080"/>
                          </a:solidFill>
                          <a:effectLst/>
                          <a:hlinkClick r:id="rId33" tooltip="Blizzard Entertainment"/>
                        </a:rPr>
                        <a:t>Blizzard Entertainment</a:t>
                      </a:r>
                      <a:r>
                        <a:rPr lang="en-GB" sz="800" dirty="0">
                          <a:effectLst/>
                        </a:rPr>
                        <a:t>, </a:t>
                      </a:r>
                      <a:r>
                        <a:rPr lang="en-GB" sz="800" u="none" strike="noStrike" dirty="0">
                          <a:solidFill>
                            <a:srgbClr val="0B0080"/>
                          </a:solidFill>
                          <a:effectLst/>
                          <a:hlinkClick r:id="rId34" tooltip="Rockstar Games"/>
                        </a:rPr>
                        <a:t>Rockstar</a:t>
                      </a:r>
                      <a:r>
                        <a:rPr lang="en-GB" sz="800" dirty="0">
                          <a:effectLst/>
                        </a:rPr>
                        <a:t>, </a:t>
                      </a:r>
                      <a:r>
                        <a:rPr lang="en-GB" sz="800" u="none" strike="noStrike" dirty="0">
                          <a:solidFill>
                            <a:srgbClr val="0B0080"/>
                          </a:solidFill>
                          <a:effectLst/>
                          <a:hlinkClick r:id="rId35" tooltip="Activision"/>
                        </a:rPr>
                        <a:t>Activision</a:t>
                      </a:r>
                      <a:r>
                        <a:rPr lang="en-GB" sz="800" dirty="0">
                          <a:effectLst/>
                        </a:rPr>
                        <a:t>, etc.</a:t>
                      </a:r>
                      <a:br>
                        <a:rPr lang="en-GB" sz="800" dirty="0">
                          <a:effectLst/>
                        </a:rPr>
                      </a:br>
                      <a:r>
                        <a:rPr lang="en-GB" sz="800" u="none" strike="noStrike" dirty="0">
                          <a:solidFill>
                            <a:srgbClr val="0B0080"/>
                          </a:solidFill>
                          <a:effectLst/>
                          <a:hlinkClick r:id="rId36" tooltip="PlayStation Network"/>
                        </a:rPr>
                        <a:t>PlayStation Network</a:t>
                      </a:r>
                      <a:r>
                        <a:rPr lang="en-GB" sz="800" dirty="0">
                          <a:effectLst/>
                        </a:rPr>
                        <a:t> and </a:t>
                      </a:r>
                      <a:r>
                        <a:rPr lang="en-GB" sz="800" u="none" strike="noStrike" dirty="0">
                          <a:solidFill>
                            <a:srgbClr val="0B0080"/>
                          </a:solidFill>
                          <a:effectLst/>
                          <a:hlinkClick r:id="rId37" tooltip="Xbox Live"/>
                        </a:rPr>
                        <a:t>Xbox Live</a:t>
                      </a:r>
                      <a:endParaRPr lang="en-GB" sz="800" dirty="0">
                        <a:effectLst/>
                      </a:endParaRPr>
                    </a:p>
                  </a:txBody>
                  <a:tcPr marL="38851" marR="38851" marT="19426" marB="19426"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219599978"/>
                  </a:ext>
                </a:extLst>
              </a:tr>
            </a:tbl>
          </a:graphicData>
        </a:graphic>
      </p:graphicFrame>
    </p:spTree>
    <p:extLst>
      <p:ext uri="{BB962C8B-B14F-4D97-AF65-F5344CB8AC3E}">
        <p14:creationId xmlns:p14="http://schemas.microsoft.com/office/powerpoint/2010/main" val="19011500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420D6-5D96-4C1D-B624-65B38CD70E6C}"/>
              </a:ext>
            </a:extLst>
          </p:cNvPr>
          <p:cNvSpPr>
            <a:spLocks noGrp="1"/>
          </p:cNvSpPr>
          <p:nvPr>
            <p:ph type="title"/>
          </p:nvPr>
        </p:nvSpPr>
        <p:spPr/>
        <p:txBody>
          <a:bodyPr/>
          <a:lstStyle/>
          <a:p>
            <a:r>
              <a:rPr lang="en-GB" dirty="0"/>
              <a:t>Your Responsibility</a:t>
            </a:r>
          </a:p>
        </p:txBody>
      </p:sp>
      <p:sp>
        <p:nvSpPr>
          <p:cNvPr id="3" name="Content Placeholder 2">
            <a:extLst>
              <a:ext uri="{FF2B5EF4-FFF2-40B4-BE49-F238E27FC236}">
                <a16:creationId xmlns:a16="http://schemas.microsoft.com/office/drawing/2014/main" id="{C90B861E-D2AF-43EF-B39A-45F2AD68DB0D}"/>
              </a:ext>
            </a:extLst>
          </p:cNvPr>
          <p:cNvSpPr>
            <a:spLocks noGrp="1"/>
          </p:cNvSpPr>
          <p:nvPr>
            <p:ph idx="1"/>
          </p:nvPr>
        </p:nvSpPr>
        <p:spPr/>
        <p:txBody>
          <a:bodyPr/>
          <a:lstStyle/>
          <a:p>
            <a:pPr marL="0" indent="0">
              <a:buNone/>
            </a:pPr>
            <a:r>
              <a:rPr lang="en-GB" dirty="0"/>
              <a:t>As a software engineer it is your responsibility to ensure you are using software and code correctly.</a:t>
            </a:r>
          </a:p>
          <a:p>
            <a:pPr marL="0" indent="0">
              <a:buNone/>
            </a:pPr>
            <a:endParaRPr lang="en-GB" dirty="0"/>
          </a:p>
          <a:p>
            <a:pPr marL="0" indent="0">
              <a:buNone/>
            </a:pPr>
            <a:r>
              <a:rPr lang="en-GB" dirty="0"/>
              <a:t>Your employer is liable for any licensing decisions you make as an employee.</a:t>
            </a:r>
          </a:p>
          <a:p>
            <a:pPr marL="0" indent="0">
              <a:buNone/>
            </a:pPr>
            <a:endParaRPr lang="en-GB" dirty="0"/>
          </a:p>
          <a:p>
            <a:pPr marL="0" indent="0">
              <a:buNone/>
            </a:pPr>
            <a:r>
              <a:rPr lang="en-GB" dirty="0"/>
              <a:t>You must know how you can use software and ensure suitable licensing and attribution is made.</a:t>
            </a:r>
          </a:p>
        </p:txBody>
      </p:sp>
    </p:spTree>
    <p:extLst>
      <p:ext uri="{BB962C8B-B14F-4D97-AF65-F5344CB8AC3E}">
        <p14:creationId xmlns:p14="http://schemas.microsoft.com/office/powerpoint/2010/main" val="1185262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6A8A90-4520-4D71-897C-4F96453B1509}"/>
              </a:ext>
            </a:extLst>
          </p:cNvPr>
          <p:cNvSpPr>
            <a:spLocks noGrp="1"/>
          </p:cNvSpPr>
          <p:nvPr>
            <p:ph type="title"/>
          </p:nvPr>
        </p:nvSpPr>
        <p:spPr/>
        <p:txBody>
          <a:bodyPr/>
          <a:lstStyle/>
          <a:p>
            <a:r>
              <a:rPr lang="en-GB" dirty="0"/>
              <a:t>Summary</a:t>
            </a:r>
          </a:p>
        </p:txBody>
      </p:sp>
      <p:sp>
        <p:nvSpPr>
          <p:cNvPr id="5" name="Text Placeholder 4">
            <a:extLst>
              <a:ext uri="{FF2B5EF4-FFF2-40B4-BE49-F238E27FC236}">
                <a16:creationId xmlns:a16="http://schemas.microsoft.com/office/drawing/2014/main" id="{4DCA0FD5-B58A-4864-A7B1-748635CC772B}"/>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8708649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A645D-83B0-4E5D-B319-454FF7A6F578}"/>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8D6C97F9-782B-4D60-A54B-C75C2942BE5D}"/>
              </a:ext>
            </a:extLst>
          </p:cNvPr>
          <p:cNvSpPr>
            <a:spLocks noGrp="1"/>
          </p:cNvSpPr>
          <p:nvPr>
            <p:ph idx="1"/>
          </p:nvPr>
        </p:nvSpPr>
        <p:spPr/>
        <p:txBody>
          <a:bodyPr/>
          <a:lstStyle/>
          <a:p>
            <a:pPr marL="0" indent="0">
              <a:buNone/>
            </a:pPr>
            <a:r>
              <a:rPr lang="en-GB" dirty="0"/>
              <a:t>Described the elements of computer misuse, specifically unauthorised access to computer material.</a:t>
            </a:r>
          </a:p>
          <a:p>
            <a:pPr marL="0" indent="0">
              <a:buNone/>
            </a:pPr>
            <a:endParaRPr lang="en-GB" dirty="0"/>
          </a:p>
          <a:p>
            <a:pPr marL="0" indent="0">
              <a:buNone/>
            </a:pPr>
            <a:r>
              <a:rPr lang="en-GB" dirty="0"/>
              <a:t>Described the principles of data protection, examining the General Data Protection Regulation.</a:t>
            </a:r>
          </a:p>
          <a:p>
            <a:pPr marL="0" indent="0">
              <a:buNone/>
            </a:pPr>
            <a:endParaRPr lang="en-GB"/>
          </a:p>
          <a:p>
            <a:pPr marL="0" indent="0">
              <a:buNone/>
            </a:pPr>
            <a:r>
              <a:rPr lang="en-GB"/>
              <a:t>Described </a:t>
            </a:r>
            <a:r>
              <a:rPr lang="en-GB" dirty="0"/>
              <a:t>intellectual property rights in regards to software, covering copyright, patents, and licensing.</a:t>
            </a:r>
          </a:p>
        </p:txBody>
      </p:sp>
    </p:spTree>
    <p:extLst>
      <p:ext uri="{BB962C8B-B14F-4D97-AF65-F5344CB8AC3E}">
        <p14:creationId xmlns:p14="http://schemas.microsoft.com/office/powerpoint/2010/main" val="3386536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DEF72F-167E-493E-A9B6-00805DCA216A}"/>
              </a:ext>
            </a:extLst>
          </p:cNvPr>
          <p:cNvSpPr>
            <a:spLocks noGrp="1"/>
          </p:cNvSpPr>
          <p:nvPr>
            <p:ph type="title"/>
          </p:nvPr>
        </p:nvSpPr>
        <p:spPr/>
        <p:txBody>
          <a:bodyPr/>
          <a:lstStyle/>
          <a:p>
            <a:r>
              <a:rPr lang="en-GB" dirty="0"/>
              <a:t>Computer Misuse</a:t>
            </a:r>
          </a:p>
        </p:txBody>
      </p:sp>
      <p:sp>
        <p:nvSpPr>
          <p:cNvPr id="5" name="Text Placeholder 4">
            <a:extLst>
              <a:ext uri="{FF2B5EF4-FFF2-40B4-BE49-F238E27FC236}">
                <a16:creationId xmlns:a16="http://schemas.microsoft.com/office/drawing/2014/main" id="{B46A1DC1-0FB4-410C-969C-0C44184E2765}"/>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165430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A645D-83B0-4E5D-B319-454FF7A6F578}"/>
              </a:ext>
            </a:extLst>
          </p:cNvPr>
          <p:cNvSpPr>
            <a:spLocks noGrp="1"/>
          </p:cNvSpPr>
          <p:nvPr>
            <p:ph type="title"/>
          </p:nvPr>
        </p:nvSpPr>
        <p:spPr/>
        <p:txBody>
          <a:bodyPr/>
          <a:lstStyle/>
          <a:p>
            <a:r>
              <a:rPr lang="en-GB" dirty="0"/>
              <a:t>Computer Misuse Act 1990</a:t>
            </a:r>
          </a:p>
        </p:txBody>
      </p:sp>
      <p:sp>
        <p:nvSpPr>
          <p:cNvPr id="3" name="Content Placeholder 2">
            <a:extLst>
              <a:ext uri="{FF2B5EF4-FFF2-40B4-BE49-F238E27FC236}">
                <a16:creationId xmlns:a16="http://schemas.microsoft.com/office/drawing/2014/main" id="{8D6C97F9-782B-4D60-A54B-C75C2942BE5D}"/>
              </a:ext>
            </a:extLst>
          </p:cNvPr>
          <p:cNvSpPr>
            <a:spLocks noGrp="1"/>
          </p:cNvSpPr>
          <p:nvPr>
            <p:ph idx="1"/>
          </p:nvPr>
        </p:nvSpPr>
        <p:spPr/>
        <p:txBody>
          <a:bodyPr/>
          <a:lstStyle/>
          <a:p>
            <a:pPr marL="0" indent="0">
              <a:buNone/>
            </a:pPr>
            <a:r>
              <a:rPr lang="en-GB" dirty="0"/>
              <a:t>Defines three types of offences.</a:t>
            </a:r>
          </a:p>
          <a:p>
            <a:pPr marL="0" indent="0">
              <a:buNone/>
            </a:pPr>
            <a:endParaRPr lang="en-GB" dirty="0"/>
          </a:p>
          <a:p>
            <a:pPr marL="514350" indent="-514350">
              <a:buFont typeface="+mj-lt"/>
              <a:buAutoNum type="arabicPeriod"/>
            </a:pPr>
            <a:r>
              <a:rPr lang="en-GB" dirty="0"/>
              <a:t>Unauthorised access to computer material.</a:t>
            </a:r>
          </a:p>
          <a:p>
            <a:pPr marL="514350" indent="-514350">
              <a:buFont typeface="+mj-lt"/>
              <a:buAutoNum type="arabicPeriod"/>
            </a:pPr>
            <a:r>
              <a:rPr lang="en-GB" dirty="0"/>
              <a:t>Unauthorised access with the intent to commit further offences.</a:t>
            </a:r>
          </a:p>
          <a:p>
            <a:pPr marL="514350" indent="-514350">
              <a:buFont typeface="+mj-lt"/>
              <a:buAutoNum type="arabicPeriod"/>
            </a:pPr>
            <a:r>
              <a:rPr lang="en-GB" dirty="0"/>
              <a:t>Unauthorised modification of computer material.</a:t>
            </a:r>
          </a:p>
          <a:p>
            <a:pPr marL="0" indent="0">
              <a:buNone/>
            </a:pPr>
            <a:endParaRPr lang="en-GB" dirty="0"/>
          </a:p>
          <a:p>
            <a:pPr marL="0" indent="0">
              <a:buNone/>
            </a:pPr>
            <a:r>
              <a:rPr lang="en-GB" dirty="0"/>
              <a:t>Offences can lead to 6 months to 10 years imprisonment and a potentially unlimited fine.</a:t>
            </a:r>
          </a:p>
        </p:txBody>
      </p:sp>
    </p:spTree>
    <p:extLst>
      <p:ext uri="{BB962C8B-B14F-4D97-AF65-F5344CB8AC3E}">
        <p14:creationId xmlns:p14="http://schemas.microsoft.com/office/powerpoint/2010/main" val="951991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2FBF5-BE8F-43AE-B909-FD15C95A99BB}"/>
              </a:ext>
            </a:extLst>
          </p:cNvPr>
          <p:cNvSpPr>
            <a:spLocks noGrp="1"/>
          </p:cNvSpPr>
          <p:nvPr>
            <p:ph type="title"/>
          </p:nvPr>
        </p:nvSpPr>
        <p:spPr/>
        <p:txBody>
          <a:bodyPr/>
          <a:lstStyle/>
          <a:p>
            <a:r>
              <a:rPr lang="en-GB" dirty="0"/>
              <a:t>Example Crimes Covered by the Act</a:t>
            </a:r>
          </a:p>
        </p:txBody>
      </p:sp>
      <p:sp>
        <p:nvSpPr>
          <p:cNvPr id="3" name="Content Placeholder 2">
            <a:extLst>
              <a:ext uri="{FF2B5EF4-FFF2-40B4-BE49-F238E27FC236}">
                <a16:creationId xmlns:a16="http://schemas.microsoft.com/office/drawing/2014/main" id="{583EA75A-E034-4B4F-914A-F4AA4E559B17}"/>
              </a:ext>
            </a:extLst>
          </p:cNvPr>
          <p:cNvSpPr>
            <a:spLocks noGrp="1"/>
          </p:cNvSpPr>
          <p:nvPr>
            <p:ph idx="1"/>
          </p:nvPr>
        </p:nvSpPr>
        <p:spPr/>
        <p:txBody>
          <a:bodyPr/>
          <a:lstStyle/>
          <a:p>
            <a:pPr marL="0" indent="0">
              <a:buNone/>
            </a:pPr>
            <a:r>
              <a:rPr lang="en-GB" dirty="0"/>
              <a:t>Searching through password permutations (e.g., brute-forcing) to access a system, even if the attempt is unsuccessful.</a:t>
            </a:r>
          </a:p>
          <a:p>
            <a:pPr marL="0" indent="0">
              <a:buNone/>
            </a:pPr>
            <a:r>
              <a:rPr lang="en-GB" dirty="0"/>
              <a:t>Encrypting someone else's data and demanding compensation to retrieve the data (ransomware).</a:t>
            </a:r>
          </a:p>
          <a:p>
            <a:pPr marL="0" indent="0">
              <a:buNone/>
            </a:pPr>
            <a:r>
              <a:rPr lang="en-GB" dirty="0"/>
              <a:t>Performing a denial-of-service attack.</a:t>
            </a:r>
          </a:p>
          <a:p>
            <a:pPr marL="0" indent="0">
              <a:buNone/>
            </a:pPr>
            <a:r>
              <a:rPr lang="en-GB" dirty="0"/>
              <a:t>Writing and circulating a computer virus or worm.</a:t>
            </a:r>
          </a:p>
          <a:p>
            <a:pPr marL="0" indent="0">
              <a:buNone/>
            </a:pPr>
            <a:r>
              <a:rPr lang="en-GB" dirty="0"/>
              <a:t>Creating a fake service to collect user data (</a:t>
            </a:r>
            <a:r>
              <a:rPr lang="en-GB" dirty="0" err="1"/>
              <a:t>phising</a:t>
            </a:r>
            <a:r>
              <a:rPr lang="en-GB" dirty="0"/>
              <a:t>).</a:t>
            </a:r>
          </a:p>
        </p:txBody>
      </p:sp>
    </p:spTree>
    <p:extLst>
      <p:ext uri="{BB962C8B-B14F-4D97-AF65-F5344CB8AC3E}">
        <p14:creationId xmlns:p14="http://schemas.microsoft.com/office/powerpoint/2010/main" val="4031863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428D8-B4AD-4B2D-99D0-441848D2E07A}"/>
              </a:ext>
            </a:extLst>
          </p:cNvPr>
          <p:cNvSpPr>
            <a:spLocks noGrp="1"/>
          </p:cNvSpPr>
          <p:nvPr>
            <p:ph type="title"/>
          </p:nvPr>
        </p:nvSpPr>
        <p:spPr/>
        <p:txBody>
          <a:bodyPr/>
          <a:lstStyle/>
          <a:p>
            <a:r>
              <a:rPr lang="en-GB" dirty="0"/>
              <a:t>Act in Practice</a:t>
            </a:r>
          </a:p>
        </p:txBody>
      </p:sp>
      <p:sp>
        <p:nvSpPr>
          <p:cNvPr id="3" name="Content Placeholder 2">
            <a:extLst>
              <a:ext uri="{FF2B5EF4-FFF2-40B4-BE49-F238E27FC236}">
                <a16:creationId xmlns:a16="http://schemas.microsoft.com/office/drawing/2014/main" id="{3971BD2F-4E11-471E-A2F7-3F9E66D4315C}"/>
              </a:ext>
            </a:extLst>
          </p:cNvPr>
          <p:cNvSpPr>
            <a:spLocks noGrp="1"/>
          </p:cNvSpPr>
          <p:nvPr>
            <p:ph idx="1"/>
          </p:nvPr>
        </p:nvSpPr>
        <p:spPr/>
        <p:txBody>
          <a:bodyPr/>
          <a:lstStyle/>
          <a:p>
            <a:pPr marL="0" indent="0">
              <a:buNone/>
            </a:pPr>
            <a:r>
              <a:rPr lang="en-GB" dirty="0"/>
              <a:t>Proving culpability is difficult.</a:t>
            </a:r>
          </a:p>
          <a:p>
            <a:pPr marL="0" indent="0">
              <a:buNone/>
            </a:pPr>
            <a:endParaRPr lang="en-GB" dirty="0"/>
          </a:p>
          <a:p>
            <a:pPr marL="0" indent="0">
              <a:buNone/>
            </a:pPr>
            <a:r>
              <a:rPr lang="en-GB" dirty="0"/>
              <a:t>Challenge is to show intent by the defendant.</a:t>
            </a:r>
          </a:p>
          <a:p>
            <a:pPr marL="0" indent="0">
              <a:buNone/>
            </a:pPr>
            <a:endParaRPr lang="en-GB" dirty="0"/>
          </a:p>
          <a:p>
            <a:pPr marL="0" indent="0">
              <a:buNone/>
            </a:pPr>
            <a:r>
              <a:rPr lang="en-GB" dirty="0"/>
              <a:t>Certain industry practices also considered illegal under the act (e.g., time-locking software).</a:t>
            </a:r>
          </a:p>
          <a:p>
            <a:pPr marL="0" indent="0">
              <a:buNone/>
            </a:pPr>
            <a:endParaRPr lang="en-GB" dirty="0"/>
          </a:p>
          <a:p>
            <a:pPr marL="0" indent="0">
              <a:buNone/>
            </a:pPr>
            <a:r>
              <a:rPr lang="en-GB" dirty="0"/>
              <a:t>The Computer Misuse Act has been used as model for other country’s legislation.</a:t>
            </a:r>
          </a:p>
        </p:txBody>
      </p:sp>
    </p:spTree>
    <p:extLst>
      <p:ext uri="{BB962C8B-B14F-4D97-AF65-F5344CB8AC3E}">
        <p14:creationId xmlns:p14="http://schemas.microsoft.com/office/powerpoint/2010/main" val="3744458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A645D-83B0-4E5D-B319-454FF7A6F578}"/>
              </a:ext>
            </a:extLst>
          </p:cNvPr>
          <p:cNvSpPr>
            <a:spLocks noGrp="1"/>
          </p:cNvSpPr>
          <p:nvPr>
            <p:ph type="title"/>
          </p:nvPr>
        </p:nvSpPr>
        <p:spPr/>
        <p:txBody>
          <a:bodyPr/>
          <a:lstStyle/>
          <a:p>
            <a:r>
              <a:rPr lang="en-GB" dirty="0"/>
              <a:t>As an IT Professional</a:t>
            </a:r>
          </a:p>
        </p:txBody>
      </p:sp>
      <p:sp>
        <p:nvSpPr>
          <p:cNvPr id="3" name="Content Placeholder 2">
            <a:extLst>
              <a:ext uri="{FF2B5EF4-FFF2-40B4-BE49-F238E27FC236}">
                <a16:creationId xmlns:a16="http://schemas.microsoft.com/office/drawing/2014/main" id="{8D6C97F9-782B-4D60-A54B-C75C2942BE5D}"/>
              </a:ext>
            </a:extLst>
          </p:cNvPr>
          <p:cNvSpPr>
            <a:spLocks noGrp="1"/>
          </p:cNvSpPr>
          <p:nvPr>
            <p:ph idx="1"/>
          </p:nvPr>
        </p:nvSpPr>
        <p:spPr/>
        <p:txBody>
          <a:bodyPr>
            <a:normAutofit lnSpcReduction="10000"/>
          </a:bodyPr>
          <a:lstStyle/>
          <a:p>
            <a:pPr marL="0" indent="0">
              <a:buNone/>
            </a:pPr>
            <a:r>
              <a:rPr lang="en-GB" dirty="0"/>
              <a:t>One of your jobs as an IT professional is to protect against attacks on computer systems.</a:t>
            </a:r>
          </a:p>
          <a:p>
            <a:pPr marL="0" indent="0">
              <a:buNone/>
            </a:pPr>
            <a:endParaRPr lang="en-GB" dirty="0"/>
          </a:p>
          <a:p>
            <a:pPr marL="0" indent="0">
              <a:buNone/>
            </a:pPr>
            <a:r>
              <a:rPr lang="en-GB" dirty="0"/>
              <a:t>Breaching this act has serious repercussions for IT professionals:</a:t>
            </a:r>
          </a:p>
          <a:p>
            <a:pPr lvl="1"/>
            <a:r>
              <a:rPr lang="en-GB" dirty="0"/>
              <a:t>BCS member struck off.</a:t>
            </a:r>
          </a:p>
          <a:p>
            <a:pPr lvl="1"/>
            <a:r>
              <a:rPr lang="en-GB" dirty="0"/>
              <a:t>Loss of chartered status.</a:t>
            </a:r>
          </a:p>
          <a:p>
            <a:pPr lvl="1"/>
            <a:r>
              <a:rPr lang="en-GB" dirty="0"/>
              <a:t>BCS has to inform employers who query that the member has been struck off.</a:t>
            </a:r>
          </a:p>
          <a:p>
            <a:pPr marL="0" indent="0">
              <a:buNone/>
            </a:pPr>
            <a:endParaRPr lang="en-GB" dirty="0"/>
          </a:p>
          <a:p>
            <a:pPr marL="0" indent="0">
              <a:buNone/>
            </a:pPr>
            <a:r>
              <a:rPr lang="en-GB" dirty="0"/>
              <a:t>Professional conduct is one of the key foundations of a professional body.</a:t>
            </a:r>
          </a:p>
        </p:txBody>
      </p:sp>
    </p:spTree>
    <p:extLst>
      <p:ext uri="{BB962C8B-B14F-4D97-AF65-F5344CB8AC3E}">
        <p14:creationId xmlns:p14="http://schemas.microsoft.com/office/powerpoint/2010/main" val="4246007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2FBF5-BE8F-43AE-B909-FD15C95A99BB}"/>
              </a:ext>
            </a:extLst>
          </p:cNvPr>
          <p:cNvSpPr>
            <a:spLocks noGrp="1"/>
          </p:cNvSpPr>
          <p:nvPr>
            <p:ph type="title"/>
          </p:nvPr>
        </p:nvSpPr>
        <p:spPr/>
        <p:txBody>
          <a:bodyPr/>
          <a:lstStyle/>
          <a:p>
            <a:r>
              <a:rPr lang="en-GB" dirty="0"/>
              <a:t>Data Protection</a:t>
            </a:r>
          </a:p>
        </p:txBody>
      </p:sp>
      <p:sp>
        <p:nvSpPr>
          <p:cNvPr id="3" name="Content Placeholder 2">
            <a:extLst>
              <a:ext uri="{FF2B5EF4-FFF2-40B4-BE49-F238E27FC236}">
                <a16:creationId xmlns:a16="http://schemas.microsoft.com/office/drawing/2014/main" id="{583EA75A-E034-4B4F-914A-F4AA4E559B17}"/>
              </a:ext>
            </a:extLst>
          </p:cNvPr>
          <p:cNvSpPr>
            <a:spLocks noGrp="1"/>
          </p:cNvSpPr>
          <p:nvPr>
            <p:ph idx="1"/>
          </p:nvPr>
        </p:nvSpPr>
        <p:spPr/>
        <p:txBody>
          <a:bodyPr/>
          <a:lstStyle/>
          <a:p>
            <a:pPr marL="0" indent="0">
              <a:buNone/>
            </a:pPr>
            <a:r>
              <a:rPr lang="en-GB" dirty="0"/>
              <a:t>Focuses on an individual’s rights to know, access, and modify data held about them.</a:t>
            </a:r>
          </a:p>
          <a:p>
            <a:pPr marL="0" indent="0">
              <a:buNone/>
            </a:pPr>
            <a:endParaRPr lang="en-GB" dirty="0"/>
          </a:p>
          <a:p>
            <a:pPr marL="0" indent="0">
              <a:buNone/>
            </a:pPr>
            <a:r>
              <a:rPr lang="en-GB" dirty="0"/>
              <a:t>Also ensures protection of data.</a:t>
            </a:r>
          </a:p>
          <a:p>
            <a:pPr marL="0" indent="0">
              <a:buNone/>
            </a:pPr>
            <a:endParaRPr lang="en-GB" dirty="0"/>
          </a:p>
          <a:p>
            <a:pPr marL="0" indent="0">
              <a:buNone/>
            </a:pPr>
            <a:r>
              <a:rPr lang="en-GB" dirty="0"/>
              <a:t>Significant fines for breaches.</a:t>
            </a:r>
          </a:p>
          <a:p>
            <a:pPr marL="0" indent="0">
              <a:buNone/>
            </a:pPr>
            <a:endParaRPr lang="en-GB" dirty="0"/>
          </a:p>
          <a:p>
            <a:pPr marL="0" indent="0">
              <a:buNone/>
            </a:pPr>
            <a:r>
              <a:rPr lang="en-GB" dirty="0"/>
              <a:t>Data is both electronic and physical.</a:t>
            </a:r>
          </a:p>
        </p:txBody>
      </p:sp>
    </p:spTree>
    <p:extLst>
      <p:ext uri="{BB962C8B-B14F-4D97-AF65-F5344CB8AC3E}">
        <p14:creationId xmlns:p14="http://schemas.microsoft.com/office/powerpoint/2010/main" val="1666753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1069</TotalTime>
  <Words>2011</Words>
  <Application>Microsoft Office PowerPoint</Application>
  <PresentationFormat>Widescreen</PresentationFormat>
  <Paragraphs>287</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Legal Issues</vt:lpstr>
      <vt:lpstr>Overview</vt:lpstr>
      <vt:lpstr>DISCLAIMER: I am not a lawyer, nor do I have any formal legal training.</vt:lpstr>
      <vt:lpstr>Computer Misuse</vt:lpstr>
      <vt:lpstr>Computer Misuse Act 1990</vt:lpstr>
      <vt:lpstr>Example Crimes Covered by the Act</vt:lpstr>
      <vt:lpstr>Act in Practice</vt:lpstr>
      <vt:lpstr>As an IT Professional</vt:lpstr>
      <vt:lpstr>Data Protection</vt:lpstr>
      <vt:lpstr>Data Protection Act 1998</vt:lpstr>
      <vt:lpstr>Data Protection Act 1998 Principles</vt:lpstr>
      <vt:lpstr>Definitions</vt:lpstr>
      <vt:lpstr>Data Protection Act 2018 and the General Data Protection Regulation (GDPR)</vt:lpstr>
      <vt:lpstr>Personal Data Under GDPR</vt:lpstr>
      <vt:lpstr>Some Data Protection Act 2018 Terminology</vt:lpstr>
      <vt:lpstr>Fines and Sanctions Under GDPR and the Data Protection Act 2018</vt:lpstr>
      <vt:lpstr>Your Responsibility as an IT Professional</vt:lpstr>
      <vt:lpstr>Individual Rights Under GDPR</vt:lpstr>
      <vt:lpstr>Intellectual Property</vt:lpstr>
      <vt:lpstr>What is Intellectual Property?</vt:lpstr>
      <vt:lpstr>Copyright</vt:lpstr>
      <vt:lpstr>What is copyright?</vt:lpstr>
      <vt:lpstr>Limits of Copyright</vt:lpstr>
      <vt:lpstr>Fair Use of Copyrighted Work</vt:lpstr>
      <vt:lpstr>Who Owns Your Work?</vt:lpstr>
      <vt:lpstr>Patents</vt:lpstr>
      <vt:lpstr>Limits of Patents</vt:lpstr>
      <vt:lpstr>Different Legislation on Patents</vt:lpstr>
      <vt:lpstr>Who Owns Your Work?</vt:lpstr>
      <vt:lpstr>Licensing</vt:lpstr>
      <vt:lpstr>Licence Types</vt:lpstr>
      <vt:lpstr>Your Responsibility</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Chalmers</dc:creator>
  <cp:lastModifiedBy>Kevin Chalmers</cp:lastModifiedBy>
  <cp:revision>12</cp:revision>
  <dcterms:created xsi:type="dcterms:W3CDTF">2019-04-02T07:18:24Z</dcterms:created>
  <dcterms:modified xsi:type="dcterms:W3CDTF">2019-04-03T07:39:19Z</dcterms:modified>
</cp:coreProperties>
</file>