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40" d="100"/>
          <a:sy n="40" d="100"/>
        </p:scale>
        <p:origin x="36"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26AD-6EBC-4B68-95E3-6175F0AEF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FD5DA9-8192-4F5A-A439-F7D6AD0E6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37665E2-B991-4E6B-B780-5948B5EA10BC}"/>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5" name="Footer Placeholder 4">
            <a:extLst>
              <a:ext uri="{FF2B5EF4-FFF2-40B4-BE49-F238E27FC236}">
                <a16:creationId xmlns:a16="http://schemas.microsoft.com/office/drawing/2014/main" id="{F6F03EB9-AA7D-4709-BBD9-1CAA78FFBA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3E3FC4-336F-4AB1-BCB7-9C5B5F225440}"/>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337727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23BF-5144-4355-9323-CAF2C53D174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98C357-07B0-4498-99EA-2F4FBDDA5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F9F307-4B90-48A1-8964-628BDC71BCAA}"/>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5" name="Footer Placeholder 4">
            <a:extLst>
              <a:ext uri="{FF2B5EF4-FFF2-40B4-BE49-F238E27FC236}">
                <a16:creationId xmlns:a16="http://schemas.microsoft.com/office/drawing/2014/main" id="{03D9FCCA-00A0-4747-A45F-ABBA2BD08D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B141CA-A16E-438C-97C0-AC3D73A40841}"/>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384130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416B1-E2E8-42BA-BE9D-6FDD861815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9A19E2-D77F-43CF-8FEC-0E9C4E57B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8E376F-D2BA-46EB-ACC1-3ACCA4B3588F}"/>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5" name="Footer Placeholder 4">
            <a:extLst>
              <a:ext uri="{FF2B5EF4-FFF2-40B4-BE49-F238E27FC236}">
                <a16:creationId xmlns:a16="http://schemas.microsoft.com/office/drawing/2014/main" id="{2EEBBC8E-5D9B-47DC-8A8B-2E1790DF7A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D66C65-C681-4C57-9E49-812E16ADD21F}"/>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393820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817C-C326-47EA-830D-581A166D81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56BAB3C-C8C7-4DAD-B051-C9BA7DB1A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51860E-14F5-4208-AE8A-BF64CDD69692}"/>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5" name="Footer Placeholder 4">
            <a:extLst>
              <a:ext uri="{FF2B5EF4-FFF2-40B4-BE49-F238E27FC236}">
                <a16:creationId xmlns:a16="http://schemas.microsoft.com/office/drawing/2014/main" id="{975E4AD9-5384-4124-9C32-D661901BA1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E899F5-20B3-46F5-9D11-8A6198C9E221}"/>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38419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51ED-98DF-44DC-AFF3-0FAF76C3F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C5E801-1B22-4017-BA91-9E024EB68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4E08F-779C-48DB-9743-6F860436E63F}"/>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5" name="Footer Placeholder 4">
            <a:extLst>
              <a:ext uri="{FF2B5EF4-FFF2-40B4-BE49-F238E27FC236}">
                <a16:creationId xmlns:a16="http://schemas.microsoft.com/office/drawing/2014/main" id="{91155041-34DD-4B27-A7A2-A0DD46F59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C35E88-8353-40DD-8F63-9B690F20C124}"/>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11523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EE89-01D2-44B3-AFAA-D970053188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557D60-C6DD-4861-AB61-9CCBF49CB0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5CF4F84-0264-40C7-BC12-5C94A3E3F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BA3AF9-8ECF-4B6B-BE25-C5ADBF4E1026}"/>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6" name="Footer Placeholder 5">
            <a:extLst>
              <a:ext uri="{FF2B5EF4-FFF2-40B4-BE49-F238E27FC236}">
                <a16:creationId xmlns:a16="http://schemas.microsoft.com/office/drawing/2014/main" id="{BE697194-5B94-4AD7-A6E3-1A6DB60ECD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5FFC81-FDA5-4FFF-ACFF-700D876D9AF9}"/>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279147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8979-0E07-4FA4-BFD2-A338C15B30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A8FA7A-DB48-4C9D-9AA0-6995CED1C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98DAD1-CFA1-4420-B541-21E94525E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57378D-CBFA-45BE-8A5A-078BF9717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4C555-8594-483F-854C-C0D73D6110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E66E3E-DA55-41E4-8E72-B4275B78EAE3}"/>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8" name="Footer Placeholder 7">
            <a:extLst>
              <a:ext uri="{FF2B5EF4-FFF2-40B4-BE49-F238E27FC236}">
                <a16:creationId xmlns:a16="http://schemas.microsoft.com/office/drawing/2014/main" id="{ADDF88C8-846E-442C-85D2-851BC7CDD53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D0C066-BE0A-47C4-8482-2EDE5DF66401}"/>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188990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3A0-718A-4B82-9375-509F2F82F4F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F9C785-E6DB-454B-8B2E-5CEB4E77083C}"/>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4" name="Footer Placeholder 3">
            <a:extLst>
              <a:ext uri="{FF2B5EF4-FFF2-40B4-BE49-F238E27FC236}">
                <a16:creationId xmlns:a16="http://schemas.microsoft.com/office/drawing/2014/main" id="{3B6B713A-63D8-45D9-B4C2-01978771B8C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570B86-5C02-486E-B4F4-79EA7644EDAB}"/>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222986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B6E09-DCC8-41E5-8072-91916F94FD39}"/>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3" name="Footer Placeholder 2">
            <a:extLst>
              <a:ext uri="{FF2B5EF4-FFF2-40B4-BE49-F238E27FC236}">
                <a16:creationId xmlns:a16="http://schemas.microsoft.com/office/drawing/2014/main" id="{95E484EE-A601-4677-9996-81780A28CD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60D583-4622-4B8D-B6C3-CDF911E60E76}"/>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360684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BD4E-5233-4994-82A2-11E483DCB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A8212C3-603E-4E7C-8456-0F710DCF3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596434-02A6-4369-A289-B84EF30B3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643EE-773D-47AC-BCBD-72B168F7AF2B}"/>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6" name="Footer Placeholder 5">
            <a:extLst>
              <a:ext uri="{FF2B5EF4-FFF2-40B4-BE49-F238E27FC236}">
                <a16:creationId xmlns:a16="http://schemas.microsoft.com/office/drawing/2014/main" id="{343E5EB6-A986-46C5-B5D6-9A72EFE92F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9D39A4-6CD4-4766-90F9-3ADC281B4A03}"/>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46607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6126-23A0-4042-BD7E-953C1299B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0844A9-AF5A-4D18-A83F-8959D4713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041943-A3C6-4F9E-A952-F8943CDF7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77B3C-74D2-4648-A967-93B0F683642D}"/>
              </a:ext>
            </a:extLst>
          </p:cNvPr>
          <p:cNvSpPr>
            <a:spLocks noGrp="1"/>
          </p:cNvSpPr>
          <p:nvPr>
            <p:ph type="dt" sz="half" idx="10"/>
          </p:nvPr>
        </p:nvSpPr>
        <p:spPr/>
        <p:txBody>
          <a:bodyPr/>
          <a:lstStyle/>
          <a:p>
            <a:fld id="{01FDE514-AAA0-40CC-9D66-176F4BF89D65}" type="datetimeFigureOut">
              <a:rPr lang="en-GB" smtClean="0"/>
              <a:t>09/04/2019</a:t>
            </a:fld>
            <a:endParaRPr lang="en-GB"/>
          </a:p>
        </p:txBody>
      </p:sp>
      <p:sp>
        <p:nvSpPr>
          <p:cNvPr id="6" name="Footer Placeholder 5">
            <a:extLst>
              <a:ext uri="{FF2B5EF4-FFF2-40B4-BE49-F238E27FC236}">
                <a16:creationId xmlns:a16="http://schemas.microsoft.com/office/drawing/2014/main" id="{F5C20236-979C-4622-9B75-85F000F8F8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D89D9B-A379-4040-861F-5A5F302A318D}"/>
              </a:ext>
            </a:extLst>
          </p:cNvPr>
          <p:cNvSpPr>
            <a:spLocks noGrp="1"/>
          </p:cNvSpPr>
          <p:nvPr>
            <p:ph type="sldNum" sz="quarter" idx="12"/>
          </p:nvPr>
        </p:nvSpPr>
        <p:spPr/>
        <p:txBody>
          <a:bodyPr/>
          <a:lstStyle/>
          <a:p>
            <a:fld id="{6629337A-BE68-411E-A1E6-DF96A044362A}" type="slidenum">
              <a:rPr lang="en-GB" smtClean="0"/>
              <a:t>‹#›</a:t>
            </a:fld>
            <a:endParaRPr lang="en-GB"/>
          </a:p>
        </p:txBody>
      </p:sp>
    </p:spTree>
    <p:extLst>
      <p:ext uri="{BB962C8B-B14F-4D97-AF65-F5344CB8AC3E}">
        <p14:creationId xmlns:p14="http://schemas.microsoft.com/office/powerpoint/2010/main" val="160303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1134C-3106-47C0-8070-DAE2BF9F7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2C2AA2-DF44-4A9F-9103-A2EA8ABE67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5DBB8C-6479-45A4-BB59-F7B757D44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DE514-AAA0-40CC-9D66-176F4BF89D65}" type="datetimeFigureOut">
              <a:rPr lang="en-GB" smtClean="0"/>
              <a:t>09/04/2019</a:t>
            </a:fld>
            <a:endParaRPr lang="en-GB"/>
          </a:p>
        </p:txBody>
      </p:sp>
      <p:sp>
        <p:nvSpPr>
          <p:cNvPr id="5" name="Footer Placeholder 4">
            <a:extLst>
              <a:ext uri="{FF2B5EF4-FFF2-40B4-BE49-F238E27FC236}">
                <a16:creationId xmlns:a16="http://schemas.microsoft.com/office/drawing/2014/main" id="{1728A4C3-8F1D-45F6-BDF1-7F84AB830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3E716B3-851E-4D6D-A3A9-4DC00957A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9337A-BE68-411E-A1E6-DF96A044362A}" type="slidenum">
              <a:rPr lang="en-GB" smtClean="0"/>
              <a:t>‹#›</a:t>
            </a:fld>
            <a:endParaRPr lang="en-GB"/>
          </a:p>
        </p:txBody>
      </p:sp>
    </p:spTree>
    <p:extLst>
      <p:ext uri="{BB962C8B-B14F-4D97-AF65-F5344CB8AC3E}">
        <p14:creationId xmlns:p14="http://schemas.microsoft.com/office/powerpoint/2010/main" val="1683117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chalmers@napi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ISC2"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technologyincontrol2.wordpress.com/2016/01/14/perfilado-de-activos-de-informacion/"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ildhackershow.blogspot.com/2012/12/why-antivirus-and-firewalls-are.html" TargetMode="External"/><Relationship Id="rId2" Type="http://schemas.openxmlformats.org/officeDocument/2006/relationships/image" Target="../media/image5.gif"/><Relationship Id="rId1" Type="http://schemas.openxmlformats.org/officeDocument/2006/relationships/slideLayout" Target="../slideLayouts/slideLayout4.xml"/><Relationship Id="rId4" Type="http://schemas.openxmlformats.org/officeDocument/2006/relationships/hyperlink" Target="https://creativecommons.org/licenses/by-nc-nd/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hat-black-fedora-stylish-headgear-311702/"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hat-white-fashion-male-man-308778/"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9589-0669-433C-9E8C-2A865B6C4EA9}"/>
              </a:ext>
            </a:extLst>
          </p:cNvPr>
          <p:cNvSpPr>
            <a:spLocks noGrp="1"/>
          </p:cNvSpPr>
          <p:nvPr>
            <p:ph type="ctrTitle"/>
          </p:nvPr>
        </p:nvSpPr>
        <p:spPr/>
        <p:txBody>
          <a:bodyPr/>
          <a:lstStyle/>
          <a:p>
            <a:r>
              <a:rPr lang="en-GB" dirty="0"/>
              <a:t>Computer Security</a:t>
            </a:r>
          </a:p>
        </p:txBody>
      </p:sp>
      <p:sp>
        <p:nvSpPr>
          <p:cNvPr id="3" name="Subtitle 2">
            <a:extLst>
              <a:ext uri="{FF2B5EF4-FFF2-40B4-BE49-F238E27FC236}">
                <a16:creationId xmlns:a16="http://schemas.microsoft.com/office/drawing/2014/main" id="{B236A640-8536-4C31-86CC-CC5930D6EB3A}"/>
              </a:ext>
            </a:extLst>
          </p:cNvPr>
          <p:cNvSpPr>
            <a:spLocks noGrp="1"/>
          </p:cNvSpPr>
          <p:nvPr>
            <p:ph type="subTitle" idx="1"/>
          </p:nvPr>
        </p:nvSpPr>
        <p:spPr/>
        <p:txBody>
          <a:bodyPr/>
          <a:lstStyle/>
          <a:p>
            <a:r>
              <a:rPr lang="en-GB" dirty="0"/>
              <a:t>SET08103 Software Engineering Methods</a:t>
            </a:r>
          </a:p>
          <a:p>
            <a:r>
              <a:rPr lang="en-GB" dirty="0"/>
              <a:t>Dr Kevin Chalmers</a:t>
            </a:r>
          </a:p>
          <a:p>
            <a:r>
              <a:rPr lang="en-GB" dirty="0">
                <a:hlinkClick r:id="rId2"/>
              </a:rPr>
              <a:t>k.chalmers@napier.ac.uk</a:t>
            </a:r>
            <a:r>
              <a:rPr lang="en-GB" dirty="0"/>
              <a:t> </a:t>
            </a:r>
          </a:p>
        </p:txBody>
      </p:sp>
    </p:spTree>
    <p:extLst>
      <p:ext uri="{BB962C8B-B14F-4D97-AF65-F5344CB8AC3E}">
        <p14:creationId xmlns:p14="http://schemas.microsoft.com/office/powerpoint/2010/main" val="414457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Ethics</a:t>
            </a:r>
          </a:p>
        </p:txBody>
      </p:sp>
      <p:sp>
        <p:nvSpPr>
          <p:cNvPr id="3" name="Content Placeholder 2">
            <a:extLst>
              <a:ext uri="{FF2B5EF4-FFF2-40B4-BE49-F238E27FC236}">
                <a16:creationId xmlns:a16="http://schemas.microsoft.com/office/drawing/2014/main" id="{6A78407A-20DA-4410-9BEA-1C791CFAE62B}"/>
              </a:ext>
            </a:extLst>
          </p:cNvPr>
          <p:cNvSpPr>
            <a:spLocks noGrp="1"/>
          </p:cNvSpPr>
          <p:nvPr>
            <p:ph idx="1"/>
          </p:nvPr>
        </p:nvSpPr>
        <p:spPr/>
        <p:txBody>
          <a:bodyPr/>
          <a:lstStyle/>
          <a:p>
            <a:pPr marL="0" indent="0">
              <a:buNone/>
            </a:pPr>
            <a:r>
              <a:rPr lang="en-GB" dirty="0"/>
              <a:t>Computer security often referred to as cyber warfare.</a:t>
            </a:r>
          </a:p>
          <a:p>
            <a:pPr marL="0" indent="0">
              <a:buNone/>
            </a:pPr>
            <a:endParaRPr lang="en-GB" dirty="0"/>
          </a:p>
          <a:p>
            <a:pPr marL="0" indent="0">
              <a:buNone/>
            </a:pPr>
            <a:r>
              <a:rPr lang="en-GB" dirty="0"/>
              <a:t>Ethics of warfare well established.</a:t>
            </a:r>
          </a:p>
          <a:p>
            <a:pPr marL="0" indent="0">
              <a:buNone/>
            </a:pPr>
            <a:endParaRPr lang="en-GB" dirty="0"/>
          </a:p>
          <a:p>
            <a:pPr marL="0" indent="0">
              <a:buNone/>
            </a:pPr>
            <a:r>
              <a:rPr lang="en-GB" dirty="0"/>
              <a:t>Some argue that ethics should not be a concern when undertaking cyber warfare – just win.</a:t>
            </a:r>
          </a:p>
          <a:p>
            <a:pPr marL="0" indent="0">
              <a:buNone/>
            </a:pPr>
            <a:endParaRPr lang="en-GB" dirty="0"/>
          </a:p>
          <a:p>
            <a:pPr marL="0" indent="0">
              <a:buNone/>
            </a:pPr>
            <a:r>
              <a:rPr lang="en-GB" dirty="0"/>
              <a:t>White hats generally agree on (ISC)</a:t>
            </a:r>
            <a:r>
              <a:rPr lang="en-GB" baseline="30000" dirty="0"/>
              <a:t>2 </a:t>
            </a:r>
            <a:r>
              <a:rPr lang="en-GB" dirty="0"/>
              <a:t>Code of Ethics.</a:t>
            </a:r>
          </a:p>
        </p:txBody>
      </p:sp>
    </p:spTree>
    <p:extLst>
      <p:ext uri="{BB962C8B-B14F-4D97-AF65-F5344CB8AC3E}">
        <p14:creationId xmlns:p14="http://schemas.microsoft.com/office/powerpoint/2010/main" val="114688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(ISC)</a:t>
            </a:r>
            <a:r>
              <a:rPr lang="en-GB" baseline="30000" dirty="0"/>
              <a:t>2</a:t>
            </a:r>
            <a:endParaRPr lang="en-GB" dirty="0"/>
          </a:p>
        </p:txBody>
      </p:sp>
      <p:sp>
        <p:nvSpPr>
          <p:cNvPr id="4" name="Content Placeholder 3">
            <a:extLst>
              <a:ext uri="{FF2B5EF4-FFF2-40B4-BE49-F238E27FC236}">
                <a16:creationId xmlns:a16="http://schemas.microsoft.com/office/drawing/2014/main" id="{00878EC8-72A7-48B3-932F-C1381EF0FCC0}"/>
              </a:ext>
            </a:extLst>
          </p:cNvPr>
          <p:cNvSpPr>
            <a:spLocks noGrp="1"/>
          </p:cNvSpPr>
          <p:nvPr>
            <p:ph sz="half" idx="1"/>
          </p:nvPr>
        </p:nvSpPr>
        <p:spPr/>
        <p:txBody>
          <a:bodyPr/>
          <a:lstStyle/>
          <a:p>
            <a:pPr marL="0" indent="0">
              <a:buNone/>
            </a:pPr>
            <a:r>
              <a:rPr lang="en-GB" dirty="0"/>
              <a:t>International Information System Security Certification Consortium.</a:t>
            </a:r>
          </a:p>
          <a:p>
            <a:pPr marL="0" indent="0">
              <a:buNone/>
            </a:pPr>
            <a:endParaRPr lang="en-GB" dirty="0"/>
          </a:p>
          <a:p>
            <a:pPr marL="0" indent="0">
              <a:buNone/>
            </a:pPr>
            <a:r>
              <a:rPr lang="en-GB" dirty="0"/>
              <a:t>Certification and training:</a:t>
            </a:r>
          </a:p>
          <a:p>
            <a:pPr lvl="1"/>
            <a:r>
              <a:rPr lang="en-GB" dirty="0"/>
              <a:t>CSSLP – Certified Secure Software Lifecycle Professional.</a:t>
            </a:r>
          </a:p>
          <a:p>
            <a:pPr lvl="1"/>
            <a:r>
              <a:rPr lang="en-GB" dirty="0"/>
              <a:t>CISSP – Certified Information Systems Security Professional.</a:t>
            </a:r>
          </a:p>
          <a:p>
            <a:pPr lvl="1"/>
            <a:r>
              <a:rPr lang="en-GB" dirty="0"/>
              <a:t>And many others.</a:t>
            </a:r>
          </a:p>
        </p:txBody>
      </p:sp>
      <p:pic>
        <p:nvPicPr>
          <p:cNvPr id="7" name="Content Placeholder 6" descr="A close up of a sign&#10;&#10;Description automatically generated">
            <a:extLst>
              <a:ext uri="{FF2B5EF4-FFF2-40B4-BE49-F238E27FC236}">
                <a16:creationId xmlns:a16="http://schemas.microsoft.com/office/drawing/2014/main" id="{1E28B46C-4DC7-4543-B9FE-8796BCE3A26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772013"/>
            <a:ext cx="5181600" cy="2458561"/>
          </a:xfrm>
        </p:spPr>
      </p:pic>
      <p:sp>
        <p:nvSpPr>
          <p:cNvPr id="8" name="TextBox 7">
            <a:extLst>
              <a:ext uri="{FF2B5EF4-FFF2-40B4-BE49-F238E27FC236}">
                <a16:creationId xmlns:a16="http://schemas.microsoft.com/office/drawing/2014/main" id="{5DF66D46-3472-400A-BCA9-77DF2343ECE4}"/>
              </a:ext>
            </a:extLst>
          </p:cNvPr>
          <p:cNvSpPr txBox="1"/>
          <p:nvPr/>
        </p:nvSpPr>
        <p:spPr>
          <a:xfrm>
            <a:off x="6172200" y="5230574"/>
            <a:ext cx="5181600" cy="230832"/>
          </a:xfrm>
          <a:prstGeom prst="rect">
            <a:avLst/>
          </a:prstGeom>
          <a:noFill/>
        </p:spPr>
        <p:txBody>
          <a:bodyPr wrap="square" rtlCol="0">
            <a:spAutoFit/>
          </a:bodyPr>
          <a:lstStyle/>
          <a:p>
            <a:r>
              <a:rPr lang="en-GB" sz="900">
                <a:hlinkClick r:id="rId3" tooltip="https://en.wikipedia.org/wiki/ISC2"/>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0110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(ISC)</a:t>
            </a:r>
            <a:r>
              <a:rPr lang="en-GB" baseline="30000" dirty="0"/>
              <a:t>2 </a:t>
            </a:r>
            <a:r>
              <a:rPr lang="en-GB" dirty="0"/>
              <a:t>Code of Ethics</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normAutofit fontScale="92500" lnSpcReduction="10000"/>
          </a:bodyPr>
          <a:lstStyle/>
          <a:p>
            <a:pPr marL="0" indent="0">
              <a:buNone/>
            </a:pPr>
            <a:r>
              <a:rPr lang="en-GB" dirty="0"/>
              <a:t>Protect: white hats have a responsibility to:</a:t>
            </a:r>
          </a:p>
          <a:p>
            <a:r>
              <a:rPr lang="en-GB" dirty="0"/>
              <a:t>Protect society from threats.</a:t>
            </a:r>
          </a:p>
          <a:p>
            <a:r>
              <a:rPr lang="en-GB" dirty="0"/>
              <a:t>Protect computer systems from attacks.</a:t>
            </a:r>
          </a:p>
          <a:p>
            <a:r>
              <a:rPr lang="en-GB" dirty="0"/>
              <a:t>Teach people how to protect against attacks.</a:t>
            </a:r>
          </a:p>
          <a:p>
            <a:pPr marL="0" indent="0">
              <a:buNone/>
            </a:pPr>
            <a:r>
              <a:rPr lang="en-GB" dirty="0"/>
              <a:t>Act honourably: white hats must be honest and inform employers what they are doing.</a:t>
            </a:r>
          </a:p>
          <a:p>
            <a:pPr marL="0" indent="0">
              <a:buNone/>
            </a:pPr>
            <a:r>
              <a:rPr lang="en-GB" dirty="0"/>
              <a:t>Provide service: white hats should give advice and treat everyone fairly.</a:t>
            </a:r>
          </a:p>
          <a:p>
            <a:pPr marL="0" indent="0">
              <a:buNone/>
            </a:pPr>
            <a:r>
              <a:rPr lang="en-GB" dirty="0"/>
              <a:t>Advance the profession: white hats should respect the authority given to them and only work in their areas of competence.  Avoiding conflicts of interest is essential.</a:t>
            </a:r>
          </a:p>
        </p:txBody>
      </p:sp>
    </p:spTree>
    <p:extLst>
      <p:ext uri="{BB962C8B-B14F-4D97-AF65-F5344CB8AC3E}">
        <p14:creationId xmlns:p14="http://schemas.microsoft.com/office/powerpoint/2010/main" val="298514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normAutofit fontScale="90000"/>
          </a:bodyPr>
          <a:lstStyle/>
          <a:p>
            <a:r>
              <a:rPr lang="en-GB" dirty="0"/>
              <a:t>Protect society, the common good, necessary public trust and confidence, and the infrastructure</a:t>
            </a:r>
          </a:p>
        </p:txBody>
      </p:sp>
      <p:sp>
        <p:nvSpPr>
          <p:cNvPr id="3" name="Content Placeholder 2">
            <a:extLst>
              <a:ext uri="{FF2B5EF4-FFF2-40B4-BE49-F238E27FC236}">
                <a16:creationId xmlns:a16="http://schemas.microsoft.com/office/drawing/2014/main" id="{6A78407A-20DA-4410-9BEA-1C791CFAE62B}"/>
              </a:ext>
            </a:extLst>
          </p:cNvPr>
          <p:cNvSpPr>
            <a:spLocks noGrp="1"/>
          </p:cNvSpPr>
          <p:nvPr>
            <p:ph idx="1"/>
          </p:nvPr>
        </p:nvSpPr>
        <p:spPr/>
        <p:txBody>
          <a:bodyPr/>
          <a:lstStyle/>
          <a:p>
            <a:pPr marL="0" indent="0">
              <a:buNone/>
            </a:pPr>
            <a:r>
              <a:rPr lang="en-GB" dirty="0"/>
              <a:t>Promote and preserve public trust and confidence in information and systems.</a:t>
            </a:r>
          </a:p>
          <a:p>
            <a:pPr marL="0" indent="0">
              <a:buNone/>
            </a:pPr>
            <a:r>
              <a:rPr lang="en-GB" dirty="0"/>
              <a:t>Promote the understanding and acceptance of prudent information security measures.</a:t>
            </a:r>
          </a:p>
          <a:p>
            <a:pPr marL="0" indent="0">
              <a:buNone/>
            </a:pPr>
            <a:r>
              <a:rPr lang="en-GB" dirty="0"/>
              <a:t>Preserve and strengthen the integrity of the public infrastructure.</a:t>
            </a:r>
          </a:p>
          <a:p>
            <a:pPr marL="0" indent="0">
              <a:buNone/>
            </a:pPr>
            <a:r>
              <a:rPr lang="en-GB" dirty="0"/>
              <a:t>Discourage unsafe practice.</a:t>
            </a:r>
          </a:p>
        </p:txBody>
      </p:sp>
    </p:spTree>
    <p:extLst>
      <p:ext uri="{BB962C8B-B14F-4D97-AF65-F5344CB8AC3E}">
        <p14:creationId xmlns:p14="http://schemas.microsoft.com/office/powerpoint/2010/main" val="316070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normAutofit/>
          </a:bodyPr>
          <a:lstStyle/>
          <a:p>
            <a:r>
              <a:rPr lang="en-GB" dirty="0"/>
              <a:t>Act </a:t>
            </a:r>
            <a:r>
              <a:rPr lang="en-GB" dirty="0" err="1"/>
              <a:t>honorably</a:t>
            </a:r>
            <a:r>
              <a:rPr lang="en-GB" dirty="0"/>
              <a:t>, honestly, justly, responsibly, and legally</a:t>
            </a:r>
          </a:p>
        </p:txBody>
      </p:sp>
      <p:sp>
        <p:nvSpPr>
          <p:cNvPr id="3" name="Content Placeholder 2">
            <a:extLst>
              <a:ext uri="{FF2B5EF4-FFF2-40B4-BE49-F238E27FC236}">
                <a16:creationId xmlns:a16="http://schemas.microsoft.com/office/drawing/2014/main" id="{67CD8841-FA24-4CF3-AB27-44C41B078E08}"/>
              </a:ext>
            </a:extLst>
          </p:cNvPr>
          <p:cNvSpPr>
            <a:spLocks noGrp="1"/>
          </p:cNvSpPr>
          <p:nvPr>
            <p:ph idx="1"/>
          </p:nvPr>
        </p:nvSpPr>
        <p:spPr/>
        <p:txBody>
          <a:bodyPr>
            <a:normAutofit lnSpcReduction="10000"/>
          </a:bodyPr>
          <a:lstStyle/>
          <a:p>
            <a:pPr marL="0" indent="0">
              <a:buNone/>
            </a:pPr>
            <a:r>
              <a:rPr lang="en-GB" dirty="0"/>
              <a:t>Tell the truth; make all stakeholders aware of your actions on a timely basis.</a:t>
            </a:r>
          </a:p>
          <a:p>
            <a:pPr marL="0" indent="0">
              <a:buNone/>
            </a:pPr>
            <a:r>
              <a:rPr lang="en-GB" dirty="0"/>
              <a:t>Observe all contracts and agreements, express or implied.</a:t>
            </a:r>
          </a:p>
          <a:p>
            <a:pPr marL="0" indent="0">
              <a:buNone/>
            </a:pPr>
            <a:r>
              <a:rPr lang="en-GB" dirty="0"/>
              <a:t>Treat all members fairly.  In resolving conflicts, consider public safety and duties to principals, individuals, and the profession in that order.</a:t>
            </a:r>
          </a:p>
          <a:p>
            <a:pPr marL="0" indent="0">
              <a:buNone/>
            </a:pPr>
            <a:r>
              <a:rPr lang="en-GB" dirty="0"/>
              <a:t>Give prudent advice; avoid raising unnecessary alarm or giving unwarranted comfort.  Take care to be truthful, objective, cautious, and within your competence.</a:t>
            </a:r>
          </a:p>
          <a:p>
            <a:pPr marL="0" indent="0">
              <a:buNone/>
            </a:pPr>
            <a:r>
              <a:rPr lang="en-GB" dirty="0"/>
              <a:t>When resolving differing laws in different jurisdictions, give preference to the laws of the jurisdiction in which you render your service.</a:t>
            </a:r>
          </a:p>
        </p:txBody>
      </p:sp>
    </p:spTree>
    <p:extLst>
      <p:ext uri="{BB962C8B-B14F-4D97-AF65-F5344CB8AC3E}">
        <p14:creationId xmlns:p14="http://schemas.microsoft.com/office/powerpoint/2010/main" val="77324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Provide diligent and competent service to principals</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lstStyle/>
          <a:p>
            <a:pPr marL="0" indent="0">
              <a:buNone/>
            </a:pPr>
            <a:r>
              <a:rPr lang="en-GB" dirty="0"/>
              <a:t>Preserve the value of their systems, applications, and information.</a:t>
            </a:r>
          </a:p>
          <a:p>
            <a:pPr marL="0" indent="0">
              <a:buNone/>
            </a:pPr>
            <a:r>
              <a:rPr lang="en-GB" dirty="0"/>
              <a:t>Respect their trust and privileges that they grant you.</a:t>
            </a:r>
          </a:p>
          <a:p>
            <a:pPr marL="0" indent="0">
              <a:buNone/>
            </a:pPr>
            <a:r>
              <a:rPr lang="en-GB" dirty="0"/>
              <a:t>Avoid conflicts of interest or the appearance thereof.</a:t>
            </a:r>
          </a:p>
          <a:p>
            <a:pPr marL="0" indent="0">
              <a:buNone/>
            </a:pPr>
            <a:r>
              <a:rPr lang="en-GB" dirty="0"/>
              <a:t>Render only those services for which you are fully competent and qualified.</a:t>
            </a:r>
          </a:p>
        </p:txBody>
      </p:sp>
    </p:spTree>
    <p:extLst>
      <p:ext uri="{BB962C8B-B14F-4D97-AF65-F5344CB8AC3E}">
        <p14:creationId xmlns:p14="http://schemas.microsoft.com/office/powerpoint/2010/main" val="2569677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Advance and protect the profession</a:t>
            </a:r>
          </a:p>
        </p:txBody>
      </p:sp>
      <p:sp>
        <p:nvSpPr>
          <p:cNvPr id="3" name="Content Placeholder 2">
            <a:extLst>
              <a:ext uri="{FF2B5EF4-FFF2-40B4-BE49-F238E27FC236}">
                <a16:creationId xmlns:a16="http://schemas.microsoft.com/office/drawing/2014/main" id="{6A78407A-20DA-4410-9BEA-1C791CFAE62B}"/>
              </a:ext>
            </a:extLst>
          </p:cNvPr>
          <p:cNvSpPr>
            <a:spLocks noGrp="1"/>
          </p:cNvSpPr>
          <p:nvPr>
            <p:ph idx="1"/>
          </p:nvPr>
        </p:nvSpPr>
        <p:spPr/>
        <p:txBody>
          <a:bodyPr/>
          <a:lstStyle/>
          <a:p>
            <a:pPr marL="0" indent="0">
              <a:buNone/>
            </a:pPr>
            <a:r>
              <a:rPr lang="en-GB" dirty="0"/>
              <a:t>Sponsor for professional advancement those best qualified.  All other things equal, prefer those who are certified and who adhere to these canons.  Avoid professional association with those whose practices or reputation might diminish the profession.</a:t>
            </a:r>
          </a:p>
          <a:p>
            <a:pPr marL="0" indent="0">
              <a:buNone/>
            </a:pPr>
            <a:r>
              <a:rPr lang="en-GB" dirty="0"/>
              <a:t>Take care not to injure the reputation of other professionals through malice or indifference.</a:t>
            </a:r>
          </a:p>
          <a:p>
            <a:pPr marL="0" indent="0">
              <a:buNone/>
            </a:pPr>
            <a:r>
              <a:rPr lang="en-GB" dirty="0"/>
              <a:t>Maintain your competence; keep your skills and knowledge current.  Give generously of your time and knowledge in training others.</a:t>
            </a:r>
          </a:p>
        </p:txBody>
      </p:sp>
    </p:spTree>
    <p:extLst>
      <p:ext uri="{BB962C8B-B14F-4D97-AF65-F5344CB8AC3E}">
        <p14:creationId xmlns:p14="http://schemas.microsoft.com/office/powerpoint/2010/main" val="355441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Hacker’s Manifesto</a:t>
            </a:r>
          </a:p>
        </p:txBody>
      </p:sp>
      <p:sp>
        <p:nvSpPr>
          <p:cNvPr id="3" name="Content Placeholder 2">
            <a:extLst>
              <a:ext uri="{FF2B5EF4-FFF2-40B4-BE49-F238E27FC236}">
                <a16:creationId xmlns:a16="http://schemas.microsoft.com/office/drawing/2014/main" id="{67CD8841-FA24-4CF3-AB27-44C41B078E08}"/>
              </a:ext>
            </a:extLst>
          </p:cNvPr>
          <p:cNvSpPr>
            <a:spLocks noGrp="1"/>
          </p:cNvSpPr>
          <p:nvPr>
            <p:ph idx="1"/>
          </p:nvPr>
        </p:nvSpPr>
        <p:spPr/>
        <p:txBody>
          <a:bodyPr>
            <a:normAutofit lnSpcReduction="10000"/>
          </a:bodyPr>
          <a:lstStyle/>
          <a:p>
            <a:pPr marL="0" indent="0">
              <a:buNone/>
            </a:pPr>
            <a:r>
              <a:rPr lang="en-GB" dirty="0"/>
              <a:t>Short extract (see notes for rest):</a:t>
            </a:r>
          </a:p>
          <a:p>
            <a:pPr marL="0" indent="0">
              <a:buNone/>
            </a:pPr>
            <a:r>
              <a:rPr lang="en-GB" dirty="0"/>
              <a:t>This is our world now... the world of the electron and the switch, the beauty of the baud.  We make use of a service already existing without paying for what could be dirt-cheap if it wasn't run by profiteering gluttons, and you call us criminals.  We explore... and you call us criminals.  We seek after knowledge... and you call us criminals.  We exist without skin </a:t>
            </a:r>
            <a:r>
              <a:rPr lang="en-GB" dirty="0" err="1"/>
              <a:t>color</a:t>
            </a:r>
            <a:r>
              <a:rPr lang="en-GB" dirty="0"/>
              <a:t>, without nationality, without religious bias... and you call us criminals.</a:t>
            </a:r>
          </a:p>
          <a:p>
            <a:pPr marL="0" indent="0">
              <a:buNone/>
            </a:pPr>
            <a:r>
              <a:rPr lang="en-GB" dirty="0"/>
              <a:t>You build atomic bombs, you wage wars, you murder, cheat, and lie to us and try to make us believe it's for our own good, yet we're the criminals.</a:t>
            </a:r>
          </a:p>
          <a:p>
            <a:pPr marL="0" indent="0">
              <a:buNone/>
            </a:pPr>
            <a:endParaRPr lang="en-GB" dirty="0"/>
          </a:p>
        </p:txBody>
      </p:sp>
    </p:spTree>
    <p:extLst>
      <p:ext uri="{BB962C8B-B14F-4D97-AF65-F5344CB8AC3E}">
        <p14:creationId xmlns:p14="http://schemas.microsoft.com/office/powerpoint/2010/main" val="2003253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FA1C25-F3A4-4BF6-9D59-CEAE0A5881A3}"/>
              </a:ext>
            </a:extLst>
          </p:cNvPr>
          <p:cNvSpPr>
            <a:spLocks noGrp="1"/>
          </p:cNvSpPr>
          <p:nvPr>
            <p:ph type="title"/>
          </p:nvPr>
        </p:nvSpPr>
        <p:spPr/>
        <p:txBody>
          <a:bodyPr/>
          <a:lstStyle/>
          <a:p>
            <a:r>
              <a:rPr lang="en-GB" dirty="0" err="1"/>
              <a:t>McCumber</a:t>
            </a:r>
            <a:r>
              <a:rPr lang="en-GB" dirty="0"/>
              <a:t> Cube</a:t>
            </a:r>
          </a:p>
        </p:txBody>
      </p:sp>
      <p:sp>
        <p:nvSpPr>
          <p:cNvPr id="5" name="Text Placeholder 4">
            <a:extLst>
              <a:ext uri="{FF2B5EF4-FFF2-40B4-BE49-F238E27FC236}">
                <a16:creationId xmlns:a16="http://schemas.microsoft.com/office/drawing/2014/main" id="{AFF60473-3323-4FF6-AF0F-C5EFFABB4DC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8747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err="1"/>
              <a:t>McCumber</a:t>
            </a:r>
            <a:r>
              <a:rPr lang="en-GB" dirty="0"/>
              <a:t> Cube</a:t>
            </a:r>
          </a:p>
        </p:txBody>
      </p:sp>
      <p:sp>
        <p:nvSpPr>
          <p:cNvPr id="4" name="Content Placeholder 3">
            <a:extLst>
              <a:ext uri="{FF2B5EF4-FFF2-40B4-BE49-F238E27FC236}">
                <a16:creationId xmlns:a16="http://schemas.microsoft.com/office/drawing/2014/main" id="{A951D074-B284-4AC1-AF97-8E19823B2197}"/>
              </a:ext>
            </a:extLst>
          </p:cNvPr>
          <p:cNvSpPr>
            <a:spLocks noGrp="1"/>
          </p:cNvSpPr>
          <p:nvPr>
            <p:ph sz="half" idx="1"/>
          </p:nvPr>
        </p:nvSpPr>
        <p:spPr/>
        <p:txBody>
          <a:bodyPr/>
          <a:lstStyle/>
          <a:p>
            <a:pPr marL="0" indent="0">
              <a:buNone/>
            </a:pPr>
            <a:r>
              <a:rPr lang="en-GB" dirty="0"/>
              <a:t>CIA: Confidentiality, Integrity, and Availability.</a:t>
            </a:r>
          </a:p>
          <a:p>
            <a:pPr marL="0" indent="0">
              <a:buNone/>
            </a:pPr>
            <a:endParaRPr lang="en-GB" dirty="0"/>
          </a:p>
          <a:p>
            <a:pPr marL="0" indent="0">
              <a:buNone/>
            </a:pPr>
            <a:r>
              <a:rPr lang="en-GB" dirty="0"/>
              <a:t>Asset state: where information is.</a:t>
            </a:r>
          </a:p>
          <a:p>
            <a:pPr marL="0" indent="0">
              <a:buNone/>
            </a:pPr>
            <a:endParaRPr lang="en-GB" dirty="0"/>
          </a:p>
          <a:p>
            <a:pPr marL="0" indent="0">
              <a:buNone/>
            </a:pPr>
            <a:r>
              <a:rPr lang="en-GB" dirty="0"/>
              <a:t>Safeguards: protections.</a:t>
            </a:r>
          </a:p>
        </p:txBody>
      </p:sp>
      <p:pic>
        <p:nvPicPr>
          <p:cNvPr id="7" name="Content Placeholder 6" descr="A close up of a piece of paper&#10;&#10;Description automatically generated">
            <a:extLst>
              <a:ext uri="{FF2B5EF4-FFF2-40B4-BE49-F238E27FC236}">
                <a16:creationId xmlns:a16="http://schemas.microsoft.com/office/drawing/2014/main" id="{6F0AAFAF-522C-479E-975E-CA1CFD1FAF23}"/>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49881" y="1825625"/>
            <a:ext cx="4026237" cy="4351338"/>
          </a:xfrm>
        </p:spPr>
      </p:pic>
      <p:sp>
        <p:nvSpPr>
          <p:cNvPr id="8" name="TextBox 7">
            <a:extLst>
              <a:ext uri="{FF2B5EF4-FFF2-40B4-BE49-F238E27FC236}">
                <a16:creationId xmlns:a16="http://schemas.microsoft.com/office/drawing/2014/main" id="{1EA9057F-C452-420D-BBA3-B626573F3A05}"/>
              </a:ext>
            </a:extLst>
          </p:cNvPr>
          <p:cNvSpPr txBox="1"/>
          <p:nvPr/>
        </p:nvSpPr>
        <p:spPr>
          <a:xfrm>
            <a:off x="6749881" y="6176963"/>
            <a:ext cx="4026237" cy="230832"/>
          </a:xfrm>
          <a:prstGeom prst="rect">
            <a:avLst/>
          </a:prstGeom>
          <a:noFill/>
        </p:spPr>
        <p:txBody>
          <a:bodyPr wrap="square" rtlCol="0">
            <a:spAutoFit/>
          </a:bodyPr>
          <a:lstStyle/>
          <a:p>
            <a:r>
              <a:rPr lang="en-GB" sz="900">
                <a:hlinkClick r:id="rId3" tooltip="https://technologyincontrol2.wordpress.com/2016/01/14/perfilado-de-activos-de-informacion/"/>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79836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67CD8841-FA24-4CF3-AB27-44C41B078E08}"/>
              </a:ext>
            </a:extLst>
          </p:cNvPr>
          <p:cNvSpPr>
            <a:spLocks noGrp="1"/>
          </p:cNvSpPr>
          <p:nvPr>
            <p:ph idx="1"/>
          </p:nvPr>
        </p:nvSpPr>
        <p:spPr/>
        <p:txBody>
          <a:bodyPr/>
          <a:lstStyle/>
          <a:p>
            <a:pPr marL="0" indent="0">
              <a:buNone/>
            </a:pPr>
            <a:r>
              <a:rPr lang="en-GB" dirty="0"/>
              <a:t>Roles.</a:t>
            </a:r>
          </a:p>
          <a:p>
            <a:pPr marL="0" indent="0">
              <a:buNone/>
            </a:pPr>
            <a:endParaRPr lang="en-GB" dirty="0"/>
          </a:p>
          <a:p>
            <a:pPr marL="0" indent="0">
              <a:buNone/>
            </a:pPr>
            <a:r>
              <a:rPr lang="en-GB" dirty="0"/>
              <a:t>Ethics.</a:t>
            </a:r>
          </a:p>
          <a:p>
            <a:pPr marL="0" indent="0">
              <a:buNone/>
            </a:pPr>
            <a:endParaRPr lang="en-GB" dirty="0"/>
          </a:p>
          <a:p>
            <a:pPr marL="0" indent="0">
              <a:buNone/>
            </a:pPr>
            <a:r>
              <a:rPr lang="en-GB" dirty="0" err="1"/>
              <a:t>McCumber</a:t>
            </a:r>
            <a:r>
              <a:rPr lang="en-GB" dirty="0"/>
              <a:t> Cube.</a:t>
            </a:r>
          </a:p>
          <a:p>
            <a:pPr marL="0" indent="0">
              <a:buNone/>
            </a:pPr>
            <a:endParaRPr lang="en-GB" dirty="0"/>
          </a:p>
          <a:p>
            <a:pPr marL="0" indent="0">
              <a:buNone/>
            </a:pPr>
            <a:r>
              <a:rPr lang="en-GB" dirty="0"/>
              <a:t>Attacks.</a:t>
            </a:r>
          </a:p>
        </p:txBody>
      </p:sp>
    </p:spTree>
    <p:extLst>
      <p:ext uri="{BB962C8B-B14F-4D97-AF65-F5344CB8AC3E}">
        <p14:creationId xmlns:p14="http://schemas.microsoft.com/office/powerpoint/2010/main" val="45338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Safeguards</a:t>
            </a:r>
          </a:p>
        </p:txBody>
      </p:sp>
      <p:sp>
        <p:nvSpPr>
          <p:cNvPr id="4" name="Content Placeholder 3">
            <a:extLst>
              <a:ext uri="{FF2B5EF4-FFF2-40B4-BE49-F238E27FC236}">
                <a16:creationId xmlns:a16="http://schemas.microsoft.com/office/drawing/2014/main" id="{B4B5C79F-2244-4B7E-AEBF-255850BE91B7}"/>
              </a:ext>
            </a:extLst>
          </p:cNvPr>
          <p:cNvSpPr>
            <a:spLocks noGrp="1"/>
          </p:cNvSpPr>
          <p:nvPr>
            <p:ph sz="half" idx="1"/>
          </p:nvPr>
        </p:nvSpPr>
        <p:spPr/>
        <p:txBody>
          <a:bodyPr>
            <a:normAutofit lnSpcReduction="10000"/>
          </a:bodyPr>
          <a:lstStyle/>
          <a:p>
            <a:pPr marL="0" indent="0">
              <a:buNone/>
            </a:pPr>
            <a:r>
              <a:rPr lang="en-GB" dirty="0"/>
              <a:t>Outside the scope of the module.</a:t>
            </a:r>
          </a:p>
          <a:p>
            <a:pPr marL="0" indent="0">
              <a:buNone/>
            </a:pPr>
            <a:endParaRPr lang="en-GB" dirty="0"/>
          </a:p>
          <a:p>
            <a:pPr marL="0" indent="0">
              <a:buNone/>
            </a:pPr>
            <a:r>
              <a:rPr lang="en-GB" dirty="0"/>
              <a:t>Policy and practices: controls an organisation puts in place.</a:t>
            </a:r>
          </a:p>
          <a:p>
            <a:pPr marL="0" indent="0">
              <a:buNone/>
            </a:pPr>
            <a:endParaRPr lang="en-GB" dirty="0"/>
          </a:p>
          <a:p>
            <a:pPr marL="0" indent="0">
              <a:buNone/>
            </a:pPr>
            <a:r>
              <a:rPr lang="en-GB" dirty="0"/>
              <a:t>Human factors: for example training.</a:t>
            </a:r>
          </a:p>
          <a:p>
            <a:pPr marL="0" indent="0">
              <a:buNone/>
            </a:pPr>
            <a:endParaRPr lang="en-GB" dirty="0"/>
          </a:p>
          <a:p>
            <a:pPr marL="0" indent="0">
              <a:buNone/>
            </a:pPr>
            <a:r>
              <a:rPr lang="en-GB" dirty="0"/>
              <a:t>Technology: software and hardware solutions.</a:t>
            </a:r>
          </a:p>
        </p:txBody>
      </p:sp>
      <p:pic>
        <p:nvPicPr>
          <p:cNvPr id="7" name="Content Placeholder 6" descr="A close up of a box&#10;&#10;Description automatically generated">
            <a:extLst>
              <a:ext uri="{FF2B5EF4-FFF2-40B4-BE49-F238E27FC236}">
                <a16:creationId xmlns:a16="http://schemas.microsoft.com/office/drawing/2014/main" id="{D790F702-5BA1-4F6F-BD4A-CAF49F53277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67537" y="2205831"/>
            <a:ext cx="3590925" cy="3590925"/>
          </a:xfrm>
        </p:spPr>
      </p:pic>
      <p:sp>
        <p:nvSpPr>
          <p:cNvPr id="8" name="TextBox 7">
            <a:extLst>
              <a:ext uri="{FF2B5EF4-FFF2-40B4-BE49-F238E27FC236}">
                <a16:creationId xmlns:a16="http://schemas.microsoft.com/office/drawing/2014/main" id="{D74D7164-2B01-4486-885F-CB7347188D57}"/>
              </a:ext>
            </a:extLst>
          </p:cNvPr>
          <p:cNvSpPr txBox="1"/>
          <p:nvPr/>
        </p:nvSpPr>
        <p:spPr>
          <a:xfrm>
            <a:off x="6967537" y="5796756"/>
            <a:ext cx="3590925" cy="230832"/>
          </a:xfrm>
          <a:prstGeom prst="rect">
            <a:avLst/>
          </a:prstGeom>
          <a:noFill/>
        </p:spPr>
        <p:txBody>
          <a:bodyPr wrap="square" rtlCol="0">
            <a:spAutoFit/>
          </a:bodyPr>
          <a:lstStyle/>
          <a:p>
            <a:r>
              <a:rPr lang="en-GB" sz="900">
                <a:hlinkClick r:id="rId3" tooltip="http://wildhackershow.blogspot.com/2012/12/why-antivirus-and-firewalls-are.html"/>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3139505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Confidentiality, Integrity, and Availability</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lstStyle/>
          <a:p>
            <a:pPr marL="0" indent="0">
              <a:buNone/>
            </a:pPr>
            <a:r>
              <a:rPr lang="en-GB" dirty="0"/>
              <a:t>Confidentiality is the assurance that our systems keep user's data private.</a:t>
            </a:r>
          </a:p>
          <a:p>
            <a:pPr marL="0" indent="0">
              <a:buNone/>
            </a:pPr>
            <a:endParaRPr lang="en-GB" dirty="0"/>
          </a:p>
          <a:p>
            <a:pPr marL="0" indent="0">
              <a:buNone/>
            </a:pPr>
            <a:r>
              <a:rPr lang="en-GB" dirty="0"/>
              <a:t>Integrity is the assurance that a system preserves data.</a:t>
            </a:r>
          </a:p>
          <a:p>
            <a:pPr marL="0" indent="0">
              <a:buNone/>
            </a:pPr>
            <a:endParaRPr lang="en-GB" dirty="0"/>
          </a:p>
          <a:p>
            <a:pPr marL="0" indent="0">
              <a:buNone/>
            </a:pPr>
            <a:r>
              <a:rPr lang="en-GB" dirty="0"/>
              <a:t>Availability is the assurance that users can access resources.</a:t>
            </a:r>
          </a:p>
        </p:txBody>
      </p:sp>
    </p:spTree>
    <p:extLst>
      <p:ext uri="{BB962C8B-B14F-4D97-AF65-F5344CB8AC3E}">
        <p14:creationId xmlns:p14="http://schemas.microsoft.com/office/powerpoint/2010/main" val="10775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Asset State</a:t>
            </a:r>
          </a:p>
        </p:txBody>
      </p:sp>
      <p:sp>
        <p:nvSpPr>
          <p:cNvPr id="3" name="Content Placeholder 2">
            <a:extLst>
              <a:ext uri="{FF2B5EF4-FFF2-40B4-BE49-F238E27FC236}">
                <a16:creationId xmlns:a16="http://schemas.microsoft.com/office/drawing/2014/main" id="{6A78407A-20DA-4410-9BEA-1C791CFAE62B}"/>
              </a:ext>
            </a:extLst>
          </p:cNvPr>
          <p:cNvSpPr>
            <a:spLocks noGrp="1"/>
          </p:cNvSpPr>
          <p:nvPr>
            <p:ph idx="1"/>
          </p:nvPr>
        </p:nvSpPr>
        <p:spPr/>
        <p:txBody>
          <a:bodyPr>
            <a:normAutofit lnSpcReduction="10000"/>
          </a:bodyPr>
          <a:lstStyle/>
          <a:p>
            <a:pPr marL="0" indent="0">
              <a:buNone/>
            </a:pPr>
            <a:r>
              <a:rPr lang="en-GB" dirty="0"/>
              <a:t>Storage is Data at Rest.  Data in a hard drive, memory, or an external device (e.g., SD card) is at rest.  Stored data usually is easiest to protect but is usually the most valuable.</a:t>
            </a:r>
          </a:p>
          <a:p>
            <a:pPr marL="0" indent="0">
              <a:buNone/>
            </a:pPr>
            <a:endParaRPr lang="en-GB" dirty="0"/>
          </a:p>
          <a:p>
            <a:pPr marL="0" indent="0">
              <a:buNone/>
            </a:pPr>
            <a:r>
              <a:rPr lang="en-GB" dirty="0"/>
              <a:t>Transmission is when a system moves data from one location to another. Network security targets this state.</a:t>
            </a:r>
          </a:p>
          <a:p>
            <a:pPr marL="0" indent="0">
              <a:buNone/>
            </a:pPr>
            <a:endParaRPr lang="en-GB" dirty="0"/>
          </a:p>
          <a:p>
            <a:pPr marL="0" indent="0">
              <a:buNone/>
            </a:pPr>
            <a:r>
              <a:rPr lang="en-GB" dirty="0"/>
              <a:t>The processing state occurs when data is in use.  Most vulnerabilities occur in this state as a program is working on the data and is therefore open to modification and access.</a:t>
            </a:r>
          </a:p>
        </p:txBody>
      </p:sp>
    </p:spTree>
    <p:extLst>
      <p:ext uri="{BB962C8B-B14F-4D97-AF65-F5344CB8AC3E}">
        <p14:creationId xmlns:p14="http://schemas.microsoft.com/office/powerpoint/2010/main" val="69429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731A45-E614-426E-998B-9C08DC8B9348}"/>
              </a:ext>
            </a:extLst>
          </p:cNvPr>
          <p:cNvSpPr>
            <a:spLocks noGrp="1"/>
          </p:cNvSpPr>
          <p:nvPr>
            <p:ph type="title"/>
          </p:nvPr>
        </p:nvSpPr>
        <p:spPr/>
        <p:txBody>
          <a:bodyPr/>
          <a:lstStyle/>
          <a:p>
            <a:r>
              <a:rPr lang="en-GB" dirty="0"/>
              <a:t>Attacks</a:t>
            </a:r>
          </a:p>
        </p:txBody>
      </p:sp>
      <p:sp>
        <p:nvSpPr>
          <p:cNvPr id="5" name="Text Placeholder 4">
            <a:extLst>
              <a:ext uri="{FF2B5EF4-FFF2-40B4-BE49-F238E27FC236}">
                <a16:creationId xmlns:a16="http://schemas.microsoft.com/office/drawing/2014/main" id="{B3A141F5-7CBE-4AE9-8808-817A8A4C69B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87957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Some Terminology</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normAutofit fontScale="92500" lnSpcReduction="20000"/>
          </a:bodyPr>
          <a:lstStyle/>
          <a:p>
            <a:pPr marL="0" indent="0">
              <a:buNone/>
            </a:pPr>
            <a:r>
              <a:rPr lang="en-GB" b="1" dirty="0"/>
              <a:t>Asset</a:t>
            </a:r>
            <a:r>
              <a:rPr lang="en-GB" dirty="0"/>
              <a:t>: something of value that a defender wishes to protect, e.g., passwords, bandwidth, CPU use, reputation, or simple credit card information.</a:t>
            </a:r>
          </a:p>
          <a:p>
            <a:pPr marL="0" indent="0">
              <a:buNone/>
            </a:pPr>
            <a:r>
              <a:rPr lang="en-GB" b="1" dirty="0"/>
              <a:t>Threat</a:t>
            </a:r>
            <a:r>
              <a:rPr lang="en-GB" dirty="0"/>
              <a:t>: a potential event causing an asset to lose value or an attacker taking possession of the data, e.g., transfer of ownership, destruction, disclosure, or corruption.</a:t>
            </a:r>
          </a:p>
          <a:p>
            <a:pPr marL="0" indent="0">
              <a:buNone/>
            </a:pPr>
            <a:r>
              <a:rPr lang="en-GB" b="1" dirty="0"/>
              <a:t>Vulnerability</a:t>
            </a:r>
            <a:r>
              <a:rPr lang="en-GB" dirty="0"/>
              <a:t>: a weakness in a system allowing a threat to occur.  A white hat's role is to minimise vulnerabilities.</a:t>
            </a:r>
          </a:p>
          <a:p>
            <a:pPr marL="0" indent="0">
              <a:buNone/>
            </a:pPr>
            <a:r>
              <a:rPr lang="en-GB" b="1" dirty="0"/>
              <a:t>Risk</a:t>
            </a:r>
            <a:r>
              <a:rPr lang="en-GB" dirty="0"/>
              <a:t>: a vulnerability paired with a threat, meaning a comprise exists with insufficient protection leading to a possible attack.</a:t>
            </a:r>
          </a:p>
          <a:p>
            <a:pPr marL="0" indent="0">
              <a:buNone/>
            </a:pPr>
            <a:r>
              <a:rPr lang="en-GB" b="1" dirty="0"/>
              <a:t>Attack</a:t>
            </a:r>
            <a:r>
              <a:rPr lang="en-GB" dirty="0"/>
              <a:t>: a realised risk when an attacker performs an exploit.</a:t>
            </a:r>
          </a:p>
          <a:p>
            <a:pPr marL="0" indent="0">
              <a:buNone/>
            </a:pPr>
            <a:r>
              <a:rPr lang="en-GB" b="1" dirty="0"/>
              <a:t>Mitigation</a:t>
            </a:r>
            <a:r>
              <a:rPr lang="en-GB" dirty="0"/>
              <a:t>: the process of reducing risks be either reducing vulnerabilities or devaluing assets.</a:t>
            </a:r>
          </a:p>
        </p:txBody>
      </p:sp>
    </p:spTree>
    <p:extLst>
      <p:ext uri="{BB962C8B-B14F-4D97-AF65-F5344CB8AC3E}">
        <p14:creationId xmlns:p14="http://schemas.microsoft.com/office/powerpoint/2010/main" val="219423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Attack Vector</a:t>
            </a:r>
          </a:p>
        </p:txBody>
      </p:sp>
      <p:sp>
        <p:nvSpPr>
          <p:cNvPr id="3" name="Content Placeholder 2">
            <a:extLst>
              <a:ext uri="{FF2B5EF4-FFF2-40B4-BE49-F238E27FC236}">
                <a16:creationId xmlns:a16="http://schemas.microsoft.com/office/drawing/2014/main" id="{6A78407A-20DA-4410-9BEA-1C791CFAE62B}"/>
              </a:ext>
            </a:extLst>
          </p:cNvPr>
          <p:cNvSpPr>
            <a:spLocks noGrp="1"/>
          </p:cNvSpPr>
          <p:nvPr>
            <p:ph idx="1"/>
          </p:nvPr>
        </p:nvSpPr>
        <p:spPr/>
        <p:txBody>
          <a:bodyPr>
            <a:normAutofit fontScale="92500" lnSpcReduction="20000"/>
          </a:bodyPr>
          <a:lstStyle/>
          <a:p>
            <a:pPr marL="0" indent="0">
              <a:buNone/>
            </a:pPr>
            <a:r>
              <a:rPr lang="en-GB" dirty="0"/>
              <a:t>Path an attacker takes to access an asset.  Software engineers must understand attack vectors and mitigate against them.</a:t>
            </a:r>
          </a:p>
          <a:p>
            <a:pPr marL="0" indent="0">
              <a:buNone/>
            </a:pPr>
            <a:endParaRPr lang="en-GB" dirty="0"/>
          </a:p>
          <a:p>
            <a:pPr marL="0" indent="0">
              <a:buNone/>
            </a:pPr>
            <a:r>
              <a:rPr lang="en-GB" b="1" dirty="0"/>
              <a:t>Scenario</a:t>
            </a:r>
            <a:r>
              <a:rPr lang="en-GB" dirty="0"/>
              <a:t>: a malicious student wishes to change their grade on the records system.</a:t>
            </a:r>
          </a:p>
          <a:p>
            <a:pPr marL="0" indent="0">
              <a:buNone/>
            </a:pPr>
            <a:r>
              <a:rPr lang="en-GB" b="1" dirty="0"/>
              <a:t>Asset</a:t>
            </a:r>
            <a:r>
              <a:rPr lang="en-GB" dirty="0"/>
              <a:t>: the grade.</a:t>
            </a:r>
          </a:p>
          <a:p>
            <a:pPr marL="0" indent="0">
              <a:buNone/>
            </a:pPr>
            <a:r>
              <a:rPr lang="en-GB" b="1" dirty="0"/>
              <a:t>Threat</a:t>
            </a:r>
            <a:r>
              <a:rPr lang="en-GB" dirty="0"/>
              <a:t>: damage the integrity of the grade by altering it.</a:t>
            </a:r>
          </a:p>
          <a:p>
            <a:pPr marL="0" indent="0">
              <a:buNone/>
            </a:pPr>
            <a:r>
              <a:rPr lang="en-GB" b="1" dirty="0"/>
              <a:t>Vulnerability</a:t>
            </a:r>
            <a:r>
              <a:rPr lang="en-GB" dirty="0"/>
              <a:t>: for example, an administrator could have an unsafe password written on a piece of paper.</a:t>
            </a:r>
          </a:p>
          <a:p>
            <a:pPr marL="0" indent="0">
              <a:buNone/>
            </a:pPr>
            <a:r>
              <a:rPr lang="en-GB" b="1" dirty="0"/>
              <a:t>Risk</a:t>
            </a:r>
            <a:r>
              <a:rPr lang="en-GB" dirty="0"/>
              <a:t>: the student obtains the password, logs in as the administrator, and changes the grade.</a:t>
            </a:r>
          </a:p>
          <a:p>
            <a:pPr marL="0" indent="0">
              <a:buNone/>
            </a:pPr>
            <a:r>
              <a:rPr lang="en-GB" b="1" dirty="0"/>
              <a:t>Mitigation</a:t>
            </a:r>
            <a:r>
              <a:rPr lang="en-GB" dirty="0"/>
              <a:t>: a policy that no passwords are written down.</a:t>
            </a:r>
          </a:p>
        </p:txBody>
      </p:sp>
    </p:spTree>
    <p:extLst>
      <p:ext uri="{BB962C8B-B14F-4D97-AF65-F5344CB8AC3E}">
        <p14:creationId xmlns:p14="http://schemas.microsoft.com/office/powerpoint/2010/main" val="924946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Threat Modelling</a:t>
            </a:r>
          </a:p>
        </p:txBody>
      </p:sp>
      <p:sp>
        <p:nvSpPr>
          <p:cNvPr id="3" name="Content Placeholder 2">
            <a:extLst>
              <a:ext uri="{FF2B5EF4-FFF2-40B4-BE49-F238E27FC236}">
                <a16:creationId xmlns:a16="http://schemas.microsoft.com/office/drawing/2014/main" id="{67CD8841-FA24-4CF3-AB27-44C41B078E08}"/>
              </a:ext>
            </a:extLst>
          </p:cNvPr>
          <p:cNvSpPr>
            <a:spLocks noGrp="1"/>
          </p:cNvSpPr>
          <p:nvPr>
            <p:ph idx="1"/>
          </p:nvPr>
        </p:nvSpPr>
        <p:spPr/>
        <p:txBody>
          <a:bodyPr>
            <a:normAutofit lnSpcReduction="10000"/>
          </a:bodyPr>
          <a:lstStyle/>
          <a:p>
            <a:pPr marL="0" indent="0">
              <a:buNone/>
            </a:pPr>
            <a:r>
              <a:rPr lang="en-GB" dirty="0"/>
              <a:t>Threats are the starting point.</a:t>
            </a:r>
          </a:p>
          <a:p>
            <a:pPr marL="0" indent="0">
              <a:buNone/>
            </a:pPr>
            <a:endParaRPr lang="en-GB" dirty="0"/>
          </a:p>
          <a:p>
            <a:pPr marL="0" indent="0">
              <a:buNone/>
            </a:pPr>
            <a:r>
              <a:rPr lang="en-GB" dirty="0"/>
              <a:t>Threat modelling is the process of analysing a system for vulnerabilities.</a:t>
            </a:r>
          </a:p>
          <a:p>
            <a:pPr marL="0" indent="0">
              <a:buNone/>
            </a:pPr>
            <a:endParaRPr lang="en-GB" dirty="0"/>
          </a:p>
          <a:p>
            <a:pPr marL="0" indent="0">
              <a:buNone/>
            </a:pPr>
            <a:r>
              <a:rPr lang="en-GB" dirty="0"/>
              <a:t>Best done during specification and design work.</a:t>
            </a:r>
          </a:p>
          <a:p>
            <a:pPr marL="0" indent="0">
              <a:buNone/>
            </a:pPr>
            <a:endParaRPr lang="en-GB" dirty="0"/>
          </a:p>
          <a:p>
            <a:pPr marL="0" indent="0">
              <a:buNone/>
            </a:pPr>
            <a:r>
              <a:rPr lang="en-GB" dirty="0"/>
              <a:t>Agile:</a:t>
            </a:r>
          </a:p>
          <a:p>
            <a:pPr lvl="1"/>
            <a:r>
              <a:rPr lang="en-GB" dirty="0"/>
              <a:t>Add user stories.</a:t>
            </a:r>
          </a:p>
          <a:p>
            <a:pPr lvl="1"/>
            <a:r>
              <a:rPr lang="en-GB" dirty="0"/>
              <a:t>Add tests.</a:t>
            </a:r>
          </a:p>
          <a:p>
            <a:pPr lvl="1"/>
            <a:r>
              <a:rPr lang="en-GB" dirty="0"/>
              <a:t>Dedicate Sprints to improving security.</a:t>
            </a:r>
          </a:p>
        </p:txBody>
      </p:sp>
    </p:spTree>
    <p:extLst>
      <p:ext uri="{BB962C8B-B14F-4D97-AF65-F5344CB8AC3E}">
        <p14:creationId xmlns:p14="http://schemas.microsoft.com/office/powerpoint/2010/main" val="332446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Disclosure, Alteration, and Denial</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lstStyle/>
          <a:p>
            <a:pPr marL="0" indent="0">
              <a:buNone/>
            </a:pPr>
            <a:r>
              <a:rPr lang="en-GB" dirty="0"/>
              <a:t>Disclosure attacks are attacks on confidentiality.  If an asset is viewed contrary to the wish of the owner, then a confidentiality breach or disclosure attach has occurred.</a:t>
            </a:r>
          </a:p>
          <a:p>
            <a:pPr marL="0" indent="0">
              <a:buNone/>
            </a:pPr>
            <a:r>
              <a:rPr lang="en-GB" dirty="0"/>
              <a:t>Alteration attacks are attacks on integrity.  When an attacker makes unauthorised changes to a user's data, they have compromised system integrity and performed an alteration attack.</a:t>
            </a:r>
          </a:p>
          <a:p>
            <a:pPr marL="0" indent="0">
              <a:buNone/>
            </a:pPr>
            <a:r>
              <a:rPr lang="en-GB" dirty="0"/>
              <a:t>Denial attacks are attacks on availability.  Denial of service attacks disrupts the user's access to systems, impacting the availability of that system.</a:t>
            </a:r>
          </a:p>
        </p:txBody>
      </p:sp>
    </p:spTree>
    <p:extLst>
      <p:ext uri="{BB962C8B-B14F-4D97-AF65-F5344CB8AC3E}">
        <p14:creationId xmlns:p14="http://schemas.microsoft.com/office/powerpoint/2010/main" val="2217806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6A78407A-20DA-4410-9BEA-1C791CFAE62B}"/>
              </a:ext>
            </a:extLst>
          </p:cNvPr>
          <p:cNvSpPr>
            <a:spLocks noGrp="1"/>
          </p:cNvSpPr>
          <p:nvPr>
            <p:ph idx="1"/>
          </p:nvPr>
        </p:nvSpPr>
        <p:spPr/>
        <p:txBody>
          <a:bodyPr>
            <a:normAutofit lnSpcReduction="10000"/>
          </a:bodyPr>
          <a:lstStyle/>
          <a:p>
            <a:pPr marL="0" indent="0">
              <a:buNone/>
            </a:pPr>
            <a:r>
              <a:rPr lang="en-GB" dirty="0"/>
              <a:t>Spoofing is pretending to be someone else, such as using another person's login details.</a:t>
            </a:r>
          </a:p>
          <a:p>
            <a:pPr marL="0" indent="0">
              <a:buNone/>
            </a:pPr>
            <a:r>
              <a:rPr lang="en-GB" dirty="0"/>
              <a:t>Tampering involves changing data in some manner such as deleting or modifying data.</a:t>
            </a:r>
          </a:p>
          <a:p>
            <a:pPr marL="0" indent="0">
              <a:buNone/>
            </a:pPr>
            <a:r>
              <a:rPr lang="en-GB" dirty="0"/>
              <a:t>Repudiation is disavowing an action or put simply hiding your tracks.</a:t>
            </a:r>
          </a:p>
          <a:p>
            <a:pPr marL="0" indent="0">
              <a:buNone/>
            </a:pPr>
            <a:r>
              <a:rPr lang="en-GB" dirty="0"/>
              <a:t>Information disclosure is the exposure of a user's confidential data against their wishes. </a:t>
            </a:r>
          </a:p>
          <a:p>
            <a:pPr marL="0" indent="0">
              <a:buNone/>
            </a:pPr>
            <a:r>
              <a:rPr lang="en-GB" dirty="0"/>
              <a:t>Denial of Service (DoS) attacks target service availability.</a:t>
            </a:r>
          </a:p>
          <a:p>
            <a:pPr marL="0" indent="0">
              <a:buNone/>
            </a:pPr>
            <a:r>
              <a:rPr lang="en-GB" dirty="0"/>
              <a:t>Elevation of privilege is finding a method of performing tasks the attacker is not authorised to do.</a:t>
            </a:r>
          </a:p>
        </p:txBody>
      </p:sp>
    </p:spTree>
    <p:extLst>
      <p:ext uri="{BB962C8B-B14F-4D97-AF65-F5344CB8AC3E}">
        <p14:creationId xmlns:p14="http://schemas.microsoft.com/office/powerpoint/2010/main" val="154466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5C932-5E97-4B3F-8696-C877A3197D20}"/>
              </a:ext>
            </a:extLst>
          </p:cNvPr>
          <p:cNvSpPr>
            <a:spLocks noGrp="1"/>
          </p:cNvSpPr>
          <p:nvPr>
            <p:ph type="title"/>
          </p:nvPr>
        </p:nvSpPr>
        <p:spPr/>
        <p:txBody>
          <a:bodyPr/>
          <a:lstStyle/>
          <a:p>
            <a:r>
              <a:rPr lang="en-GB" dirty="0"/>
              <a:t>Summary</a:t>
            </a:r>
          </a:p>
        </p:txBody>
      </p:sp>
      <p:sp>
        <p:nvSpPr>
          <p:cNvPr id="5" name="Text Placeholder 4">
            <a:extLst>
              <a:ext uri="{FF2B5EF4-FFF2-40B4-BE49-F238E27FC236}">
                <a16:creationId xmlns:a16="http://schemas.microsoft.com/office/drawing/2014/main" id="{7E7401FD-06B1-439C-87B9-E4AD5897CFB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46563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What is Computer Security?</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normAutofit lnSpcReduction="10000"/>
          </a:bodyPr>
          <a:lstStyle/>
          <a:p>
            <a:pPr marL="0" indent="0">
              <a:buNone/>
            </a:pPr>
            <a:r>
              <a:rPr lang="en-GB" dirty="0"/>
              <a:t>From Wikipedia:</a:t>
            </a:r>
          </a:p>
          <a:p>
            <a:pPr marL="0" indent="0">
              <a:buNone/>
            </a:pPr>
            <a:r>
              <a:rPr lang="en-GB" i="1" dirty="0"/>
              <a:t>Computer security, cybersecurity or information technology security (IT security) is the protection of computer systems from theft or damage to their hardware, software or electronic data, as well as from disruption or misdirection of the services they provide.</a:t>
            </a:r>
          </a:p>
          <a:p>
            <a:pPr marL="0" indent="0">
              <a:buNone/>
            </a:pPr>
            <a:endParaRPr lang="en-GB" dirty="0"/>
          </a:p>
          <a:p>
            <a:pPr marL="0" indent="0">
              <a:buNone/>
            </a:pPr>
            <a:r>
              <a:rPr lang="en-GB" dirty="0"/>
              <a:t>From Security for Software Engineers:</a:t>
            </a:r>
          </a:p>
          <a:p>
            <a:pPr marL="0" indent="0">
              <a:buNone/>
            </a:pPr>
            <a:r>
              <a:rPr lang="en-GB" i="1" dirty="0"/>
              <a:t>Computer security can be defined as </a:t>
            </a:r>
            <a:r>
              <a:rPr lang="en-GB" b="1" i="1" dirty="0"/>
              <a:t>providing confidentiality, integrity, and availability (C.I.A.) assurances</a:t>
            </a:r>
            <a:r>
              <a:rPr lang="en-GB" i="1" dirty="0"/>
              <a:t> to users or clients of information systems.</a:t>
            </a:r>
          </a:p>
        </p:txBody>
      </p:sp>
    </p:spTree>
    <p:extLst>
      <p:ext uri="{BB962C8B-B14F-4D97-AF65-F5344CB8AC3E}">
        <p14:creationId xmlns:p14="http://schemas.microsoft.com/office/powerpoint/2010/main" val="2743938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D55-7A7C-4322-B4AB-9D164AD195EE}"/>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CFB62B09-6FEB-4E02-871B-74688A0F7CDD}"/>
              </a:ext>
            </a:extLst>
          </p:cNvPr>
          <p:cNvSpPr>
            <a:spLocks noGrp="1"/>
          </p:cNvSpPr>
          <p:nvPr>
            <p:ph idx="1"/>
          </p:nvPr>
        </p:nvSpPr>
        <p:spPr/>
        <p:txBody>
          <a:bodyPr/>
          <a:lstStyle/>
          <a:p>
            <a:pPr marL="0" indent="0">
              <a:buNone/>
            </a:pPr>
            <a:r>
              <a:rPr lang="en-GB" dirty="0"/>
              <a:t>Defined the roles in computer security, looking at users, black hats, and white hats.</a:t>
            </a:r>
          </a:p>
          <a:p>
            <a:pPr marL="0" indent="0">
              <a:buNone/>
            </a:pPr>
            <a:r>
              <a:rPr lang="en-GB" dirty="0"/>
              <a:t>Described the ethics of white hats, presenting the (ISC)</a:t>
            </a:r>
            <a:r>
              <a:rPr lang="en-GB" baseline="30000" dirty="0"/>
              <a:t>2</a:t>
            </a:r>
            <a:r>
              <a:rPr lang="en-GB" dirty="0"/>
              <a:t> Code of Ethics.</a:t>
            </a:r>
          </a:p>
          <a:p>
            <a:pPr marL="0" indent="0">
              <a:buNone/>
            </a:pPr>
            <a:r>
              <a:rPr lang="en-GB" dirty="0"/>
              <a:t>Defined the terms in the </a:t>
            </a:r>
            <a:r>
              <a:rPr lang="en-GB" dirty="0" err="1"/>
              <a:t>McCumber</a:t>
            </a:r>
            <a:r>
              <a:rPr lang="en-GB" dirty="0"/>
              <a:t> Cube including CIA, asset state, and safeguards.</a:t>
            </a:r>
          </a:p>
          <a:p>
            <a:pPr marL="0" indent="0">
              <a:buNone/>
            </a:pPr>
            <a:r>
              <a:rPr lang="en-GB" dirty="0"/>
              <a:t>Described computer security attacks and related terminology, such as STRIDE.</a:t>
            </a:r>
          </a:p>
        </p:txBody>
      </p:sp>
    </p:spTree>
    <p:extLst>
      <p:ext uri="{BB962C8B-B14F-4D97-AF65-F5344CB8AC3E}">
        <p14:creationId xmlns:p14="http://schemas.microsoft.com/office/powerpoint/2010/main" val="2121875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Recommended Reading</a:t>
            </a:r>
          </a:p>
        </p:txBody>
      </p:sp>
      <p:sp>
        <p:nvSpPr>
          <p:cNvPr id="4" name="Content Placeholder 3">
            <a:extLst>
              <a:ext uri="{FF2B5EF4-FFF2-40B4-BE49-F238E27FC236}">
                <a16:creationId xmlns:a16="http://schemas.microsoft.com/office/drawing/2014/main" id="{F7BEF0CA-8852-4A1C-8BDE-F2F83DBEA0F9}"/>
              </a:ext>
            </a:extLst>
          </p:cNvPr>
          <p:cNvSpPr>
            <a:spLocks noGrp="1"/>
          </p:cNvSpPr>
          <p:nvPr>
            <p:ph sz="half" idx="1"/>
          </p:nvPr>
        </p:nvSpPr>
        <p:spPr/>
        <p:txBody>
          <a:bodyPr/>
          <a:lstStyle/>
          <a:p>
            <a:pPr marL="0" indent="0">
              <a:buNone/>
            </a:pPr>
            <a:r>
              <a:rPr lang="en-GB" dirty="0"/>
              <a:t>Security for Software Engineers by James Helfrich provides further depth to the areas we have covered in this lecture.</a:t>
            </a:r>
          </a:p>
        </p:txBody>
      </p:sp>
      <p:pic>
        <p:nvPicPr>
          <p:cNvPr id="1026" name="Picture 2" descr="Image result for security for software engineers">
            <a:extLst>
              <a:ext uri="{FF2B5EF4-FFF2-40B4-BE49-F238E27FC236}">
                <a16:creationId xmlns:a16="http://schemas.microsoft.com/office/drawing/2014/main" id="{EF7F6BEF-DB6E-4C1D-A71B-E2A914F8882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43787" y="1825027"/>
            <a:ext cx="3271838" cy="4345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5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DE775D-4AEB-476F-BE5F-4D2871E3A911}"/>
              </a:ext>
            </a:extLst>
          </p:cNvPr>
          <p:cNvSpPr>
            <a:spLocks noGrp="1"/>
          </p:cNvSpPr>
          <p:nvPr>
            <p:ph type="title"/>
          </p:nvPr>
        </p:nvSpPr>
        <p:spPr/>
        <p:txBody>
          <a:bodyPr/>
          <a:lstStyle/>
          <a:p>
            <a:r>
              <a:rPr lang="en-GB" dirty="0"/>
              <a:t>Roles</a:t>
            </a:r>
          </a:p>
        </p:txBody>
      </p:sp>
      <p:sp>
        <p:nvSpPr>
          <p:cNvPr id="5" name="Text Placeholder 4">
            <a:extLst>
              <a:ext uri="{FF2B5EF4-FFF2-40B4-BE49-F238E27FC236}">
                <a16:creationId xmlns:a16="http://schemas.microsoft.com/office/drawing/2014/main" id="{44AF78C6-32DA-4BC7-A64E-F9F07E6DB59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39675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Two Main Roles</a:t>
            </a:r>
          </a:p>
        </p:txBody>
      </p:sp>
      <p:sp>
        <p:nvSpPr>
          <p:cNvPr id="3" name="Content Placeholder 2">
            <a:extLst>
              <a:ext uri="{FF2B5EF4-FFF2-40B4-BE49-F238E27FC236}">
                <a16:creationId xmlns:a16="http://schemas.microsoft.com/office/drawing/2014/main" id="{67CD8841-FA24-4CF3-AB27-44C41B078E08}"/>
              </a:ext>
            </a:extLst>
          </p:cNvPr>
          <p:cNvSpPr>
            <a:spLocks noGrp="1"/>
          </p:cNvSpPr>
          <p:nvPr>
            <p:ph idx="1"/>
          </p:nvPr>
        </p:nvSpPr>
        <p:spPr/>
        <p:txBody>
          <a:bodyPr/>
          <a:lstStyle/>
          <a:p>
            <a:pPr marL="0" indent="0">
              <a:buNone/>
            </a:pPr>
            <a:r>
              <a:rPr lang="en-GB" dirty="0"/>
              <a:t>Users:</a:t>
            </a:r>
          </a:p>
          <a:p>
            <a:pPr marL="0" indent="0">
              <a:buNone/>
            </a:pPr>
            <a:r>
              <a:rPr lang="en-GB" dirty="0"/>
              <a:t>The aim is to defend users of IT systems from attacks.  Computer security is therefore defined in terms of user needs and not the attack or technology.</a:t>
            </a:r>
          </a:p>
          <a:p>
            <a:pPr marL="0" indent="0">
              <a:buNone/>
            </a:pPr>
            <a:endParaRPr lang="en-GB" dirty="0"/>
          </a:p>
          <a:p>
            <a:pPr marL="0" indent="0">
              <a:buNone/>
            </a:pPr>
            <a:r>
              <a:rPr lang="en-GB" dirty="0"/>
              <a:t>“Hackers”:</a:t>
            </a:r>
          </a:p>
          <a:p>
            <a:pPr lvl="1"/>
            <a:r>
              <a:rPr lang="en-GB" dirty="0"/>
              <a:t>Blacks hats – the bad guys.</a:t>
            </a:r>
          </a:p>
          <a:p>
            <a:pPr lvl="1"/>
            <a:r>
              <a:rPr lang="en-GB" dirty="0"/>
              <a:t>White hats – the good guys</a:t>
            </a:r>
          </a:p>
        </p:txBody>
      </p:sp>
    </p:spTree>
    <p:extLst>
      <p:ext uri="{BB962C8B-B14F-4D97-AF65-F5344CB8AC3E}">
        <p14:creationId xmlns:p14="http://schemas.microsoft.com/office/powerpoint/2010/main" val="250994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B6C417-A29A-499C-82AF-92CE1638B697}"/>
              </a:ext>
            </a:extLst>
          </p:cNvPr>
          <p:cNvSpPr>
            <a:spLocks noGrp="1"/>
          </p:cNvSpPr>
          <p:nvPr>
            <p:ph type="title"/>
          </p:nvPr>
        </p:nvSpPr>
        <p:spPr/>
        <p:txBody>
          <a:bodyPr/>
          <a:lstStyle/>
          <a:p>
            <a:r>
              <a:rPr lang="en-GB" dirty="0"/>
              <a:t>Black Hats</a:t>
            </a:r>
          </a:p>
        </p:txBody>
      </p:sp>
      <p:sp>
        <p:nvSpPr>
          <p:cNvPr id="5" name="Content Placeholder 4">
            <a:extLst>
              <a:ext uri="{FF2B5EF4-FFF2-40B4-BE49-F238E27FC236}">
                <a16:creationId xmlns:a16="http://schemas.microsoft.com/office/drawing/2014/main" id="{895B7EC2-5E84-4BA4-B6D6-1CB7797DB35B}"/>
              </a:ext>
            </a:extLst>
          </p:cNvPr>
          <p:cNvSpPr>
            <a:spLocks noGrp="1"/>
          </p:cNvSpPr>
          <p:nvPr>
            <p:ph sz="half" idx="1"/>
          </p:nvPr>
        </p:nvSpPr>
        <p:spPr/>
        <p:txBody>
          <a:bodyPr>
            <a:normAutofit fontScale="92500" lnSpcReduction="10000"/>
          </a:bodyPr>
          <a:lstStyle/>
          <a:p>
            <a:pPr marL="0" indent="0">
              <a:buNone/>
            </a:pPr>
            <a:r>
              <a:rPr lang="en-GB" dirty="0"/>
              <a:t>Break system security without permission.</a:t>
            </a:r>
          </a:p>
          <a:p>
            <a:pPr marL="0" indent="0">
              <a:buNone/>
            </a:pPr>
            <a:endParaRPr lang="en-GB" dirty="0"/>
          </a:p>
          <a:p>
            <a:pPr marL="0" indent="0">
              <a:buNone/>
            </a:pPr>
            <a:r>
              <a:rPr lang="en-GB" dirty="0"/>
              <a:t>1</a:t>
            </a:r>
            <a:r>
              <a:rPr lang="en-GB" baseline="30000" dirty="0"/>
              <a:t>st</a:t>
            </a:r>
            <a:r>
              <a:rPr lang="en-GB" dirty="0"/>
              <a:t> generation: curiosity and pride.</a:t>
            </a:r>
          </a:p>
          <a:p>
            <a:pPr marL="0" indent="0">
              <a:buNone/>
            </a:pPr>
            <a:r>
              <a:rPr lang="en-GB" dirty="0"/>
              <a:t>2</a:t>
            </a:r>
            <a:r>
              <a:rPr lang="en-GB" baseline="30000" dirty="0"/>
              <a:t>nd</a:t>
            </a:r>
            <a:r>
              <a:rPr lang="en-GB" dirty="0"/>
              <a:t> generation: financial gain.</a:t>
            </a:r>
          </a:p>
          <a:p>
            <a:pPr marL="0" indent="0">
              <a:buNone/>
            </a:pPr>
            <a:r>
              <a:rPr lang="en-GB" dirty="0"/>
              <a:t>3</a:t>
            </a:r>
            <a:r>
              <a:rPr lang="en-GB" baseline="30000" dirty="0"/>
              <a:t>rd</a:t>
            </a:r>
            <a:r>
              <a:rPr lang="en-GB" dirty="0"/>
              <a:t> generation: ethical, moral, or political.</a:t>
            </a:r>
          </a:p>
          <a:p>
            <a:pPr marL="0" indent="0">
              <a:buNone/>
            </a:pPr>
            <a:endParaRPr lang="en-GB" dirty="0"/>
          </a:p>
          <a:p>
            <a:pPr marL="0" indent="0">
              <a:buNone/>
            </a:pPr>
            <a:r>
              <a:rPr lang="en-GB" dirty="0"/>
              <a:t>Grey hats: find vulnerabilities without permission and report them.</a:t>
            </a:r>
          </a:p>
        </p:txBody>
      </p:sp>
      <p:pic>
        <p:nvPicPr>
          <p:cNvPr id="8" name="Content Placeholder 7" descr="A picture containing headdress&#10;&#10;Description automatically generated">
            <a:extLst>
              <a:ext uri="{FF2B5EF4-FFF2-40B4-BE49-F238E27FC236}">
                <a16:creationId xmlns:a16="http://schemas.microsoft.com/office/drawing/2014/main" id="{A2F3EDA5-7B80-45F0-AFF3-D368B1F78DD5}"/>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230914"/>
            <a:ext cx="5181600" cy="3540760"/>
          </a:xfrm>
        </p:spPr>
      </p:pic>
    </p:spTree>
    <p:extLst>
      <p:ext uri="{BB962C8B-B14F-4D97-AF65-F5344CB8AC3E}">
        <p14:creationId xmlns:p14="http://schemas.microsoft.com/office/powerpoint/2010/main" val="338901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8ADE-728D-4662-BFC8-40B8D3D3C919}"/>
              </a:ext>
            </a:extLst>
          </p:cNvPr>
          <p:cNvSpPr>
            <a:spLocks noGrp="1"/>
          </p:cNvSpPr>
          <p:nvPr>
            <p:ph type="title"/>
          </p:nvPr>
        </p:nvSpPr>
        <p:spPr/>
        <p:txBody>
          <a:bodyPr/>
          <a:lstStyle/>
          <a:p>
            <a:r>
              <a:rPr lang="en-GB" dirty="0"/>
              <a:t>White Hats</a:t>
            </a:r>
          </a:p>
        </p:txBody>
      </p:sp>
      <p:sp>
        <p:nvSpPr>
          <p:cNvPr id="4" name="Content Placeholder 3">
            <a:extLst>
              <a:ext uri="{FF2B5EF4-FFF2-40B4-BE49-F238E27FC236}">
                <a16:creationId xmlns:a16="http://schemas.microsoft.com/office/drawing/2014/main" id="{CF6D90C9-1A09-4E2A-8AE4-28EDC7E2A3DC}"/>
              </a:ext>
            </a:extLst>
          </p:cNvPr>
          <p:cNvSpPr>
            <a:spLocks noGrp="1"/>
          </p:cNvSpPr>
          <p:nvPr>
            <p:ph sz="half" idx="1"/>
          </p:nvPr>
        </p:nvSpPr>
        <p:spPr/>
        <p:txBody>
          <a:bodyPr>
            <a:normAutofit lnSpcReduction="10000"/>
          </a:bodyPr>
          <a:lstStyle/>
          <a:p>
            <a:pPr marL="0" indent="0">
              <a:buNone/>
            </a:pPr>
            <a:r>
              <a:rPr lang="en-GB" dirty="0"/>
              <a:t>Various roles.</a:t>
            </a:r>
          </a:p>
          <a:p>
            <a:pPr marL="0" indent="0">
              <a:buNone/>
            </a:pPr>
            <a:endParaRPr lang="en-GB" dirty="0"/>
          </a:p>
          <a:p>
            <a:pPr marL="0" indent="0">
              <a:buNone/>
            </a:pPr>
            <a:r>
              <a:rPr lang="en-GB" dirty="0"/>
              <a:t>Share two common principles:</a:t>
            </a:r>
          </a:p>
          <a:p>
            <a:pPr lvl="1"/>
            <a:r>
              <a:rPr lang="en-GB" dirty="0"/>
              <a:t>Ethics.</a:t>
            </a:r>
          </a:p>
          <a:p>
            <a:pPr lvl="1"/>
            <a:r>
              <a:rPr lang="en-GB" dirty="0"/>
              <a:t>Defence of users.</a:t>
            </a:r>
          </a:p>
          <a:p>
            <a:pPr marL="0" indent="0">
              <a:buNone/>
            </a:pPr>
            <a:endParaRPr lang="en-GB" dirty="0"/>
          </a:p>
          <a:p>
            <a:pPr marL="0" indent="0">
              <a:buNone/>
            </a:pPr>
            <a:r>
              <a:rPr lang="en-GB" dirty="0"/>
              <a:t>White hats uphold the law.</a:t>
            </a:r>
          </a:p>
          <a:p>
            <a:pPr marL="0" indent="0">
              <a:buNone/>
            </a:pPr>
            <a:endParaRPr lang="en-GB" dirty="0"/>
          </a:p>
          <a:p>
            <a:pPr marL="0" indent="0">
              <a:buNone/>
            </a:pPr>
            <a:r>
              <a:rPr lang="en-GB" dirty="0"/>
              <a:t>All IT professionals should be white hats.</a:t>
            </a:r>
          </a:p>
        </p:txBody>
      </p:sp>
      <p:pic>
        <p:nvPicPr>
          <p:cNvPr id="7" name="Content Placeholder 6" descr="A picture containing clipart&#10;&#10;Description automatically generated">
            <a:extLst>
              <a:ext uri="{FF2B5EF4-FFF2-40B4-BE49-F238E27FC236}">
                <a16:creationId xmlns:a16="http://schemas.microsoft.com/office/drawing/2014/main" id="{62EB82F0-DB60-4C85-B73C-7289425E1918}"/>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230914"/>
            <a:ext cx="5181600" cy="3540760"/>
          </a:xfrm>
        </p:spPr>
      </p:pic>
    </p:spTree>
    <p:extLst>
      <p:ext uri="{BB962C8B-B14F-4D97-AF65-F5344CB8AC3E}">
        <p14:creationId xmlns:p14="http://schemas.microsoft.com/office/powerpoint/2010/main" val="66026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A802-A756-4B18-893B-BF74ABBEA284}"/>
              </a:ext>
            </a:extLst>
          </p:cNvPr>
          <p:cNvSpPr>
            <a:spLocks noGrp="1"/>
          </p:cNvSpPr>
          <p:nvPr>
            <p:ph type="title"/>
          </p:nvPr>
        </p:nvSpPr>
        <p:spPr/>
        <p:txBody>
          <a:bodyPr/>
          <a:lstStyle/>
          <a:p>
            <a:r>
              <a:rPr lang="en-GB" dirty="0"/>
              <a:t>Software Engineers</a:t>
            </a:r>
          </a:p>
        </p:txBody>
      </p:sp>
      <p:sp>
        <p:nvSpPr>
          <p:cNvPr id="3" name="Content Placeholder 2">
            <a:extLst>
              <a:ext uri="{FF2B5EF4-FFF2-40B4-BE49-F238E27FC236}">
                <a16:creationId xmlns:a16="http://schemas.microsoft.com/office/drawing/2014/main" id="{67CD8841-FA24-4CF3-AB27-44C41B078E08}"/>
              </a:ext>
            </a:extLst>
          </p:cNvPr>
          <p:cNvSpPr>
            <a:spLocks noGrp="1"/>
          </p:cNvSpPr>
          <p:nvPr>
            <p:ph idx="1"/>
          </p:nvPr>
        </p:nvSpPr>
        <p:spPr/>
        <p:txBody>
          <a:bodyPr/>
          <a:lstStyle/>
          <a:p>
            <a:pPr marL="0" indent="0">
              <a:buNone/>
            </a:pPr>
            <a:r>
              <a:rPr lang="en-GB" dirty="0"/>
              <a:t>Write code that is resistant to attack.</a:t>
            </a:r>
          </a:p>
          <a:p>
            <a:pPr marL="0" indent="0">
              <a:buNone/>
            </a:pPr>
            <a:endParaRPr lang="en-GB" dirty="0"/>
          </a:p>
          <a:p>
            <a:pPr marL="0" indent="0">
              <a:buNone/>
            </a:pPr>
            <a:r>
              <a:rPr lang="en-GB" dirty="0"/>
              <a:t>Be familiar with potential security issues.</a:t>
            </a:r>
          </a:p>
          <a:p>
            <a:pPr marL="0" indent="0">
              <a:buNone/>
            </a:pPr>
            <a:endParaRPr lang="en-GB" dirty="0"/>
          </a:p>
          <a:p>
            <a:pPr marL="0" indent="0">
              <a:buNone/>
            </a:pPr>
            <a:r>
              <a:rPr lang="en-GB" dirty="0"/>
              <a:t>Minimise vulnerabilities:</a:t>
            </a:r>
          </a:p>
          <a:p>
            <a:pPr lvl="1"/>
            <a:r>
              <a:rPr lang="en-GB" dirty="0"/>
              <a:t>Write code that lacks vulnerabilities.</a:t>
            </a:r>
          </a:p>
          <a:p>
            <a:pPr lvl="1"/>
            <a:r>
              <a:rPr lang="en-GB" dirty="0"/>
              <a:t>Locate and fix vulnerabilities in an existing codebase.</a:t>
            </a:r>
          </a:p>
          <a:p>
            <a:pPr lvl="1"/>
            <a:r>
              <a:rPr lang="en-GB" dirty="0"/>
              <a:t>Integrate security features (e.g., authentication, encryption).</a:t>
            </a:r>
          </a:p>
        </p:txBody>
      </p:sp>
    </p:spTree>
    <p:extLst>
      <p:ext uri="{BB962C8B-B14F-4D97-AF65-F5344CB8AC3E}">
        <p14:creationId xmlns:p14="http://schemas.microsoft.com/office/powerpoint/2010/main" val="100383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C7674-414F-40A3-8D2D-0C5C4926E07C}"/>
              </a:ext>
            </a:extLst>
          </p:cNvPr>
          <p:cNvSpPr>
            <a:spLocks noGrp="1"/>
          </p:cNvSpPr>
          <p:nvPr>
            <p:ph type="title"/>
          </p:nvPr>
        </p:nvSpPr>
        <p:spPr/>
        <p:txBody>
          <a:bodyPr/>
          <a:lstStyle/>
          <a:p>
            <a:r>
              <a:rPr lang="en-GB" dirty="0"/>
              <a:t>Ethics</a:t>
            </a:r>
          </a:p>
        </p:txBody>
      </p:sp>
      <p:sp>
        <p:nvSpPr>
          <p:cNvPr id="5" name="Text Placeholder 4">
            <a:extLst>
              <a:ext uri="{FF2B5EF4-FFF2-40B4-BE49-F238E27FC236}">
                <a16:creationId xmlns:a16="http://schemas.microsoft.com/office/drawing/2014/main" id="{8335B5EB-3BFE-47FB-8412-C742A852999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08124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1665</Words>
  <Application>Microsoft Office PowerPoint</Application>
  <PresentationFormat>Widescreen</PresentationFormat>
  <Paragraphs>178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Computer Security</vt:lpstr>
      <vt:lpstr>Overview</vt:lpstr>
      <vt:lpstr>What is Computer Security?</vt:lpstr>
      <vt:lpstr>Roles</vt:lpstr>
      <vt:lpstr>Two Main Roles</vt:lpstr>
      <vt:lpstr>Black Hats</vt:lpstr>
      <vt:lpstr>White Hats</vt:lpstr>
      <vt:lpstr>Software Engineers</vt:lpstr>
      <vt:lpstr>Ethics</vt:lpstr>
      <vt:lpstr>Ethics</vt:lpstr>
      <vt:lpstr>(ISC)2</vt:lpstr>
      <vt:lpstr>(ISC)2 Code of Ethics</vt:lpstr>
      <vt:lpstr>Protect society, the common good, necessary public trust and confidence, and the infrastructure</vt:lpstr>
      <vt:lpstr>Act honorably, honestly, justly, responsibly, and legally</vt:lpstr>
      <vt:lpstr>Provide diligent and competent service to principals</vt:lpstr>
      <vt:lpstr>Advance and protect the profession</vt:lpstr>
      <vt:lpstr>Hacker’s Manifesto</vt:lpstr>
      <vt:lpstr>McCumber Cube</vt:lpstr>
      <vt:lpstr>McCumber Cube</vt:lpstr>
      <vt:lpstr>Safeguards</vt:lpstr>
      <vt:lpstr>Confidentiality, Integrity, and Availability</vt:lpstr>
      <vt:lpstr>Asset State</vt:lpstr>
      <vt:lpstr>Attacks</vt:lpstr>
      <vt:lpstr>Some Terminology</vt:lpstr>
      <vt:lpstr>Attack Vector</vt:lpstr>
      <vt:lpstr>Threat Modelling</vt:lpstr>
      <vt:lpstr>Disclosure, Alteration, and Denial</vt:lpstr>
      <vt:lpstr>STRIDE</vt:lpstr>
      <vt:lpstr>Summary</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Chalmers</dc:creator>
  <cp:lastModifiedBy>Kevin Chalmers</cp:lastModifiedBy>
  <cp:revision>8</cp:revision>
  <dcterms:created xsi:type="dcterms:W3CDTF">2019-04-09T06:41:56Z</dcterms:created>
  <dcterms:modified xsi:type="dcterms:W3CDTF">2019-04-09T07:47:54Z</dcterms:modified>
</cp:coreProperties>
</file>