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BEA-9467-4907-B586-BBB407CB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B91C-03BE-46DE-A625-F57377A01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A0C3-9F52-4640-B293-AB7BBE21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C726-C27A-4805-B493-61412D83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8629-6C3D-4108-89F5-1221566F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4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E02F-C534-4234-B080-B0A833AC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BCECA-AB9C-4657-AA58-C5BE66E1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AC70-6281-4508-8956-7D2BEA25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6125-9BCF-44E0-93FF-4880A820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9DD6-8CBF-4EFF-9FDF-46B4FA32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6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5120B-E13C-4CF0-BB19-480071C67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C6DC-BB7B-44BE-AD2B-B62160CB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0174-4D1B-4119-A92F-47A1293A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52FB-7472-452A-A7F2-A36A38B8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1C-ECDA-4B16-90F0-6027BC8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4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99AA-BBCD-4A65-BC06-ADB9A909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7B2B-3872-4488-B2E3-755203FA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9FC0-2800-437D-9207-95566D98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6871-344D-4D20-B6F0-7E603A06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0E29-C245-4F2F-B436-AE302A6F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194-856A-497F-AD91-C13691F8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E6C0-9019-434B-AFC7-3579EFA25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21BC-959C-46C8-8D11-7DD4E6CF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20E0-485C-4208-8427-87B59D75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A05C-13BB-4BF6-93E8-E57AFF66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C338-4256-469A-AFC4-28E088AB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3CEB-0CA5-47A6-982A-1607827A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7AEDA-B2AA-4F98-89AD-A5C152CE9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9CC6E-539D-4928-844E-440D5A7B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97AFA-55F1-47E7-9521-77838572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0440-72DA-4CAD-BBB5-B3C548C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6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8930-EFAB-43DA-A453-6C671ACF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EF3F-0B91-46C9-B8ED-800E5866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54B8-CE96-425E-B383-53411B38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42339-4D99-459D-BC66-F0B43AD67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41E1-0885-4373-BDD8-B16199E07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FC0AE-F975-4AF0-9F72-76A04D99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56220-B7FE-4AFB-A8B6-82D6AF6D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98BB4-F835-47F8-93B8-B4461D8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9FF-0103-4EEF-887E-CCE9BB6F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009C6-9BCE-4B43-B16E-D692A5A1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F2845-CBE0-4CE2-8886-DBBC61E2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25EB0-AFDD-4E5B-AD56-C4BF6A9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BD88D-FFFD-42E8-8617-6511A04E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D4962-463F-4E26-9570-9C0DCA6B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4788-1BBF-4697-B876-757205FA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1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675E-B562-48BF-AF4C-7CAD4A48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1ACF-BBF9-4138-AA6C-67099E5A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C11E-5308-4D8A-8CF3-90A121BA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5397-4F5D-4DB1-A086-8A44A5DA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EAD06-AACB-423A-BA30-7DE2D757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7858F-6815-4412-A9FE-AE749F2C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14-BCA5-460B-84A2-127662F6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475FD-0EFA-49A9-B387-AFDBE8555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CB075-6F15-400E-A6B5-433FAFCD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3014-460E-4590-9726-8961A91A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7C8EF-EFD3-4672-9EE3-5382016C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A6659-4859-4EC2-998F-922375C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2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E5C0B-D0EB-45CF-844D-20313C07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480C-50F7-420B-8A67-7CFED4F8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D113-D55B-4AF9-A4B6-CCF0E40B2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F5B8-1AAD-4FA2-B44E-D53ABC19AB04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418A-6EF9-4470-852C-68D57B7B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3DB0-EAD6-478C-B884-F8239F13B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ED53E-6788-4294-AC5C-4FEE47DAA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9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53FA-AC66-4546-9B98-F71A2EC21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7D839-3FE1-40CB-A820-92B1740A4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</p:txBody>
      </p:sp>
    </p:spTree>
    <p:extLst>
      <p:ext uri="{BB962C8B-B14F-4D97-AF65-F5344CB8AC3E}">
        <p14:creationId xmlns:p14="http://schemas.microsoft.com/office/powerpoint/2010/main" val="9915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A90B-03A6-4D99-BA2D-261EB4E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LO6 – Questions to Ask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3119-D41C-4D84-B722-0E88AFF0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I explain the different sides of the </a:t>
            </a:r>
            <a:r>
              <a:rPr lang="en-GB" dirty="0" err="1"/>
              <a:t>McCumber</a:t>
            </a:r>
            <a:r>
              <a:rPr lang="en-GB" dirty="0"/>
              <a:t> Cube?</a:t>
            </a:r>
          </a:p>
          <a:p>
            <a:pPr marL="0" indent="0">
              <a:buNone/>
            </a:pPr>
            <a:r>
              <a:rPr lang="en-GB" dirty="0"/>
              <a:t>Can I explain the different attacks on CIA assurances?</a:t>
            </a:r>
          </a:p>
          <a:p>
            <a:pPr marL="0" indent="0">
              <a:buNone/>
            </a:pPr>
            <a:r>
              <a:rPr lang="en-GB" dirty="0"/>
              <a:t>Can I explain what an attack vector is?</a:t>
            </a:r>
          </a:p>
          <a:p>
            <a:pPr marL="0" indent="0">
              <a:buNone/>
            </a:pPr>
            <a:r>
              <a:rPr lang="en-GB" dirty="0"/>
              <a:t>Can I provide an example of an attack vector?</a:t>
            </a:r>
          </a:p>
          <a:p>
            <a:pPr marL="0" indent="0">
              <a:buNone/>
            </a:pPr>
            <a:r>
              <a:rPr lang="en-GB" dirty="0"/>
              <a:t>Can I explain the different terminology surrounding an attack?</a:t>
            </a:r>
          </a:p>
          <a:p>
            <a:pPr marL="0" indent="0">
              <a:buNone/>
            </a:pPr>
            <a:r>
              <a:rPr lang="en-GB" dirty="0"/>
              <a:t>Can I explain the </a:t>
            </a:r>
            <a:r>
              <a:rPr lang="en-GB"/>
              <a:t>different attacks defined in STRIDE?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2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4C1-4740-4D63-8E62-6A506598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08F2-EF8B-4E2C-A2B3-69E05F71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Bold ones are assessed by the exam.</a:t>
            </a:r>
          </a:p>
          <a:p>
            <a:pPr marL="0" indent="0">
              <a:buNone/>
            </a:pPr>
            <a:r>
              <a:rPr lang="en-GB" dirty="0"/>
              <a:t>LO1: Demonstrate understanding of a modern software development lifecycle.</a:t>
            </a:r>
          </a:p>
          <a:p>
            <a:pPr marL="0" indent="0">
              <a:buNone/>
            </a:pPr>
            <a:r>
              <a:rPr lang="en-GB" b="1" dirty="0"/>
              <a:t>LO2: Explain the different techniques supporting modern software engineering methods.</a:t>
            </a:r>
          </a:p>
          <a:p>
            <a:pPr marL="0" indent="0">
              <a:buNone/>
            </a:pPr>
            <a:r>
              <a:rPr lang="en-GB" dirty="0"/>
              <a:t>LO3: Define and analyse systems requirements and needs and specify a system design to deliver these requirements.</a:t>
            </a:r>
          </a:p>
          <a:p>
            <a:pPr marL="0" indent="0">
              <a:buNone/>
            </a:pPr>
            <a:r>
              <a:rPr lang="en-GB" dirty="0"/>
              <a:t>LO4: Apply modern software engineering methods and techniques to a software development project.</a:t>
            </a:r>
          </a:p>
          <a:p>
            <a:pPr marL="0" indent="0">
              <a:buNone/>
            </a:pPr>
            <a:r>
              <a:rPr lang="en-GB" b="1" dirty="0"/>
              <a:t>LO5: Explain the role of a computing professional in relation to social, ethical and legal issues surrounding projects.</a:t>
            </a:r>
          </a:p>
          <a:p>
            <a:pPr marL="0" indent="0">
              <a:buNone/>
            </a:pPr>
            <a:r>
              <a:rPr lang="en-GB" b="1" dirty="0"/>
              <a:t>LO6: Consider information security requirements in the development and delivery of software.</a:t>
            </a:r>
          </a:p>
        </p:txBody>
      </p:sp>
    </p:spTree>
    <p:extLst>
      <p:ext uri="{BB962C8B-B14F-4D97-AF65-F5344CB8AC3E}">
        <p14:creationId xmlns:p14="http://schemas.microsoft.com/office/powerpoint/2010/main" val="395864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93D3-A2E9-4745-990D-31CE898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7A0D-C4F8-47BF-8D8A-4AC765D7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Three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20 marks per question.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Must answer all three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Q1 = LO2</a:t>
            </a:r>
          </a:p>
          <a:p>
            <a:pPr marL="0" indent="0">
              <a:buNone/>
            </a:pPr>
            <a:r>
              <a:rPr lang="en-GB" dirty="0"/>
              <a:t>Q2 = LO5</a:t>
            </a:r>
          </a:p>
          <a:p>
            <a:pPr marL="0" indent="0">
              <a:buNone/>
            </a:pPr>
            <a:r>
              <a:rPr lang="en-GB" dirty="0"/>
              <a:t>Q3 = LO6</a:t>
            </a:r>
          </a:p>
        </p:txBody>
      </p:sp>
    </p:spTree>
    <p:extLst>
      <p:ext uri="{BB962C8B-B14F-4D97-AF65-F5344CB8AC3E}">
        <p14:creationId xmlns:p14="http://schemas.microsoft.com/office/powerpoint/2010/main" val="7461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F2F6-417D-45E6-901A-A923E30C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B0492-F111-4C76-89BC-9E89B19BC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080" y="1360025"/>
            <a:ext cx="8271840" cy="54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1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6812-1DBB-4F89-8CBC-1B1742B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LO2 Explain the different </a:t>
            </a:r>
            <a:r>
              <a:rPr lang="en-GB" b="1" dirty="0"/>
              <a:t>techniques</a:t>
            </a:r>
            <a:r>
              <a:rPr lang="en-GB" dirty="0"/>
              <a:t> supporting modern software engineering </a:t>
            </a:r>
            <a:r>
              <a:rPr lang="en-GB" b="1" dirty="0"/>
              <a:t>methods</a:t>
            </a:r>
            <a:r>
              <a:rPr lang="en-GB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9E48EE-3899-4583-A25C-952858D25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Techniques:</a:t>
            </a:r>
          </a:p>
          <a:p>
            <a:pPr lvl="1"/>
            <a:r>
              <a:rPr lang="en-GB" dirty="0"/>
              <a:t>Scrum.</a:t>
            </a:r>
          </a:p>
          <a:p>
            <a:pPr lvl="1"/>
            <a:r>
              <a:rPr lang="en-GB" dirty="0"/>
              <a:t>Version Control.</a:t>
            </a:r>
          </a:p>
          <a:p>
            <a:pPr lvl="1"/>
            <a:r>
              <a:rPr lang="en-GB" dirty="0"/>
              <a:t>Kanban.</a:t>
            </a:r>
          </a:p>
          <a:p>
            <a:pPr lvl="1"/>
            <a:r>
              <a:rPr lang="en-GB" dirty="0"/>
              <a:t>User Stories.</a:t>
            </a:r>
          </a:p>
          <a:p>
            <a:pPr lvl="1"/>
            <a:r>
              <a:rPr lang="en-GB" dirty="0"/>
              <a:t>UML.</a:t>
            </a:r>
          </a:p>
          <a:p>
            <a:pPr lvl="1"/>
            <a:r>
              <a:rPr lang="en-GB" dirty="0"/>
              <a:t>Microservices.</a:t>
            </a:r>
          </a:p>
          <a:p>
            <a:pPr lvl="1"/>
            <a:r>
              <a:rPr lang="en-GB" dirty="0"/>
              <a:t>Test Driven Development.</a:t>
            </a:r>
          </a:p>
          <a:p>
            <a:pPr lvl="1"/>
            <a:r>
              <a:rPr lang="en-GB" dirty="0"/>
              <a:t>Continuous Integration and Delivery.</a:t>
            </a:r>
          </a:p>
          <a:p>
            <a:pPr lvl="1"/>
            <a:r>
              <a:rPr lang="en-GB" dirty="0"/>
              <a:t>Monitoring Software.</a:t>
            </a:r>
          </a:p>
          <a:p>
            <a:pPr lvl="1"/>
            <a:r>
              <a:rPr lang="en-GB" dirty="0"/>
              <a:t>Bug Tracking.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99182CE-DDBE-45B7-89BA-B7A02D47C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Methods:</a:t>
            </a:r>
          </a:p>
          <a:p>
            <a:pPr lvl="1"/>
            <a:r>
              <a:rPr lang="en-GB" dirty="0"/>
              <a:t>Agile.</a:t>
            </a:r>
          </a:p>
          <a:p>
            <a:pPr lvl="1"/>
            <a:r>
              <a:rPr lang="en-GB" dirty="0"/>
              <a:t>Lean.</a:t>
            </a:r>
          </a:p>
          <a:p>
            <a:pPr lvl="1"/>
            <a:r>
              <a:rPr lang="en-GB" dirty="0"/>
              <a:t>DevOps.</a:t>
            </a:r>
          </a:p>
        </p:txBody>
      </p:sp>
    </p:spTree>
    <p:extLst>
      <p:ext uri="{BB962C8B-B14F-4D97-AF65-F5344CB8AC3E}">
        <p14:creationId xmlns:p14="http://schemas.microsoft.com/office/powerpoint/2010/main" val="304600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03FC-C1F1-41A3-85D5-5DF8D35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LO2 – Questions to Ask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2BD7-2CA0-4A65-8C70-6C4AC0FB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I explain the different techniques?</a:t>
            </a:r>
          </a:p>
          <a:p>
            <a:pPr marL="0" indent="0">
              <a:buNone/>
            </a:pPr>
            <a:r>
              <a:rPr lang="en-GB" dirty="0"/>
              <a:t>Can I explain the four values of the Agile Manifesto?</a:t>
            </a:r>
          </a:p>
          <a:p>
            <a:pPr marL="0" indent="0">
              <a:buNone/>
            </a:pPr>
            <a:r>
              <a:rPr lang="en-GB" dirty="0"/>
              <a:t>Can I explain the seven key principles of Lean Software Development?</a:t>
            </a:r>
          </a:p>
          <a:p>
            <a:pPr marL="0" indent="0">
              <a:buNone/>
            </a:pPr>
            <a:r>
              <a:rPr lang="en-GB" dirty="0"/>
              <a:t>Can I explain the three ways of DevOps?</a:t>
            </a:r>
          </a:p>
          <a:p>
            <a:pPr marL="0" indent="0">
              <a:buNone/>
            </a:pPr>
            <a:r>
              <a:rPr lang="en-GB" dirty="0"/>
              <a:t>How do the different techniques support Agile?</a:t>
            </a:r>
          </a:p>
          <a:p>
            <a:pPr marL="0" indent="0">
              <a:buNone/>
            </a:pPr>
            <a:r>
              <a:rPr lang="en-GB" dirty="0"/>
              <a:t>How do the different techniques support Lean Software Development?</a:t>
            </a:r>
          </a:p>
          <a:p>
            <a:pPr marL="0" indent="0">
              <a:buNone/>
            </a:pPr>
            <a:r>
              <a:rPr lang="en-GB" dirty="0"/>
              <a:t>How do the different techniques support DevOps?</a:t>
            </a:r>
          </a:p>
        </p:txBody>
      </p:sp>
    </p:spTree>
    <p:extLst>
      <p:ext uri="{BB962C8B-B14F-4D97-AF65-F5344CB8AC3E}">
        <p14:creationId xmlns:p14="http://schemas.microsoft.com/office/powerpoint/2010/main" val="193684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AC8D-45FB-4171-AF59-ACDD3883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LO5 Explain the role of a computing professional in relation to </a:t>
            </a:r>
            <a:r>
              <a:rPr lang="en-GB" b="1" dirty="0"/>
              <a:t>social</a:t>
            </a:r>
            <a:r>
              <a:rPr lang="en-GB" dirty="0"/>
              <a:t>, </a:t>
            </a:r>
            <a:r>
              <a:rPr lang="en-GB" b="1" dirty="0"/>
              <a:t>ethical</a:t>
            </a:r>
            <a:r>
              <a:rPr lang="en-GB" dirty="0"/>
              <a:t> and </a:t>
            </a:r>
            <a:r>
              <a:rPr lang="en-GB" b="1" dirty="0"/>
              <a:t>legal</a:t>
            </a:r>
            <a:r>
              <a:rPr lang="en-GB" dirty="0"/>
              <a:t> issues surrounding projects.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D785-D192-48AA-9214-058557D3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Social:</a:t>
            </a:r>
          </a:p>
          <a:p>
            <a:pPr lvl="1"/>
            <a:r>
              <a:rPr lang="en-GB" dirty="0"/>
              <a:t>Code of Conduct and ethics.</a:t>
            </a:r>
          </a:p>
          <a:p>
            <a:pPr marL="0" indent="0">
              <a:buNone/>
            </a:pPr>
            <a:r>
              <a:rPr lang="en-GB" dirty="0"/>
              <a:t>Ethical:</a:t>
            </a:r>
          </a:p>
          <a:p>
            <a:pPr lvl="1"/>
            <a:r>
              <a:rPr lang="en-GB" dirty="0"/>
              <a:t>Engineering ethics.</a:t>
            </a:r>
          </a:p>
          <a:p>
            <a:pPr lvl="1"/>
            <a:r>
              <a:rPr lang="en-GB" dirty="0"/>
              <a:t>ACM Code of Ethics.</a:t>
            </a:r>
          </a:p>
          <a:p>
            <a:pPr lvl="1"/>
            <a:r>
              <a:rPr lang="en-GB" dirty="0"/>
              <a:t>BCS Code of Conduct.</a:t>
            </a:r>
          </a:p>
          <a:p>
            <a:pPr lvl="1"/>
            <a:r>
              <a:rPr lang="en-GB" dirty="0"/>
              <a:t>(ISC)</a:t>
            </a:r>
            <a:r>
              <a:rPr lang="en-GB" baseline="30000" dirty="0"/>
              <a:t>2</a:t>
            </a:r>
            <a:r>
              <a:rPr lang="en-GB" dirty="0"/>
              <a:t> Code of Ethics</a:t>
            </a:r>
          </a:p>
          <a:p>
            <a:pPr marL="0" indent="0">
              <a:buNone/>
            </a:pPr>
            <a:r>
              <a:rPr lang="en-GB" dirty="0"/>
              <a:t>Legal:</a:t>
            </a:r>
          </a:p>
          <a:p>
            <a:pPr lvl="1"/>
            <a:r>
              <a:rPr lang="en-GB" dirty="0"/>
              <a:t>Computer misuse.</a:t>
            </a:r>
          </a:p>
          <a:p>
            <a:pPr lvl="1"/>
            <a:r>
              <a:rPr lang="en-GB" dirty="0"/>
              <a:t>Data protection.</a:t>
            </a:r>
          </a:p>
          <a:p>
            <a:pPr lvl="1"/>
            <a:r>
              <a:rPr lang="en-GB" dirty="0"/>
              <a:t>Intellectual property.</a:t>
            </a:r>
          </a:p>
        </p:txBody>
      </p:sp>
    </p:spTree>
    <p:extLst>
      <p:ext uri="{BB962C8B-B14F-4D97-AF65-F5344CB8AC3E}">
        <p14:creationId xmlns:p14="http://schemas.microsoft.com/office/powerpoint/2010/main" val="404375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EFC2-59EA-49D7-8C08-9BEACC6D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LO5 –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0507-DD76-4429-AE84-732945EE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Can I explain the three principles of engineering ethics?</a:t>
            </a:r>
          </a:p>
          <a:p>
            <a:pPr marL="0" indent="0">
              <a:buNone/>
            </a:pPr>
            <a:r>
              <a:rPr lang="en-GB" dirty="0"/>
              <a:t>Can I explain the four principles of the ACM Code of Ethics?</a:t>
            </a:r>
          </a:p>
          <a:p>
            <a:pPr marL="0" indent="0">
              <a:buNone/>
            </a:pPr>
            <a:r>
              <a:rPr lang="en-GB" dirty="0"/>
              <a:t>Can I explain the four principles of the BCS Code of Conduct?</a:t>
            </a:r>
          </a:p>
          <a:p>
            <a:pPr marL="0" indent="0">
              <a:buNone/>
            </a:pPr>
            <a:r>
              <a:rPr lang="en-GB" dirty="0"/>
              <a:t>Can I explain the four principles of the (ISC)</a:t>
            </a:r>
            <a:r>
              <a:rPr lang="en-GB" baseline="30000" dirty="0"/>
              <a:t>2</a:t>
            </a:r>
            <a:r>
              <a:rPr lang="en-GB" dirty="0"/>
              <a:t> Code of Ethics?</a:t>
            </a:r>
          </a:p>
          <a:p>
            <a:pPr marL="0" indent="0">
              <a:buNone/>
            </a:pPr>
            <a:r>
              <a:rPr lang="en-GB" dirty="0"/>
              <a:t>How do the ACM/BCS/(ISC)</a:t>
            </a:r>
            <a:r>
              <a:rPr lang="en-GB" baseline="30000" dirty="0"/>
              <a:t>2</a:t>
            </a:r>
            <a:r>
              <a:rPr lang="en-GB" dirty="0"/>
              <a:t> compare to engineering ethics?</a:t>
            </a:r>
          </a:p>
          <a:p>
            <a:pPr marL="0" indent="0">
              <a:buNone/>
            </a:pPr>
            <a:r>
              <a:rPr lang="en-GB" dirty="0"/>
              <a:t>How does the ACM compare to the BCS?</a:t>
            </a:r>
          </a:p>
          <a:p>
            <a:pPr marL="0" indent="0">
              <a:buNone/>
            </a:pPr>
            <a:r>
              <a:rPr lang="en-GB" dirty="0"/>
              <a:t>How does the ACM compare to (ISC)</a:t>
            </a:r>
            <a:r>
              <a:rPr lang="en-GB" baseline="30000" dirty="0"/>
              <a:t>2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How doe the BCS compare to (ISC)</a:t>
            </a:r>
            <a:r>
              <a:rPr lang="en-GB" baseline="30000" dirty="0"/>
              <a:t>2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Can I explain the three core offences set out in the Computer Misuse Act?</a:t>
            </a:r>
          </a:p>
          <a:p>
            <a:pPr marL="0" indent="0">
              <a:buNone/>
            </a:pPr>
            <a:r>
              <a:rPr lang="en-GB" dirty="0"/>
              <a:t>Can I explain the eight principles of Data Protection?</a:t>
            </a:r>
          </a:p>
          <a:p>
            <a:pPr marL="0" indent="0">
              <a:buNone/>
            </a:pPr>
            <a:r>
              <a:rPr lang="en-GB" dirty="0"/>
              <a:t>Can I explain the difference between copyright and patents?</a:t>
            </a:r>
          </a:p>
          <a:p>
            <a:pPr marL="0" indent="0">
              <a:buNone/>
            </a:pPr>
            <a:r>
              <a:rPr lang="en-GB" dirty="0"/>
              <a:t>Can I explain the different legal areas covered by Computer Misuse, Data Protection, and Intellectual </a:t>
            </a:r>
            <a:r>
              <a:rPr lang="en-GB"/>
              <a:t>Property Rights?</a:t>
            </a:r>
          </a:p>
        </p:txBody>
      </p:sp>
    </p:spTree>
    <p:extLst>
      <p:ext uri="{BB962C8B-B14F-4D97-AF65-F5344CB8AC3E}">
        <p14:creationId xmlns:p14="http://schemas.microsoft.com/office/powerpoint/2010/main" val="31313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FB0A-7277-45AC-A700-96C70DB2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LO6: Consider information security requirements in the development and delivery of software.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84D-D779-43B5-B26C-53938CC0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McCumber</a:t>
            </a:r>
            <a:r>
              <a:rPr lang="en-GB" dirty="0"/>
              <a:t> Cube:</a:t>
            </a:r>
          </a:p>
          <a:p>
            <a:pPr lvl="1"/>
            <a:r>
              <a:rPr lang="en-GB" dirty="0"/>
              <a:t>CIA.</a:t>
            </a:r>
          </a:p>
          <a:p>
            <a:pPr lvl="1"/>
            <a:r>
              <a:rPr lang="en-GB" dirty="0"/>
              <a:t>Asset State.</a:t>
            </a:r>
          </a:p>
          <a:p>
            <a:pPr lvl="1"/>
            <a:r>
              <a:rPr lang="en-GB" dirty="0"/>
              <a:t>Safeguards.</a:t>
            </a:r>
          </a:p>
          <a:p>
            <a:pPr marL="0" indent="0">
              <a:buNone/>
            </a:pPr>
            <a:r>
              <a:rPr lang="en-GB" dirty="0"/>
              <a:t>Attacks:</a:t>
            </a:r>
          </a:p>
          <a:p>
            <a:pPr lvl="1"/>
            <a:r>
              <a:rPr lang="en-GB" dirty="0"/>
              <a:t>Attack vectors.</a:t>
            </a:r>
          </a:p>
          <a:p>
            <a:pPr lvl="1"/>
            <a:r>
              <a:rPr lang="en-GB" dirty="0"/>
              <a:t>Asset.</a:t>
            </a:r>
          </a:p>
          <a:p>
            <a:pPr lvl="1"/>
            <a:r>
              <a:rPr lang="en-GB" dirty="0"/>
              <a:t>Threat.</a:t>
            </a:r>
          </a:p>
          <a:p>
            <a:pPr lvl="1"/>
            <a:r>
              <a:rPr lang="en-GB" dirty="0"/>
              <a:t>Vulnerability.</a:t>
            </a:r>
          </a:p>
          <a:p>
            <a:pPr lvl="1"/>
            <a:r>
              <a:rPr lang="en-GB" dirty="0"/>
              <a:t>Risk.</a:t>
            </a:r>
          </a:p>
          <a:p>
            <a:pPr lvl="1"/>
            <a:r>
              <a:rPr lang="en-GB" dirty="0"/>
              <a:t>Attack.</a:t>
            </a:r>
          </a:p>
          <a:p>
            <a:pPr lvl="1"/>
            <a:r>
              <a:rPr lang="en-GB" dirty="0"/>
              <a:t>Mitigation.</a:t>
            </a:r>
          </a:p>
          <a:p>
            <a:pPr marL="0" indent="0">
              <a:buNone/>
            </a:pPr>
            <a:r>
              <a:rPr lang="en-GB" dirty="0"/>
              <a:t>STRIDE</a:t>
            </a:r>
          </a:p>
        </p:txBody>
      </p:sp>
    </p:spTree>
    <p:extLst>
      <p:ext uri="{BB962C8B-B14F-4D97-AF65-F5344CB8AC3E}">
        <p14:creationId xmlns:p14="http://schemas.microsoft.com/office/powerpoint/2010/main" val="236994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583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Review</vt:lpstr>
      <vt:lpstr>Module Learning Outcomes</vt:lpstr>
      <vt:lpstr>Exam</vt:lpstr>
      <vt:lpstr>Module Map</vt:lpstr>
      <vt:lpstr>LO2 Explain the different techniques supporting modern software engineering methods.</vt:lpstr>
      <vt:lpstr>LO2 – Questions to Ask Yourself</vt:lpstr>
      <vt:lpstr>LO5 Explain the role of a computing professional in relation to social, ethical and legal issues surrounding projects.</vt:lpstr>
      <vt:lpstr>LO5 – Questions to Ask Yourself </vt:lpstr>
      <vt:lpstr>LO6: Consider information security requirements in the development and delivery of software.</vt:lpstr>
      <vt:lpstr>LO6 – Questions to Ask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5</cp:revision>
  <dcterms:created xsi:type="dcterms:W3CDTF">2019-04-09T07:50:26Z</dcterms:created>
  <dcterms:modified xsi:type="dcterms:W3CDTF">2019-04-10T13:13:23Z</dcterms:modified>
</cp:coreProperties>
</file>